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5" r:id="rId3"/>
    <p:sldId id="257" r:id="rId4"/>
    <p:sldId id="258" r:id="rId5"/>
    <p:sldId id="259" r:id="rId6"/>
    <p:sldId id="260" r:id="rId7"/>
    <p:sldId id="261" r:id="rId8"/>
    <p:sldId id="262" r:id="rId9"/>
    <p:sldId id="263" r:id="rId10"/>
    <p:sldId id="266" r:id="rId11"/>
    <p:sldId id="264" r:id="rId12"/>
    <p:sldId id="267" r:id="rId13"/>
    <p:sldId id="268" r:id="rId14"/>
    <p:sldId id="269" r:id="rId15"/>
    <p:sldId id="27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53" autoAdjust="0"/>
  </p:normalViewPr>
  <p:slideViewPr>
    <p:cSldViewPr>
      <p:cViewPr varScale="1">
        <p:scale>
          <a:sx n="67" d="100"/>
          <a:sy n="67" d="100"/>
        </p:scale>
        <p:origin x="-8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78305E0-0906-4351-84E5-0629956B9954}" type="datetimeFigureOut">
              <a:rPr lang="ru-RU"/>
              <a:pPr>
                <a:defRPr/>
              </a:pPr>
              <a:t>07.08.2013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193BD75-6F6A-4D3E-9CCB-E049E4CC230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Good day everybody. Today we`ll speak about  the  UK, so I want to tell you about Tower of London.</a:t>
            </a:r>
            <a:endParaRPr lang="ru-RU"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266D14-E675-4F25-91FF-E559D019E717}" type="slidenum">
              <a:rPr lang="ru-RU"/>
              <a:pPr fontAlgn="base">
                <a:spcBef>
                  <a:spcPct val="0"/>
                </a:spcBef>
                <a:spcAft>
                  <a:spcPct val="0"/>
                </a:spcAft>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Образ слайда 1"/>
          <p:cNvSpPr>
            <a:spLocks noGrp="1" noRot="1" noChangeAspect="1"/>
          </p:cNvSpPr>
          <p:nvPr>
            <p:ph type="sldImg"/>
          </p:nvPr>
        </p:nvSpPr>
        <p:spPr bwMode="auto">
          <a:noFill/>
          <a:ln>
            <a:solidFill>
              <a:srgbClr val="000000"/>
            </a:solidFill>
            <a:miter lim="800000"/>
            <a:headEnd/>
            <a:tailEnd/>
          </a:ln>
        </p:spPr>
      </p:sp>
      <p:sp>
        <p:nvSpPr>
          <p:cNvPr id="3379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nickname, appeared at the time of hunger when Londoners underate, and the palace guards regularly received a ration of beef meat. The English crown provided to itself reliable protection. Today the Tower of London is a museum.</a:t>
            </a:r>
          </a:p>
          <a:p>
            <a:pPr>
              <a:spcBef>
                <a:spcPct val="0"/>
              </a:spcBef>
            </a:pPr>
            <a:endParaRPr lang="ru-RU" smtClean="0"/>
          </a:p>
        </p:txBody>
      </p:sp>
      <p:sp>
        <p:nvSpPr>
          <p:cNvPr id="3379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C7169E-0716-4A77-94E0-51D30226CF2D}" type="slidenum">
              <a:rPr lang="ru-RU"/>
              <a:pPr fontAlgn="base">
                <a:spcBef>
                  <a:spcPct val="0"/>
                </a:spcBef>
                <a:spcAft>
                  <a:spcPct val="0"/>
                </a:spcAft>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p:cNvSpPr>
          <p:nvPr>
            <p:ph type="sldImg"/>
          </p:nvPr>
        </p:nvSpPr>
        <p:spPr bwMode="auto">
          <a:noFill/>
          <a:ln>
            <a:solidFill>
              <a:srgbClr val="000000"/>
            </a:solidFill>
            <a:miter lim="800000"/>
            <a:headEnd/>
            <a:tailEnd/>
          </a:ln>
        </p:spPr>
      </p:sp>
      <p:sp>
        <p:nvSpPr>
          <p:cNvPr id="3584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At night Tower is as beautiful as during day. Many big lamps lights all Tower wall and the Tower.</a:t>
            </a:r>
            <a:endParaRPr lang="ru-RU" smtClean="0"/>
          </a:p>
        </p:txBody>
      </p:sp>
      <p:sp>
        <p:nvSpPr>
          <p:cNvPr id="3584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3828F5-C28A-4D70-A82F-71A4B7B3E324}" type="slidenum">
              <a:rPr lang="ru-RU"/>
              <a:pPr fontAlgn="base">
                <a:spcBef>
                  <a:spcPct val="0"/>
                </a:spcBef>
                <a:spcAft>
                  <a:spcPct val="0"/>
                </a:spcAft>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раз слайда 1"/>
          <p:cNvSpPr>
            <a:spLocks noGrp="1" noRot="1" noChangeAspect="1"/>
          </p:cNvSpPr>
          <p:nvPr>
            <p:ph type="sldImg"/>
          </p:nvPr>
        </p:nvSpPr>
        <p:spPr bwMode="auto">
          <a:noFill/>
          <a:ln>
            <a:solidFill>
              <a:srgbClr val="000000"/>
            </a:solidFill>
            <a:miter lim="800000"/>
            <a:headEnd/>
            <a:tailEnd/>
          </a:ln>
        </p:spPr>
      </p:sp>
      <p:sp>
        <p:nvSpPr>
          <p:cNvPr id="3789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Today Tower of London is a museum. But the history of the UK remember it as a king residence and a prison. If you visit the Tower of London you`ll enjoy it!</a:t>
            </a:r>
            <a:endParaRPr lang="ru-RU" smtClean="0"/>
          </a:p>
        </p:txBody>
      </p:sp>
      <p:sp>
        <p:nvSpPr>
          <p:cNvPr id="3789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DD4FE7-B089-4823-8B41-FAAA0D725BD1}" type="slidenum">
              <a:rPr lang="ru-RU"/>
              <a:pPr fontAlgn="base">
                <a:spcBef>
                  <a:spcPct val="0"/>
                </a:spcBef>
                <a:spcAft>
                  <a:spcPct val="0"/>
                </a:spcAft>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Образ слайда 1"/>
          <p:cNvSpPr>
            <a:spLocks noGrp="1" noRot="1" noChangeAspect="1"/>
          </p:cNvSpPr>
          <p:nvPr>
            <p:ph type="sldImg"/>
          </p:nvPr>
        </p:nvSpPr>
        <p:spPr bwMode="auto">
          <a:noFill/>
          <a:ln>
            <a:solidFill>
              <a:srgbClr val="000000"/>
            </a:solidFill>
            <a:miter lim="800000"/>
            <a:headEnd/>
            <a:tailEnd/>
          </a:ln>
        </p:spPr>
      </p:sp>
      <p:sp>
        <p:nvSpPr>
          <p:cNvPr id="3993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 think that you like this presentation. Thanks for your attention. Now try to tell us some facts from the life of the Tower of London. </a:t>
            </a:r>
          </a:p>
          <a:p>
            <a:pPr>
              <a:spcBef>
                <a:spcPct val="0"/>
              </a:spcBef>
            </a:pPr>
            <a:endParaRPr lang="ru-RU" smtClean="0"/>
          </a:p>
        </p:txBody>
      </p:sp>
      <p:sp>
        <p:nvSpPr>
          <p:cNvPr id="3993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37F270-07F3-4792-87CE-5C54D59EDA13}" type="slidenum">
              <a:rPr lang="ru-RU"/>
              <a:pPr fontAlgn="base">
                <a:spcBef>
                  <a:spcPct val="0"/>
                </a:spcBef>
                <a:spcAft>
                  <a:spcPct val="0"/>
                </a:spcAft>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Образ слайда 1"/>
          <p:cNvSpPr>
            <a:spLocks noGrp="1" noRot="1" noChangeAspect="1"/>
          </p:cNvSpPr>
          <p:nvPr>
            <p:ph type="sldImg"/>
          </p:nvPr>
        </p:nvSpPr>
        <p:spPr bwMode="auto">
          <a:noFill/>
          <a:ln>
            <a:solidFill>
              <a:srgbClr val="000000"/>
            </a:solidFill>
            <a:miter lim="800000"/>
            <a:headEnd/>
            <a:tailEnd/>
          </a:ln>
        </p:spPr>
      </p:sp>
      <p:sp>
        <p:nvSpPr>
          <p:cNvPr id="419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19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8C71BA-B21E-4B72-ADEB-550CA9AB299D}" type="slidenum">
              <a:rPr lang="ru-RU"/>
              <a:pPr fontAlgn="base">
                <a:spcBef>
                  <a:spcPct val="0"/>
                </a:spcBef>
                <a:spcAft>
                  <a:spcPct val="0"/>
                </a:spcAft>
              </a:pPr>
              <a:t>14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Эта презентация может быть показана в 6-9 классах общеобразовательных школ, в контексте изучения темы «Лондон». Рассказывать может как учитель, так и подготовленный ученик из класса или старшеклассник.</a:t>
            </a:r>
          </a:p>
        </p:txBody>
      </p:sp>
      <p:sp>
        <p:nvSpPr>
          <p:cNvPr id="174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A36F4C-DDDA-4590-AAA7-85FB3D164285}"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Tower of London — one of the symbols of Great Britain. It takes a special place in the history of the English nation and is one of the most visited places in the world. The Towe Crows, yeomen guards, royal jewelry and stories about a gloomy fortress prison — here are the first associations with the name the Tower of London.</a:t>
            </a:r>
            <a:endParaRPr lang="ru-RU" smtClean="0"/>
          </a:p>
        </p:txBody>
      </p:sp>
      <p:sp>
        <p:nvSpPr>
          <p:cNvPr id="194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56CA20-C15C-4CA1-A4F4-CEA241CDAFDC}" type="slidenum">
              <a:rPr lang="ru-RU"/>
              <a:pPr fontAlgn="base">
                <a:spcBef>
                  <a:spcPct val="0"/>
                </a:spcBef>
                <a:spcAft>
                  <a:spcPct val="0"/>
                </a:spcAft>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1066 the duke of Normand Villiam began a gain of England. By the end of the Anglo-Saxon period London becomes the predominating city in Engiand. Safety of the city was Villiam's main goal during his crowning. He gives the order to build a fortress round the city. So in 1100 the construction of the White Tower comes to an end. The Tower is protected by huge walls from the northern, western and southern parts. In 1377 all constructions in the Tower ended.</a:t>
            </a:r>
            <a:endParaRPr lang="ru-RU" smtClean="0"/>
          </a:p>
        </p:txBody>
      </p:sp>
      <p:sp>
        <p:nvSpPr>
          <p:cNvPr id="215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55DE21-F9C9-4F4F-ABC6-B59ED7B94D57}" type="slidenum">
              <a:rPr lang="ru-RU"/>
              <a:pPr fontAlgn="base">
                <a:spcBef>
                  <a:spcPct val="0"/>
                </a:spcBef>
                <a:spcAft>
                  <a:spcPct val="0"/>
                </a:spcAft>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first prisoner was confined to the Tower in 1100. At that time the Tower - prison intended for the richand a high rank people. Among the most high-ranking prisoners were kings of Scotland and France and members of their families, and also representatives of the aristocracy and the priests. Tower walls also remember many executions and murders: In the Tower Henry VI, and also 12-year-old Edward V and his younger brother were killed.</a:t>
            </a:r>
            <a:endParaRPr lang="ru-RU" smtClean="0"/>
          </a:p>
        </p:txBody>
      </p:sp>
      <p:sp>
        <p:nvSpPr>
          <p:cNvPr id="2355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FCBF09-FC23-4A02-8ED5-B747B679642E}" type="slidenum">
              <a:rPr lang="ru-RU"/>
              <a:pPr fontAlgn="base">
                <a:spcBef>
                  <a:spcPct val="0"/>
                </a:spcBef>
                <a:spcAft>
                  <a:spcPct val="0"/>
                </a:spcAft>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Tower got reputation of an ominous place of tortures at the time of the Reformation. Henry VIIIth  wanted  to have the son and started to pursuit all who refused to recognize him the head of Church of England. Henry accused Anna Boleyn, his second wife, in treachery and an adultery. As a result Anna, her brother and four other persons were decapitated in the Tower. The same was with Catherin Howard, Henry's fifth wife. A lot of the persons of a royal sort  were forwarded in the Tower and then were executed.</a:t>
            </a:r>
            <a:endParaRPr lang="ru-RU" smtClean="0"/>
          </a:p>
        </p:txBody>
      </p:sp>
      <p:sp>
        <p:nvSpPr>
          <p:cNvPr id="2560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3BDD8B-63F1-46A3-B91C-A336FB097AA9}" type="slidenum">
              <a:rPr lang="ru-RU"/>
              <a:pPr fontAlgn="base">
                <a:spcBef>
                  <a:spcPct val="0"/>
                </a:spcBef>
                <a:spcAft>
                  <a:spcPct val="0"/>
                </a:spcAft>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Only five women and two men were decapitated in the fortress territory that rescued them from a shame of a public execution. Three from these women were queens —  Anna Boleyn, Catherin Howard and Jane Grey. The most part of other executions — generally beheading — occurred on the Tower hill. The cut head put on a stake and exposed on a public inspection on London Bridge as the prevention for the others. The decapitated body was taken away in the Tower and buried in chapel cellars.</a:t>
            </a:r>
            <a:endParaRPr lang="ru-RU" smtClean="0"/>
          </a:p>
        </p:txBody>
      </p:sp>
      <p:sp>
        <p:nvSpPr>
          <p:cNvPr id="276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ED97C5-E096-4AC0-857A-9569509C3BA6}" type="slidenum">
              <a:rPr lang="ru-RU"/>
              <a:pPr fontAlgn="base">
                <a:spcBef>
                  <a:spcPct val="0"/>
                </a:spcBef>
                <a:spcAft>
                  <a:spcPct val="0"/>
                </a:spcAft>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More than 500 years in the Tower there was the main office of a royal mint. Henry VIIIth ordered the mintage from the silver  of destroyed monasteries. Important states and legal records were stored in the Tower, and the weapon and military equipment of the king and royal army was produced and stored.</a:t>
            </a:r>
            <a:endParaRPr lang="ru-RU" smtClean="0"/>
          </a:p>
        </p:txBody>
      </p:sp>
      <p:sp>
        <p:nvSpPr>
          <p:cNvPr id="296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5406B-1BB3-48CE-BB76-2079A4B043BA}" type="slidenum">
              <a:rPr lang="ru-RU"/>
              <a:pPr fontAlgn="base">
                <a:spcBef>
                  <a:spcPct val="0"/>
                </a:spcBef>
                <a:spcAft>
                  <a:spcPct val="0"/>
                </a:spcAft>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Образ слайда 1"/>
          <p:cNvSpPr>
            <a:spLocks noGrp="1" noRot="1" noChangeAspect="1"/>
          </p:cNvSpPr>
          <p:nvPr>
            <p:ph type="sldImg"/>
          </p:nvPr>
        </p:nvSpPr>
        <p:spPr bwMode="auto">
          <a:noFill/>
          <a:ln>
            <a:solidFill>
              <a:srgbClr val="000000"/>
            </a:solidFill>
            <a:miter lim="800000"/>
            <a:headEnd/>
            <a:tailEnd/>
          </a:ln>
        </p:spPr>
      </p:sp>
      <p:sp>
        <p:nvSpPr>
          <p:cNvPr id="3174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Palace guards protect the Tower up to this days.  In occasions they dress magnificent suits of times of Tyudor. In usual days they are dressed in dark blue uniforms of the Victorian era. English guards quite often call bifiters. museum.</a:t>
            </a:r>
            <a:endParaRPr lang="ru-RU" smtClean="0"/>
          </a:p>
        </p:txBody>
      </p:sp>
      <p:sp>
        <p:nvSpPr>
          <p:cNvPr id="3174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C42BDD-FC45-4751-8AB7-2B29C241BAC1}" type="slidenum">
              <a:rPr lang="ru-RU"/>
              <a:pPr fontAlgn="base">
                <a:spcBef>
                  <a:spcPct val="0"/>
                </a:spcBef>
                <a:spcAft>
                  <a:spcPct val="0"/>
                </a:spcAft>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9"/>
          <p:cNvSpPr>
            <a:spLocks noGrp="1"/>
          </p:cNvSpPr>
          <p:nvPr>
            <p:ph type="dt" sz="half" idx="10"/>
          </p:nvPr>
        </p:nvSpPr>
        <p:spPr/>
        <p:txBody>
          <a:bodyPr/>
          <a:lstStyle>
            <a:lvl1pPr>
              <a:defRPr/>
            </a:lvl1pPr>
          </a:lstStyle>
          <a:p>
            <a:pPr>
              <a:defRPr/>
            </a:pPr>
            <a:fld id="{65A179A5-A894-444E-989B-F0EB2C9EA796}" type="datetimeFigureOut">
              <a:rPr lang="ru-RU"/>
              <a:pPr>
                <a:defRPr/>
              </a:pPr>
              <a:t>07.08.2013</a:t>
            </a:fld>
            <a:endParaRPr lang="ru-RU"/>
          </a:p>
        </p:txBody>
      </p:sp>
      <p:sp>
        <p:nvSpPr>
          <p:cNvPr id="11" name="Нижний колонтитул 18"/>
          <p:cNvSpPr>
            <a:spLocks noGrp="1"/>
          </p:cNvSpPr>
          <p:nvPr>
            <p:ph type="ftr" sz="quarter" idx="11"/>
          </p:nvPr>
        </p:nvSpPr>
        <p:spPr/>
        <p:txBody>
          <a:bodyPr/>
          <a:lstStyle>
            <a:lvl1pPr>
              <a:defRPr/>
            </a:lvl1pPr>
          </a:lstStyle>
          <a:p>
            <a:pPr>
              <a:defRPr/>
            </a:pPr>
            <a:endParaRPr lang="ru-RU"/>
          </a:p>
        </p:txBody>
      </p:sp>
      <p:sp>
        <p:nvSpPr>
          <p:cNvPr id="12" name="Номер слайда 26"/>
          <p:cNvSpPr>
            <a:spLocks noGrp="1"/>
          </p:cNvSpPr>
          <p:nvPr>
            <p:ph type="sldNum" sz="quarter" idx="12"/>
          </p:nvPr>
        </p:nvSpPr>
        <p:spPr/>
        <p:txBody>
          <a:bodyPr/>
          <a:lstStyle>
            <a:lvl1pPr>
              <a:defRPr/>
            </a:lvl1pPr>
          </a:lstStyle>
          <a:p>
            <a:pPr>
              <a:defRPr/>
            </a:pPr>
            <a:fld id="{6E717DA2-D994-4E5A-93EE-BBEF704FDB0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12D10CC-A552-4E77-881A-9C866EE66F52}" type="datetimeFigureOut">
              <a:rPr lang="ru-RU"/>
              <a:pPr>
                <a:defRPr/>
              </a:pPr>
              <a:t>07.08.2013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26AE6A74-0B42-461F-8C2E-1234E6D1659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4037FF9-952B-4CBB-80F3-8D1E61050485}" type="datetimeFigureOut">
              <a:rPr lang="ru-RU"/>
              <a:pPr>
                <a:defRPr/>
              </a:pPr>
              <a:t>07.08.2013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DAE4D29-ABEC-4212-BA5D-6C24D6BDBAD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BA960CB-468A-4417-AFAF-AE7948F07687}" type="datetimeFigureOut">
              <a:rPr lang="ru-RU"/>
              <a:pPr>
                <a:defRPr/>
              </a:pPr>
              <a:t>07.08.2013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2F299FD2-8F5F-4D93-9B44-85C436DA5CE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9" name="Дата 3"/>
          <p:cNvSpPr>
            <a:spLocks noGrp="1"/>
          </p:cNvSpPr>
          <p:nvPr>
            <p:ph type="dt" sz="half" idx="10"/>
          </p:nvPr>
        </p:nvSpPr>
        <p:spPr/>
        <p:txBody>
          <a:bodyPr/>
          <a:lstStyle>
            <a:lvl1pPr>
              <a:defRPr/>
            </a:lvl1pPr>
          </a:lstStyle>
          <a:p>
            <a:pPr>
              <a:defRPr/>
            </a:pPr>
            <a:fld id="{A11C55E4-7699-4A1E-9ABB-6DEB2AB7B2BD}" type="datetimeFigureOut">
              <a:rPr lang="ru-RU"/>
              <a:pPr>
                <a:defRPr/>
              </a:pPr>
              <a:t>07.08.2013</a:t>
            </a:fld>
            <a:endParaRPr lang="ru-RU"/>
          </a:p>
        </p:txBody>
      </p:sp>
      <p:sp>
        <p:nvSpPr>
          <p:cNvPr id="10" name="Нижний колонтитул 4"/>
          <p:cNvSpPr>
            <a:spLocks noGrp="1"/>
          </p:cNvSpPr>
          <p:nvPr>
            <p:ph type="ftr" sz="quarter" idx="11"/>
          </p:nvPr>
        </p:nvSpPr>
        <p:spPr/>
        <p:txBody>
          <a:bodyPr/>
          <a:lstStyle>
            <a:lvl1pPr>
              <a:defRPr/>
            </a:lvl1pPr>
          </a:lstStyle>
          <a:p>
            <a:pPr>
              <a:defRPr/>
            </a:pPr>
            <a:endParaRPr lang="ru-RU"/>
          </a:p>
        </p:txBody>
      </p:sp>
      <p:sp>
        <p:nvSpPr>
          <p:cNvPr id="11" name="Номер слайда 5"/>
          <p:cNvSpPr>
            <a:spLocks noGrp="1"/>
          </p:cNvSpPr>
          <p:nvPr>
            <p:ph type="sldNum" sz="quarter" idx="12"/>
          </p:nvPr>
        </p:nvSpPr>
        <p:spPr/>
        <p:txBody>
          <a:bodyPr/>
          <a:lstStyle>
            <a:lvl1pPr>
              <a:defRPr/>
            </a:lvl1pPr>
          </a:lstStyle>
          <a:p>
            <a:pPr>
              <a:defRPr/>
            </a:pPr>
            <a:fld id="{C0C5387E-1F9E-4AA7-A00B-9C464BDF2B3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BBAB09C-E9CC-402F-965C-3CE62CB8BD28}" type="datetimeFigureOut">
              <a:rPr lang="ru-RU"/>
              <a:pPr>
                <a:defRPr/>
              </a:pPr>
              <a:t>07.08.2013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D5A431B6-E85B-4ADB-978C-9D50E8201B6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07D24D64-6C4B-4BD8-ACFC-CA6D7C6EC65C}" type="datetimeFigureOut">
              <a:rPr lang="ru-RU"/>
              <a:pPr>
                <a:defRPr/>
              </a:pPr>
              <a:t>07.08.2013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1F0BAF2E-6A79-4142-80B0-A8D54B6C2B4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4BA7A41F-6DDE-4361-8D63-8A29351361ED}" type="datetimeFigureOut">
              <a:rPr lang="ru-RU"/>
              <a:pPr>
                <a:defRPr/>
              </a:pPr>
              <a:t>07.08.2013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4CEACD6E-0E90-4477-9588-63C5F1132D9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DAFED6A5-410E-4154-8947-5F38FD50692C}" type="datetimeFigureOut">
              <a:rPr lang="ru-RU"/>
              <a:pPr>
                <a:defRPr/>
              </a:pPr>
              <a:t>07.08.2013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4E69CAE9-0232-496A-8000-27236CF4FE0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F1920288-92DC-4139-901D-9A57D1A817DA}" type="datetimeFigureOut">
              <a:rPr lang="ru-RU"/>
              <a:pPr>
                <a:defRPr/>
              </a:pPr>
              <a:t>07.08.2013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8EE0A407-E10C-42D4-AF07-5360DBB1449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E95CD048-30C8-4E76-926E-94B9F6BEAA57}" type="datetimeFigureOut">
              <a:rPr lang="ru-RU"/>
              <a:pPr>
                <a:defRPr/>
              </a:pPr>
              <a:t>07.08.2013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5306F288-C133-42B6-ADA4-321C0EB3036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36085057-D36E-44D1-AE62-C53A083A3332}" type="datetimeFigureOut">
              <a:rPr lang="ru-RU"/>
              <a:pPr>
                <a:defRPr/>
              </a:pPr>
              <a:t>07.08.2013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63B1316-BF03-443A-BAF2-26559E535F33}"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grpSp>
          <p:nvGrpSpPr>
            <p:cNvPr id="12" name="Полилиния 11"/>
            <p:cNvGrpSpPr>
              <a:grpSpLocks/>
            </p:cNvGrpSpPr>
            <p:nvPr/>
          </p:nvGrpSpPr>
          <p:grpSpPr bwMode="auto">
            <a:xfrm>
              <a:off x="-6124" y="-10242"/>
              <a:ext cx="9137904" cy="1048512"/>
              <a:chOff x="-6096" y="-24384"/>
              <a:chExt cx="9137904" cy="1048512"/>
            </a:xfrm>
          </p:grpSpPr>
          <p:pic>
            <p:nvPicPr>
              <p:cNvPr id="1034" name="Полилиния 11"/>
              <p:cNvPicPr>
                <a:picLocks noChangeArrowheads="1"/>
              </p:cNvPicPr>
              <p:nvPr/>
            </p:nvPicPr>
            <p:blipFill>
              <a:blip r:embed="rId13"/>
              <a:srcRect/>
              <a:stretch>
                <a:fillRect/>
              </a:stretch>
            </p:blipFill>
            <p:spPr bwMode="auto">
              <a:xfrm>
                <a:off x="-6096" y="-24384"/>
                <a:ext cx="9137904" cy="1048512"/>
              </a:xfrm>
              <a:prstGeom prst="rect">
                <a:avLst/>
              </a:prstGeom>
              <a:noFill/>
            </p:spPr>
          </p:pic>
          <p:sp>
            <p:nvSpPr>
              <p:cNvPr id="1035" name="Text Box 11"/>
              <p:cNvSpPr txBox="1">
                <a:spLocks noChangeArrowheads="1"/>
              </p:cNvSpPr>
              <p:nvPr/>
            </p:nvSpPr>
            <p:spPr bwMode="auto">
              <a:xfrm rot="21435692">
                <a:off x="-29294" y="421671"/>
                <a:ext cx="0" cy="0"/>
              </a:xfrm>
              <a:prstGeom prst="rect">
                <a:avLst/>
              </a:prstGeom>
              <a:noFill/>
              <a:ln w="9525">
                <a:noFill/>
                <a:miter lim="800000"/>
                <a:headEnd/>
                <a:tailEnd/>
              </a:ln>
            </p:spPr>
            <p:txBody>
              <a:bodyPr/>
              <a:lstStyle/>
              <a:p>
                <a:endParaRPr lang="en-US">
                  <a:latin typeface="Constantia" pitchFamily="18" charset="0"/>
                </a:endParaRPr>
              </a:p>
            </p:txBody>
          </p:sp>
        </p:gr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lifeglobe.net/blogs/details?id=65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en.wikipedia.org/wiki/Tower_of_Londo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tatic.infoturism.ro/poze-oferte/circuit/poze/792679.jpg" TargetMode="External"/><Relationship Id="rId13" Type="http://schemas.openxmlformats.org/officeDocument/2006/relationships/hyperlink" Target="http://im0-tub-ru.yandex.net/i?id=179311108-59-72&amp;n=21" TargetMode="External"/><Relationship Id="rId3" Type="http://schemas.openxmlformats.org/officeDocument/2006/relationships/hyperlink" Target="http://lifeglobe.net/x/entry/659/1240508099_vorota_3.jpg" TargetMode="External"/><Relationship Id="rId7" Type="http://schemas.openxmlformats.org/officeDocument/2006/relationships/hyperlink" Target="http://lifeglobe.net/x/entry/659/1240506497_dragocennosti_02_3.jpg" TargetMode="External"/><Relationship Id="rId12" Type="http://schemas.openxmlformats.org/officeDocument/2006/relationships/hyperlink" Target="http://lifeglobe.net/x/entry/659/1245223898_london_touwer_31_3.jpg" TargetMode="External"/><Relationship Id="rId2" Type="http://schemas.openxmlformats.org/officeDocument/2006/relationships/hyperlink" Target="http://lifeglobe.net/x/entry/659/1_1.jpg" TargetMode="External"/><Relationship Id="rId1" Type="http://schemas.openxmlformats.org/officeDocument/2006/relationships/slideLayout" Target="../slideLayouts/slideLayout2.xml"/><Relationship Id="rId6" Type="http://schemas.openxmlformats.org/officeDocument/2006/relationships/hyperlink" Target="http://lifeglobe.net/x/entry/659/1240507251_plakha_3.jpg" TargetMode="External"/><Relationship Id="rId11" Type="http://schemas.openxmlformats.org/officeDocument/2006/relationships/hyperlink" Target="http://gfreemom.com/wp-content/uploads/2010/10/DSC_1954-685x1024.jpg" TargetMode="External"/><Relationship Id="rId5" Type="http://schemas.openxmlformats.org/officeDocument/2006/relationships/hyperlink" Target="http://lifeglobe.net/x/entry/659/2728751_3.jpg" TargetMode="External"/><Relationship Id="rId10" Type="http://schemas.openxmlformats.org/officeDocument/2006/relationships/hyperlink" Target="http://im6-tub-ru.yandex.net/i?id=211602156-18-72&amp;n=21" TargetMode="External"/><Relationship Id="rId4" Type="http://schemas.openxmlformats.org/officeDocument/2006/relationships/hyperlink" Target="http://lifeglobe.net/x/entry/659/1240506880_belajabashnja_3.jpg" TargetMode="External"/><Relationship Id="rId9" Type="http://schemas.openxmlformats.org/officeDocument/2006/relationships/hyperlink" Target="http://www.town-explorer.ru/wp-content/uploads/2011/10/721.jpg" TargetMode="External"/><Relationship Id="rId14" Type="http://schemas.openxmlformats.org/officeDocument/2006/relationships/hyperlink" Target="http://s018.radikal.ru/i514/1201/b2/e7e96b1a3597.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ctrTitle"/>
          </p:nvPr>
        </p:nvPicPr>
        <p:blipFill>
          <a:blip r:embed="rId3"/>
          <a:srcRect/>
          <a:stretch>
            <a:fillRect/>
          </a:stretch>
        </p:blipFill>
        <p:spPr>
          <a:xfrm>
            <a:off x="530225" y="1365250"/>
            <a:ext cx="8308975" cy="1901825"/>
          </a:xfrm>
        </p:spPr>
      </p:pic>
      <p:sp>
        <p:nvSpPr>
          <p:cNvPr id="14338" name="Подзаголовок 2"/>
          <p:cNvSpPr>
            <a:spLocks noGrp="1"/>
          </p:cNvSpPr>
          <p:nvPr>
            <p:ph type="subTitle" idx="1"/>
          </p:nvPr>
        </p:nvSpPr>
        <p:spPr>
          <a:xfrm>
            <a:off x="533400" y="3228975"/>
            <a:ext cx="7854950" cy="1752600"/>
          </a:xfrm>
        </p:spPr>
        <p:txBody>
          <a:bodyPr/>
          <a:lstStyle/>
          <a:p>
            <a:pPr marR="0"/>
            <a:r>
              <a:rPr lang="ru-RU" smtClean="0"/>
              <a:t>Учитель английского языка</a:t>
            </a:r>
          </a:p>
          <a:p>
            <a:pPr marR="0"/>
            <a:r>
              <a:rPr lang="ru-RU" smtClean="0"/>
              <a:t>ГБОУ СОШ № 546 г Санкт-Петербурга</a:t>
            </a:r>
          </a:p>
          <a:p>
            <a:pPr marR="0"/>
            <a:r>
              <a:rPr lang="ru-RU" smtClean="0"/>
              <a:t>Листова Елена Геннадьевна</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p:txBody>
          <a:bodyPr/>
          <a:lstStyle/>
          <a:p>
            <a:r>
              <a:rPr lang="en-US" smtClean="0"/>
              <a:t>Palace guards </a:t>
            </a:r>
            <a:endParaRPr lang="ru-RU" smtClean="0"/>
          </a:p>
        </p:txBody>
      </p:sp>
      <p:pic>
        <p:nvPicPr>
          <p:cNvPr id="32770" name="Объект 4"/>
          <p:cNvPicPr>
            <a:picLocks noGrp="1" noChangeAspect="1"/>
          </p:cNvPicPr>
          <p:nvPr>
            <p:ph idx="1"/>
          </p:nvPr>
        </p:nvPicPr>
        <p:blipFill>
          <a:blip r:embed="rId3"/>
          <a:srcRect/>
          <a:stretch>
            <a:fillRect/>
          </a:stretch>
        </p:blipFill>
        <p:spPr>
          <a:xfrm>
            <a:off x="1258888" y="1844675"/>
            <a:ext cx="3297237" cy="4389438"/>
          </a:xfrm>
        </p:spPr>
      </p:pic>
      <p:pic>
        <p:nvPicPr>
          <p:cNvPr id="32771" name="Picture 3" descr="C:\Users\Елена\Desktop\i.jpg"/>
          <p:cNvPicPr>
            <a:picLocks noChangeAspect="1" noChangeArrowheads="1"/>
          </p:cNvPicPr>
          <p:nvPr/>
        </p:nvPicPr>
        <p:blipFill>
          <a:blip r:embed="rId4"/>
          <a:srcRect/>
          <a:stretch>
            <a:fillRect/>
          </a:stretch>
        </p:blipFill>
        <p:spPr bwMode="auto">
          <a:xfrm>
            <a:off x="4859338" y="1196975"/>
            <a:ext cx="3309937" cy="4392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p:txBody>
          <a:bodyPr/>
          <a:lstStyle/>
          <a:p>
            <a:r>
              <a:rPr lang="en-US" smtClean="0"/>
              <a:t>Tower at night</a:t>
            </a:r>
            <a:endParaRPr lang="ru-RU" smtClean="0"/>
          </a:p>
        </p:txBody>
      </p:sp>
      <p:pic>
        <p:nvPicPr>
          <p:cNvPr id="34818" name="Содержимое 3" descr="1245223898_london_touwer_31_3.jpg"/>
          <p:cNvPicPr>
            <a:picLocks noGrp="1" noChangeAspect="1"/>
          </p:cNvPicPr>
          <p:nvPr>
            <p:ph idx="1"/>
          </p:nvPr>
        </p:nvPicPr>
        <p:blipFill>
          <a:blip r:embed="rId3"/>
          <a:srcRect/>
          <a:stretch>
            <a:fillRect/>
          </a:stretch>
        </p:blipFill>
        <p:spPr>
          <a:xfrm>
            <a:off x="1692275" y="2060575"/>
            <a:ext cx="5664200" cy="4389438"/>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p:txBody>
          <a:bodyPr/>
          <a:lstStyle/>
          <a:p>
            <a:r>
              <a:rPr lang="en-US" smtClean="0"/>
              <a:t>Museum</a:t>
            </a:r>
            <a:endParaRPr lang="ru-RU" smtClean="0"/>
          </a:p>
        </p:txBody>
      </p:sp>
      <p:pic>
        <p:nvPicPr>
          <p:cNvPr id="36866" name="Объект 3"/>
          <p:cNvPicPr>
            <a:picLocks noGrp="1" noChangeAspect="1"/>
          </p:cNvPicPr>
          <p:nvPr>
            <p:ph idx="1"/>
          </p:nvPr>
        </p:nvPicPr>
        <p:blipFill>
          <a:blip r:embed="rId3"/>
          <a:srcRect/>
          <a:stretch>
            <a:fillRect/>
          </a:stretch>
        </p:blipFill>
        <p:spPr>
          <a:xfrm>
            <a:off x="827088" y="2060575"/>
            <a:ext cx="7643812" cy="397827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p:txBody>
          <a:bodyPr/>
          <a:lstStyle/>
          <a:p>
            <a:r>
              <a:rPr lang="en-US" smtClean="0"/>
              <a:t>Thanks for your attention</a:t>
            </a:r>
            <a:endParaRPr lang="ru-RU" smtClean="0"/>
          </a:p>
        </p:txBody>
      </p:sp>
      <p:pic>
        <p:nvPicPr>
          <p:cNvPr id="38914" name="Объект 5"/>
          <p:cNvPicPr>
            <a:picLocks noGrp="1" noChangeAspect="1"/>
          </p:cNvPicPr>
          <p:nvPr>
            <p:ph idx="1"/>
          </p:nvPr>
        </p:nvPicPr>
        <p:blipFill>
          <a:blip r:embed="rId3"/>
          <a:srcRect/>
          <a:stretch>
            <a:fillRect/>
          </a:stretch>
        </p:blipFill>
        <p:spPr>
          <a:xfrm>
            <a:off x="3025775" y="1935163"/>
            <a:ext cx="3092450" cy="4389437"/>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p:txBody>
          <a:bodyPr/>
          <a:lstStyle/>
          <a:p>
            <a:r>
              <a:rPr lang="ru-RU" smtClean="0"/>
              <a:t>Список источников</a:t>
            </a:r>
          </a:p>
        </p:txBody>
      </p:sp>
      <p:sp>
        <p:nvSpPr>
          <p:cNvPr id="3" name="Объект 2"/>
          <p:cNvSpPr>
            <a:spLocks noGrp="1"/>
          </p:cNvSpPr>
          <p:nvPr>
            <p:ph idx="1"/>
          </p:nvPr>
        </p:nvSpPr>
        <p:spPr/>
        <p:txBody>
          <a:bodyPr>
            <a:normAutofit/>
          </a:bodyPr>
          <a:lstStyle/>
          <a:p>
            <a:pPr marL="0" indent="0" fontAlgn="auto">
              <a:spcAft>
                <a:spcPts val="0"/>
              </a:spcAft>
              <a:buClr>
                <a:schemeClr val="accent3"/>
              </a:buClr>
              <a:buFont typeface="Wingdings 2"/>
              <a:buNone/>
              <a:defRPr/>
            </a:pPr>
            <a:endParaRPr lang="ru-RU" dirty="0"/>
          </a:p>
          <a:p>
            <a:pPr marL="274320" indent="-274320" fontAlgn="auto">
              <a:spcAft>
                <a:spcPts val="0"/>
              </a:spcAft>
              <a:buClr>
                <a:schemeClr val="accent3"/>
              </a:buClr>
              <a:buFont typeface="Wingdings 2"/>
              <a:buChar char=""/>
              <a:defRPr/>
            </a:pPr>
            <a:r>
              <a:rPr lang="ru-RU" dirty="0" smtClean="0"/>
              <a:t>Статья «Лондонский Тауэр» с иллюстрациями</a:t>
            </a:r>
          </a:p>
          <a:p>
            <a:pPr marL="0" indent="0" fontAlgn="auto">
              <a:spcAft>
                <a:spcPts val="0"/>
              </a:spcAft>
              <a:buClr>
                <a:schemeClr val="accent3"/>
              </a:buClr>
              <a:buFont typeface="Wingdings 2"/>
              <a:buNone/>
              <a:defRPr/>
            </a:pPr>
            <a:r>
              <a:rPr lang="en-US" dirty="0" smtClean="0">
                <a:hlinkClick r:id="rId3"/>
              </a:rPr>
              <a:t>   http</a:t>
            </a:r>
            <a:r>
              <a:rPr lang="en-US" dirty="0">
                <a:hlinkClick r:id="rId3"/>
              </a:rPr>
              <a:t>://</a:t>
            </a:r>
            <a:r>
              <a:rPr lang="en-US" dirty="0" smtClean="0">
                <a:hlinkClick r:id="rId3"/>
              </a:rPr>
              <a:t>lifeglobe.net/blogs/details?id=659</a:t>
            </a:r>
            <a:endParaRPr lang="ru-RU" dirty="0" smtClean="0"/>
          </a:p>
          <a:p>
            <a:pPr marL="274320" indent="-274320" fontAlgn="auto">
              <a:spcAft>
                <a:spcPts val="0"/>
              </a:spcAft>
              <a:buClr>
                <a:schemeClr val="accent3"/>
              </a:buClr>
              <a:buFont typeface="Wingdings 2"/>
              <a:buChar char=""/>
              <a:defRPr/>
            </a:pPr>
            <a:r>
              <a:rPr lang="ru-RU" dirty="0" smtClean="0"/>
              <a:t>Статья «Лондонский Тауэр»</a:t>
            </a:r>
          </a:p>
          <a:p>
            <a:pPr marL="0" indent="0" fontAlgn="auto">
              <a:spcAft>
                <a:spcPts val="0"/>
              </a:spcAft>
              <a:buClr>
                <a:schemeClr val="accent3"/>
              </a:buClr>
              <a:buFont typeface="Wingdings 2"/>
              <a:buNone/>
              <a:defRPr/>
            </a:pPr>
            <a:r>
              <a:rPr lang="ru-RU" dirty="0"/>
              <a:t> </a:t>
            </a:r>
            <a:r>
              <a:rPr lang="ru-RU" dirty="0" smtClean="0"/>
              <a:t>  </a:t>
            </a:r>
            <a:r>
              <a:rPr lang="en-US" dirty="0" smtClean="0">
                <a:hlinkClick r:id="rId4"/>
              </a:rPr>
              <a:t>http</a:t>
            </a:r>
            <a:r>
              <a:rPr lang="en-US" dirty="0">
                <a:hlinkClick r:id="rId4"/>
              </a:rPr>
              <a:t>://</a:t>
            </a:r>
            <a:r>
              <a:rPr lang="en-US" dirty="0" smtClean="0">
                <a:hlinkClick r:id="rId4"/>
              </a:rPr>
              <a:t>en.wikipedia.org/wiki/Tower_of_London</a:t>
            </a:r>
            <a:endParaRPr lang="ru-RU" dirty="0" smtClean="0"/>
          </a:p>
          <a:p>
            <a:pPr marL="0" indent="0" fontAlgn="auto">
              <a:spcAft>
                <a:spcPts val="0"/>
              </a:spcAft>
              <a:buClr>
                <a:schemeClr val="accent3"/>
              </a:buClr>
              <a:buFont typeface="Wingdings 2"/>
              <a:buNone/>
              <a:defRPr/>
            </a:pPr>
            <a:endParaRPr lang="ru-RU" dirty="0" smtClean="0"/>
          </a:p>
          <a:p>
            <a:pPr marL="0" indent="0" fontAlgn="auto">
              <a:spcAft>
                <a:spcPts val="0"/>
              </a:spcAft>
              <a:buClr>
                <a:schemeClr val="accent3"/>
              </a:buClr>
              <a:buFont typeface="Wingdings 2"/>
              <a:buNone/>
              <a:defRPr/>
            </a:pPr>
            <a:endParaRPr lang="ru-RU" dirty="0" smtClean="0"/>
          </a:p>
          <a:p>
            <a:pPr marL="0" indent="0" fontAlgn="auto">
              <a:spcAft>
                <a:spcPts val="0"/>
              </a:spcAft>
              <a:buClr>
                <a:schemeClr val="accent3"/>
              </a:buClr>
              <a:buFont typeface="Wingdings 2"/>
              <a:buNone/>
              <a:defRPr/>
            </a:pPr>
            <a:endParaRPr lang="ru-RU" dirty="0" smtClean="0"/>
          </a:p>
          <a:p>
            <a:pPr marL="0" indent="0" fontAlgn="auto">
              <a:spcAft>
                <a:spcPts val="0"/>
              </a:spcAft>
              <a:buClr>
                <a:schemeClr val="accent3"/>
              </a:buClr>
              <a:buFont typeface="Wingdings 2"/>
              <a:buNone/>
              <a:defRPr/>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p:nvPr>
        </p:nvSpPr>
        <p:spPr/>
        <p:txBody>
          <a:bodyPr/>
          <a:lstStyle/>
          <a:p>
            <a:r>
              <a:rPr lang="ru-RU" smtClean="0"/>
              <a:t>Список источников</a:t>
            </a:r>
          </a:p>
        </p:txBody>
      </p:sp>
      <p:sp>
        <p:nvSpPr>
          <p:cNvPr id="3" name="Объект 2"/>
          <p:cNvSpPr>
            <a:spLocks noGrp="1"/>
          </p:cNvSpPr>
          <p:nvPr>
            <p:ph idx="1"/>
          </p:nvPr>
        </p:nvSpPr>
        <p:spPr/>
        <p:txBody>
          <a:bodyPr>
            <a:normAutofit fontScale="77500" lnSpcReduction="20000"/>
          </a:bodyPr>
          <a:lstStyle/>
          <a:p>
            <a:pPr marL="0" indent="0" fontAlgn="auto">
              <a:spcAft>
                <a:spcPts val="0"/>
              </a:spcAft>
              <a:buClr>
                <a:schemeClr val="accent3"/>
              </a:buClr>
              <a:buFont typeface="Wingdings 2"/>
              <a:buNone/>
              <a:defRPr/>
            </a:pPr>
            <a:r>
              <a:rPr lang="ru-RU" dirty="0" smtClean="0"/>
              <a:t> </a:t>
            </a:r>
            <a:r>
              <a:rPr lang="en-US" dirty="0" smtClean="0">
                <a:hlinkClick r:id="rId2"/>
              </a:rPr>
              <a:t>http://lifeglobe.net/x/entry/659/1_1.jpg</a:t>
            </a:r>
            <a:endParaRPr lang="en-US" dirty="0" smtClean="0"/>
          </a:p>
          <a:p>
            <a:pPr marL="0" indent="0" fontAlgn="auto">
              <a:spcAft>
                <a:spcPts val="0"/>
              </a:spcAft>
              <a:buClr>
                <a:schemeClr val="accent3"/>
              </a:buClr>
              <a:buFont typeface="Wingdings 2"/>
              <a:buNone/>
              <a:defRPr/>
            </a:pPr>
            <a:r>
              <a:rPr lang="en-US" dirty="0" smtClean="0">
                <a:hlinkClick r:id="rId3"/>
              </a:rPr>
              <a:t>http://lifeglobe.net/x/entry/659/1240508099_vorota_3.jpg</a:t>
            </a:r>
            <a:endParaRPr lang="en-US" dirty="0" smtClean="0"/>
          </a:p>
          <a:p>
            <a:pPr marL="0" indent="0" fontAlgn="auto">
              <a:spcAft>
                <a:spcPts val="0"/>
              </a:spcAft>
              <a:buClr>
                <a:schemeClr val="accent3"/>
              </a:buClr>
              <a:buFont typeface="Wingdings 2"/>
              <a:buNone/>
              <a:defRPr/>
            </a:pPr>
            <a:r>
              <a:rPr lang="en-US" dirty="0" smtClean="0">
                <a:hlinkClick r:id="rId4"/>
              </a:rPr>
              <a:t>http://lifeglobe.net/x/entry/659/1240506880_belajabashnja_3.jpg</a:t>
            </a:r>
            <a:endParaRPr lang="en-US" dirty="0" smtClean="0"/>
          </a:p>
          <a:p>
            <a:pPr marL="0" indent="0" fontAlgn="auto">
              <a:spcAft>
                <a:spcPts val="0"/>
              </a:spcAft>
              <a:buClr>
                <a:schemeClr val="accent3"/>
              </a:buClr>
              <a:buFont typeface="Wingdings 2"/>
              <a:buNone/>
              <a:defRPr/>
            </a:pPr>
            <a:r>
              <a:rPr lang="en-US" dirty="0" smtClean="0">
                <a:hlinkClick r:id="rId5"/>
              </a:rPr>
              <a:t>http://lifeglobe.net/x/entry/659/2728751_3.jpg</a:t>
            </a:r>
            <a:endParaRPr lang="en-US" dirty="0" smtClean="0"/>
          </a:p>
          <a:p>
            <a:pPr marL="0" indent="0" fontAlgn="auto">
              <a:spcAft>
                <a:spcPts val="0"/>
              </a:spcAft>
              <a:buClr>
                <a:schemeClr val="accent3"/>
              </a:buClr>
              <a:buFont typeface="Wingdings 2"/>
              <a:buNone/>
              <a:defRPr/>
            </a:pPr>
            <a:r>
              <a:rPr lang="en-US" dirty="0" smtClean="0">
                <a:hlinkClick r:id="rId6"/>
              </a:rPr>
              <a:t>http://lifeglobe.net/x/entry/659/1240507251_plakha_3.jpg</a:t>
            </a:r>
            <a:endParaRPr lang="en-US" dirty="0" smtClean="0"/>
          </a:p>
          <a:p>
            <a:pPr marL="0" indent="0" fontAlgn="auto">
              <a:spcAft>
                <a:spcPts val="0"/>
              </a:spcAft>
              <a:buClr>
                <a:schemeClr val="accent3"/>
              </a:buClr>
              <a:buFont typeface="Wingdings 2"/>
              <a:buNone/>
              <a:defRPr/>
            </a:pPr>
            <a:r>
              <a:rPr lang="en-US" dirty="0" smtClean="0">
                <a:hlinkClick r:id="rId7"/>
              </a:rPr>
              <a:t>http://lifeglobe.net/x/entry/659/1240506497_dragocennosti_02_3.jpg</a:t>
            </a:r>
            <a:endParaRPr lang="en-US" dirty="0" smtClean="0"/>
          </a:p>
          <a:p>
            <a:pPr marL="0" indent="0" fontAlgn="auto">
              <a:spcAft>
                <a:spcPts val="0"/>
              </a:spcAft>
              <a:buClr>
                <a:schemeClr val="accent3"/>
              </a:buClr>
              <a:buFont typeface="Wingdings 2"/>
              <a:buNone/>
              <a:defRPr/>
            </a:pPr>
            <a:r>
              <a:rPr lang="en-US" dirty="0" smtClean="0">
                <a:hlinkClick r:id="rId8"/>
              </a:rPr>
              <a:t>http://static.infoturism.ro/poze-oferte/circuit/poze/792679.jpg</a:t>
            </a:r>
            <a:endParaRPr lang="en-US" dirty="0" smtClean="0"/>
          </a:p>
          <a:p>
            <a:pPr marL="0" indent="0" fontAlgn="auto">
              <a:spcAft>
                <a:spcPts val="0"/>
              </a:spcAft>
              <a:buClr>
                <a:schemeClr val="accent3"/>
              </a:buClr>
              <a:buFont typeface="Wingdings 2"/>
              <a:buNone/>
              <a:defRPr/>
            </a:pPr>
            <a:r>
              <a:rPr lang="en-US" dirty="0" smtClean="0">
                <a:hlinkClick r:id="rId9"/>
              </a:rPr>
              <a:t>http://www.town-explorer.ru/wp-content/uploads/2011/10/721.jpg</a:t>
            </a:r>
            <a:endParaRPr lang="en-US" dirty="0" smtClean="0"/>
          </a:p>
          <a:p>
            <a:pPr marL="0" indent="0" fontAlgn="auto">
              <a:spcAft>
                <a:spcPts val="0"/>
              </a:spcAft>
              <a:buClr>
                <a:schemeClr val="accent3"/>
              </a:buClr>
              <a:buFont typeface="Wingdings 2"/>
              <a:buNone/>
              <a:defRPr/>
            </a:pPr>
            <a:r>
              <a:rPr lang="en-US" dirty="0" smtClean="0">
                <a:hlinkClick r:id="rId10"/>
              </a:rPr>
              <a:t>http://im6-tub-ru.yandex.net/i?id=211602156-18-72&amp;n=21</a:t>
            </a:r>
            <a:endParaRPr lang="en-US" dirty="0" smtClean="0"/>
          </a:p>
          <a:p>
            <a:pPr marL="0" indent="0" fontAlgn="auto">
              <a:spcAft>
                <a:spcPts val="0"/>
              </a:spcAft>
              <a:buClr>
                <a:schemeClr val="accent3"/>
              </a:buClr>
              <a:buFont typeface="Wingdings 2"/>
              <a:buNone/>
              <a:defRPr/>
            </a:pPr>
            <a:r>
              <a:rPr lang="en-US" dirty="0" smtClean="0">
                <a:hlinkClick r:id="rId11"/>
              </a:rPr>
              <a:t>http://gfreemom.com/wp-content/uploads/2010/10/DSC_1954-685x1024.jpg</a:t>
            </a:r>
            <a:endParaRPr lang="en-US" dirty="0" smtClean="0"/>
          </a:p>
          <a:p>
            <a:pPr marL="0" indent="0" fontAlgn="auto">
              <a:spcAft>
                <a:spcPts val="0"/>
              </a:spcAft>
              <a:buClr>
                <a:schemeClr val="accent3"/>
              </a:buClr>
              <a:buFont typeface="Wingdings 2"/>
              <a:buNone/>
              <a:defRPr/>
            </a:pPr>
            <a:r>
              <a:rPr lang="en-US" dirty="0" smtClean="0">
                <a:hlinkClick r:id="rId12"/>
              </a:rPr>
              <a:t>http://lifeglobe.net/x/entry/659/1245223898_london_touwer_31_3.jpg</a:t>
            </a:r>
            <a:endParaRPr lang="en-US" dirty="0" smtClean="0"/>
          </a:p>
          <a:p>
            <a:pPr marL="0" indent="0" fontAlgn="auto">
              <a:spcAft>
                <a:spcPts val="0"/>
              </a:spcAft>
              <a:buClr>
                <a:schemeClr val="accent3"/>
              </a:buClr>
              <a:buFont typeface="Wingdings 2"/>
              <a:buNone/>
              <a:defRPr/>
            </a:pPr>
            <a:r>
              <a:rPr lang="en-US" dirty="0" smtClean="0">
                <a:hlinkClick r:id="rId13"/>
              </a:rPr>
              <a:t>http://im0-tub-ru.yandex.net/i?id=179311108-59-72&amp;n=21</a:t>
            </a:r>
            <a:endParaRPr lang="en-US" dirty="0" smtClean="0"/>
          </a:p>
          <a:p>
            <a:pPr marL="0" indent="0" fontAlgn="auto">
              <a:spcAft>
                <a:spcPts val="0"/>
              </a:spcAft>
              <a:buClr>
                <a:schemeClr val="accent3"/>
              </a:buClr>
              <a:buFont typeface="Wingdings 2"/>
              <a:buNone/>
              <a:defRPr/>
            </a:pPr>
            <a:r>
              <a:rPr lang="en-US" dirty="0" smtClean="0">
                <a:hlinkClick r:id="rId14"/>
              </a:rPr>
              <a:t>http://s018.radikal.ru/i514/1201/b2/e7e96b1a3597.jpg</a:t>
            </a:r>
            <a:endParaRPr lang="ru-RU" dirty="0" smtClean="0"/>
          </a:p>
          <a:p>
            <a:pPr marL="0" indent="0" fontAlgn="auto">
              <a:spcAft>
                <a:spcPts val="0"/>
              </a:spcAft>
              <a:buClr>
                <a:schemeClr val="accent3"/>
              </a:buClr>
              <a:buFont typeface="Wingdings 2"/>
              <a:buNone/>
              <a:defRPr/>
            </a:pPr>
            <a:endParaRPr lang="en-US" dirty="0" smtClean="0"/>
          </a:p>
          <a:p>
            <a:pPr marL="0" indent="0" fontAlgn="auto">
              <a:spcAft>
                <a:spcPts val="0"/>
              </a:spcAft>
              <a:buClr>
                <a:schemeClr val="accent3"/>
              </a:buClr>
              <a:buFont typeface="Wingdings 2"/>
              <a:buNone/>
              <a:defRPr/>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ru-RU" smtClean="0"/>
              <a:t>Цели презентации</a:t>
            </a:r>
          </a:p>
        </p:txBody>
      </p:sp>
      <p:sp>
        <p:nvSpPr>
          <p:cNvPr id="16386" name="Объект 2"/>
          <p:cNvSpPr>
            <a:spLocks noGrp="1"/>
          </p:cNvSpPr>
          <p:nvPr>
            <p:ph idx="1"/>
          </p:nvPr>
        </p:nvSpPr>
        <p:spPr/>
        <p:txBody>
          <a:bodyPr/>
          <a:lstStyle/>
          <a:p>
            <a:r>
              <a:rPr lang="ru-RU" smtClean="0"/>
              <a:t>Познакомить  учащихся с одной из главных достопримечательностей Лондона.</a:t>
            </a:r>
          </a:p>
          <a:p>
            <a:r>
              <a:rPr lang="ru-RU" smtClean="0"/>
              <a:t>Развивать воображение и языковую догадку у детей.</a:t>
            </a:r>
          </a:p>
          <a:p>
            <a:r>
              <a:rPr lang="ru-RU" smtClean="0"/>
              <a:t>Учить рассказывать о достопримечательности по плану-презентации.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en-US" dirty="0" smtClean="0"/>
              <a:t>Tower </a:t>
            </a:r>
            <a:r>
              <a:rPr lang="ru-RU" dirty="0" smtClean="0"/>
              <a:t> </a:t>
            </a:r>
            <a:r>
              <a:rPr lang="en-US" dirty="0" smtClean="0"/>
              <a:t>of London -  symbol of Great Britain</a:t>
            </a:r>
            <a:endParaRPr lang="ru-RU" dirty="0"/>
          </a:p>
        </p:txBody>
      </p:sp>
      <p:pic>
        <p:nvPicPr>
          <p:cNvPr id="18434" name="Содержимое 3" descr="1_1.jpg"/>
          <p:cNvPicPr>
            <a:picLocks noGrp="1" noChangeAspect="1"/>
          </p:cNvPicPr>
          <p:nvPr>
            <p:ph idx="1"/>
          </p:nvPr>
        </p:nvPicPr>
        <p:blipFill>
          <a:blip r:embed="rId3"/>
          <a:srcRect/>
          <a:stretch>
            <a:fillRect/>
          </a:stretch>
        </p:blipFill>
        <p:spPr>
          <a:xfrm>
            <a:off x="1476375" y="1916113"/>
            <a:ext cx="6040438" cy="454183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en-US" smtClean="0"/>
              <a:t>Fortress round the city</a:t>
            </a:r>
            <a:endParaRPr lang="ru-RU" smtClean="0"/>
          </a:p>
        </p:txBody>
      </p:sp>
      <p:pic>
        <p:nvPicPr>
          <p:cNvPr id="20482" name="Содержимое 3" descr="1240508099_vorota_3.jpg"/>
          <p:cNvPicPr>
            <a:picLocks noGrp="1" noChangeAspect="1"/>
          </p:cNvPicPr>
          <p:nvPr>
            <p:ph idx="1"/>
          </p:nvPr>
        </p:nvPicPr>
        <p:blipFill>
          <a:blip r:embed="rId3"/>
          <a:srcRect/>
          <a:stretch>
            <a:fillRect/>
          </a:stretch>
        </p:blipFill>
        <p:spPr>
          <a:xfrm>
            <a:off x="395288" y="2060575"/>
            <a:ext cx="6134100" cy="4095750"/>
          </a:xfrm>
        </p:spPr>
      </p:pic>
      <p:sp>
        <p:nvSpPr>
          <p:cNvPr id="20483" name="TextBox 4"/>
          <p:cNvSpPr txBox="1">
            <a:spLocks noChangeArrowheads="1"/>
          </p:cNvSpPr>
          <p:nvPr/>
        </p:nvSpPr>
        <p:spPr bwMode="auto">
          <a:xfrm>
            <a:off x="6659563" y="2636838"/>
            <a:ext cx="2233612" cy="831850"/>
          </a:xfrm>
          <a:prstGeom prst="rect">
            <a:avLst/>
          </a:prstGeom>
          <a:noFill/>
          <a:ln w="9525">
            <a:noFill/>
            <a:miter lim="800000"/>
            <a:headEnd/>
            <a:tailEnd/>
          </a:ln>
        </p:spPr>
        <p:txBody>
          <a:bodyPr>
            <a:spAutoFit/>
          </a:bodyPr>
          <a:lstStyle/>
          <a:p>
            <a:pPr algn="ctr"/>
            <a:r>
              <a:rPr lang="en-US">
                <a:latin typeface="Constantia" pitchFamily="18" charset="0"/>
              </a:rPr>
              <a:t> </a:t>
            </a:r>
            <a:r>
              <a:rPr lang="en-US" sz="2400">
                <a:latin typeface="Constantia" pitchFamily="18" charset="0"/>
              </a:rPr>
              <a:t>Was built from 1066 to  1377</a:t>
            </a:r>
            <a:endParaRPr lang="ru-RU" sz="2400">
              <a:latin typeface="Constant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en-US" smtClean="0"/>
              <a:t>Tower as a prison</a:t>
            </a:r>
            <a:endParaRPr lang="ru-RU" smtClean="0"/>
          </a:p>
        </p:txBody>
      </p:sp>
      <p:pic>
        <p:nvPicPr>
          <p:cNvPr id="22530" name="Содержимое 3" descr="1240506880_belajabashnja_3.jpg"/>
          <p:cNvPicPr>
            <a:picLocks noGrp="1" noChangeAspect="1"/>
          </p:cNvPicPr>
          <p:nvPr>
            <p:ph idx="1"/>
          </p:nvPr>
        </p:nvPicPr>
        <p:blipFill>
          <a:blip r:embed="rId3"/>
          <a:srcRect/>
          <a:stretch>
            <a:fillRect/>
          </a:stretch>
        </p:blipFill>
        <p:spPr>
          <a:xfrm>
            <a:off x="684213" y="1916113"/>
            <a:ext cx="3298825" cy="4389437"/>
          </a:xfrm>
        </p:spPr>
      </p:pic>
      <p:sp>
        <p:nvSpPr>
          <p:cNvPr id="22531" name="TextBox 8"/>
          <p:cNvSpPr txBox="1">
            <a:spLocks noChangeArrowheads="1"/>
          </p:cNvSpPr>
          <p:nvPr/>
        </p:nvSpPr>
        <p:spPr bwMode="auto">
          <a:xfrm>
            <a:off x="4643438" y="2492375"/>
            <a:ext cx="3889375" cy="3786188"/>
          </a:xfrm>
          <a:prstGeom prst="rect">
            <a:avLst/>
          </a:prstGeom>
          <a:noFill/>
          <a:ln w="9525">
            <a:noFill/>
            <a:miter lim="800000"/>
            <a:headEnd/>
            <a:tailEnd/>
          </a:ln>
        </p:spPr>
        <p:txBody>
          <a:bodyPr>
            <a:spAutoFit/>
          </a:bodyPr>
          <a:lstStyle/>
          <a:p>
            <a:pPr algn="ctr"/>
            <a:r>
              <a:rPr lang="en-US">
                <a:latin typeface="Constantia" pitchFamily="18" charset="0"/>
              </a:rPr>
              <a:t>  </a:t>
            </a:r>
            <a:r>
              <a:rPr lang="en-US" sz="2400">
                <a:latin typeface="Constantia" pitchFamily="18" charset="0"/>
              </a:rPr>
              <a:t>The first prisoner was confined to the Tower in 1100. </a:t>
            </a:r>
          </a:p>
          <a:p>
            <a:pPr algn="ctr"/>
            <a:endParaRPr lang="en-US" sz="2400">
              <a:latin typeface="Constantia" pitchFamily="18" charset="0"/>
            </a:endParaRPr>
          </a:p>
          <a:p>
            <a:pPr algn="ctr"/>
            <a:r>
              <a:rPr lang="en-US" sz="2400">
                <a:latin typeface="Constantia" pitchFamily="18" charset="0"/>
              </a:rPr>
              <a:t>Henry VI, and also 12-year-old Edward V and his younger brother were killed.</a:t>
            </a:r>
            <a:endParaRPr lang="ru-RU" sz="2400">
              <a:latin typeface="Constantia" pitchFamily="18" charset="0"/>
            </a:endParaRPr>
          </a:p>
          <a:p>
            <a:pPr algn="ctr"/>
            <a:endParaRPr lang="en-US" sz="2400">
              <a:latin typeface="Constantia" pitchFamily="18" charset="0"/>
            </a:endParaRPr>
          </a:p>
          <a:p>
            <a:pPr algn="ctr"/>
            <a:endParaRPr lang="en-US" sz="2400">
              <a:latin typeface="Constantia" pitchFamily="18" charset="0"/>
            </a:endParaRPr>
          </a:p>
          <a:p>
            <a:pPr algn="ctr"/>
            <a:endParaRPr lang="ru-RU" sz="2400">
              <a:latin typeface="Constantia" pitchFamily="18" charset="0"/>
            </a:endParaRPr>
          </a:p>
        </p:txBody>
      </p:sp>
      <p:sp>
        <p:nvSpPr>
          <p:cNvPr id="2253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en-US" sz="1100">
                <a:latin typeface="Calibri" pitchFamily="34" charset="0"/>
                <a:ea typeface="Calibri" pitchFamily="34" charset="0"/>
                <a:cs typeface="Times New Roman" pitchFamily="18" charset="0"/>
              </a:rPr>
              <a:t>Henry VI, and also 12-year-old Edward V and his younger brother were killed.</a:t>
            </a:r>
            <a:endParaRPr lang="en-US">
              <a:ea typeface="Calibri" pitchFamily="34" charset="0"/>
              <a:cs typeface="Arial" charset="0"/>
            </a:endParaRPr>
          </a:p>
        </p:txBody>
      </p:sp>
      <p:sp>
        <p:nvSpPr>
          <p:cNvPr id="2253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en-US" sz="1100">
                <a:latin typeface="Calibri" pitchFamily="34" charset="0"/>
                <a:ea typeface="Calibri" pitchFamily="34" charset="0"/>
                <a:cs typeface="Times New Roman" pitchFamily="18" charset="0"/>
              </a:rPr>
              <a:t>Henry VI, and also 12-year-old Edward V and his younger brother were killed.</a:t>
            </a:r>
            <a:endParaRPr lang="en-US">
              <a:ea typeface="Calibri" pitchFamily="34" charset="0"/>
              <a:cs typeface="Arial" charset="0"/>
            </a:endParaRPr>
          </a:p>
        </p:txBody>
      </p:sp>
      <p:sp>
        <p:nvSpPr>
          <p:cNvPr id="22534"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en-US" sz="1100">
                <a:latin typeface="Calibri" pitchFamily="34" charset="0"/>
                <a:ea typeface="Calibri" pitchFamily="34" charset="0"/>
                <a:cs typeface="Times New Roman" pitchFamily="18" charset="0"/>
              </a:rPr>
              <a:t>Henry VI, and also 12-year-old Edward V and his younger brother were killed.</a:t>
            </a:r>
            <a:endParaRPr lang="en-US">
              <a:ea typeface="Calibri" pitchFamily="34"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r>
              <a:rPr lang="en-US" smtClean="0"/>
              <a:t>Reputation of an ominous place </a:t>
            </a:r>
            <a:endParaRPr lang="ru-RU" smtClean="0"/>
          </a:p>
        </p:txBody>
      </p:sp>
      <p:pic>
        <p:nvPicPr>
          <p:cNvPr id="24578" name="Содержимое 3" descr="2728751_3.jpg"/>
          <p:cNvPicPr>
            <a:picLocks noGrp="1" noChangeAspect="1"/>
          </p:cNvPicPr>
          <p:nvPr>
            <p:ph idx="1"/>
          </p:nvPr>
        </p:nvPicPr>
        <p:blipFill>
          <a:blip r:embed="rId3"/>
          <a:srcRect/>
          <a:stretch>
            <a:fillRect/>
          </a:stretch>
        </p:blipFill>
        <p:spPr>
          <a:xfrm>
            <a:off x="468313" y="2060575"/>
            <a:ext cx="5608637" cy="4389438"/>
          </a:xfrm>
        </p:spPr>
      </p:pic>
      <p:sp>
        <p:nvSpPr>
          <p:cNvPr id="24579" name="TextBox 4"/>
          <p:cNvSpPr txBox="1">
            <a:spLocks noChangeArrowheads="1"/>
          </p:cNvSpPr>
          <p:nvPr/>
        </p:nvSpPr>
        <p:spPr bwMode="auto">
          <a:xfrm>
            <a:off x="6300788" y="2708275"/>
            <a:ext cx="2519362" cy="2308225"/>
          </a:xfrm>
          <a:prstGeom prst="rect">
            <a:avLst/>
          </a:prstGeom>
          <a:noFill/>
          <a:ln w="9525">
            <a:noFill/>
            <a:miter lim="800000"/>
            <a:headEnd/>
            <a:tailEnd/>
          </a:ln>
        </p:spPr>
        <p:txBody>
          <a:bodyPr>
            <a:spAutoFit/>
          </a:bodyPr>
          <a:lstStyle/>
          <a:p>
            <a:pPr algn="ctr"/>
            <a:r>
              <a:rPr lang="en-US" sz="2400">
                <a:latin typeface="Constantia" pitchFamily="18" charset="0"/>
              </a:rPr>
              <a:t>A lot of the persons of a royal sort  were forwarded in the Tower and then were executed.</a:t>
            </a:r>
            <a:endParaRPr lang="ru-RU" sz="2400">
              <a:latin typeface="Constant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r>
              <a:rPr lang="en-US" smtClean="0"/>
              <a:t>Tower Hill</a:t>
            </a:r>
            <a:endParaRPr lang="ru-RU" smtClean="0"/>
          </a:p>
        </p:txBody>
      </p:sp>
      <p:pic>
        <p:nvPicPr>
          <p:cNvPr id="26626" name="Содержимое 3" descr="1240507251_plakha_3.jpg"/>
          <p:cNvPicPr>
            <a:picLocks noGrp="1" noChangeAspect="1"/>
          </p:cNvPicPr>
          <p:nvPr>
            <p:ph idx="1"/>
          </p:nvPr>
        </p:nvPicPr>
        <p:blipFill>
          <a:blip r:embed="rId3"/>
          <a:srcRect/>
          <a:stretch>
            <a:fillRect/>
          </a:stretch>
        </p:blipFill>
        <p:spPr>
          <a:xfrm>
            <a:off x="395288" y="2133600"/>
            <a:ext cx="5753100" cy="4324350"/>
          </a:xfrm>
        </p:spPr>
      </p:pic>
      <p:sp>
        <p:nvSpPr>
          <p:cNvPr id="26627" name="TextBox 4"/>
          <p:cNvSpPr txBox="1">
            <a:spLocks noChangeArrowheads="1"/>
          </p:cNvSpPr>
          <p:nvPr/>
        </p:nvSpPr>
        <p:spPr bwMode="auto">
          <a:xfrm>
            <a:off x="6300788" y="2708275"/>
            <a:ext cx="2519362" cy="1570038"/>
          </a:xfrm>
          <a:prstGeom prst="rect">
            <a:avLst/>
          </a:prstGeom>
          <a:noFill/>
          <a:ln w="9525">
            <a:noFill/>
            <a:miter lim="800000"/>
            <a:headEnd/>
            <a:tailEnd/>
          </a:ln>
        </p:spPr>
        <p:txBody>
          <a:bodyPr>
            <a:spAutoFit/>
          </a:bodyPr>
          <a:lstStyle/>
          <a:p>
            <a:pPr algn="ctr"/>
            <a:r>
              <a:rPr lang="en-US" sz="2400">
                <a:latin typeface="Constantia" pitchFamily="18" charset="0"/>
              </a:rPr>
              <a:t>1500 people`s  bodies were  buried in chapel cellars.</a:t>
            </a:r>
            <a:endParaRPr lang="ru-RU" sz="2400">
              <a:latin typeface="Constant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r>
              <a:rPr lang="en-US" smtClean="0"/>
              <a:t>The main office of a royal mint </a:t>
            </a:r>
            <a:endParaRPr lang="ru-RU" smtClean="0"/>
          </a:p>
        </p:txBody>
      </p:sp>
      <p:pic>
        <p:nvPicPr>
          <p:cNvPr id="28674" name="Содержимое 5" descr="1240506497_dragocennosti_02_3.jpg"/>
          <p:cNvPicPr>
            <a:picLocks noGrp="1" noChangeAspect="1"/>
          </p:cNvPicPr>
          <p:nvPr>
            <p:ph idx="1"/>
          </p:nvPr>
        </p:nvPicPr>
        <p:blipFill>
          <a:blip r:embed="rId3"/>
          <a:srcRect/>
          <a:stretch>
            <a:fillRect/>
          </a:stretch>
        </p:blipFill>
        <p:spPr>
          <a:xfrm>
            <a:off x="4284663" y="4508500"/>
            <a:ext cx="3124200" cy="2233613"/>
          </a:xfrm>
        </p:spPr>
      </p:pic>
      <p:pic>
        <p:nvPicPr>
          <p:cNvPr id="28675" name="Picture 3" descr="C:\Users\Администратор\Desktop\Тауэр\1240508284_zvezdaafriki_3.jpg"/>
          <p:cNvPicPr>
            <a:picLocks noChangeAspect="1" noChangeArrowheads="1"/>
          </p:cNvPicPr>
          <p:nvPr/>
        </p:nvPicPr>
        <p:blipFill>
          <a:blip r:embed="rId4"/>
          <a:srcRect/>
          <a:stretch>
            <a:fillRect/>
          </a:stretch>
        </p:blipFill>
        <p:spPr bwMode="auto">
          <a:xfrm>
            <a:off x="6875463" y="1916113"/>
            <a:ext cx="2125662" cy="3241675"/>
          </a:xfrm>
          <a:prstGeom prst="rect">
            <a:avLst/>
          </a:prstGeom>
          <a:noFill/>
          <a:ln w="9525">
            <a:noFill/>
            <a:miter lim="800000"/>
            <a:headEnd/>
            <a:tailEnd/>
          </a:ln>
        </p:spPr>
      </p:pic>
      <p:pic>
        <p:nvPicPr>
          <p:cNvPr id="28676" name="Picture 4" descr="C:\Users\Администратор\Desktop\Тауэр\british-silver-coin.jpg"/>
          <p:cNvPicPr>
            <a:picLocks noChangeAspect="1" noChangeArrowheads="1"/>
          </p:cNvPicPr>
          <p:nvPr/>
        </p:nvPicPr>
        <p:blipFill>
          <a:blip r:embed="rId5"/>
          <a:srcRect/>
          <a:stretch>
            <a:fillRect/>
          </a:stretch>
        </p:blipFill>
        <p:spPr bwMode="auto">
          <a:xfrm>
            <a:off x="2916238" y="1916113"/>
            <a:ext cx="3743325" cy="2500312"/>
          </a:xfrm>
          <a:prstGeom prst="rect">
            <a:avLst/>
          </a:prstGeom>
          <a:noFill/>
          <a:ln w="9525">
            <a:noFill/>
            <a:miter lim="800000"/>
            <a:headEnd/>
            <a:tailEnd/>
          </a:ln>
        </p:spPr>
      </p:pic>
      <p:sp>
        <p:nvSpPr>
          <p:cNvPr id="28677" name="TextBox 8"/>
          <p:cNvSpPr txBox="1">
            <a:spLocks noChangeArrowheads="1"/>
          </p:cNvSpPr>
          <p:nvPr/>
        </p:nvSpPr>
        <p:spPr bwMode="auto">
          <a:xfrm>
            <a:off x="468313" y="4508500"/>
            <a:ext cx="3455987" cy="2216150"/>
          </a:xfrm>
          <a:prstGeom prst="rect">
            <a:avLst/>
          </a:prstGeom>
          <a:noFill/>
          <a:ln w="9525">
            <a:noFill/>
            <a:miter lim="800000"/>
            <a:headEnd/>
            <a:tailEnd/>
          </a:ln>
        </p:spPr>
        <p:txBody>
          <a:bodyPr>
            <a:spAutoFit/>
          </a:bodyPr>
          <a:lstStyle/>
          <a:p>
            <a:pPr algn="ctr"/>
            <a:r>
              <a:rPr lang="en-US" sz="2400">
                <a:latin typeface="Constantia" pitchFamily="18" charset="0"/>
              </a:rPr>
              <a:t>The weapon and military equipment of the king and royal army was produced and stored  in the Tower.</a:t>
            </a:r>
          </a:p>
          <a:p>
            <a:endParaRPr lang="ru-RU">
              <a:latin typeface="Constant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r>
              <a:rPr lang="en-US" smtClean="0"/>
              <a:t>Palace guards </a:t>
            </a:r>
            <a:endParaRPr lang="ru-RU" smtClean="0"/>
          </a:p>
        </p:txBody>
      </p:sp>
      <p:pic>
        <p:nvPicPr>
          <p:cNvPr id="30722" name="Содержимое 3" descr="57.jpeg"/>
          <p:cNvPicPr>
            <a:picLocks noGrp="1" noChangeAspect="1"/>
          </p:cNvPicPr>
          <p:nvPr>
            <p:ph idx="1"/>
          </p:nvPr>
        </p:nvPicPr>
        <p:blipFill>
          <a:blip r:embed="rId3"/>
          <a:srcRect/>
          <a:stretch>
            <a:fillRect/>
          </a:stretch>
        </p:blipFill>
        <p:spPr>
          <a:xfrm>
            <a:off x="4067175" y="3644900"/>
            <a:ext cx="4968875" cy="3084513"/>
          </a:xfrm>
        </p:spPr>
      </p:pic>
      <p:pic>
        <p:nvPicPr>
          <p:cNvPr id="30723" name="Picture 1" descr="C:\Users\Администратор\Desktop\Тауэр\090429151513_yeomen900.jpg"/>
          <p:cNvPicPr>
            <a:picLocks noChangeAspect="1" noChangeArrowheads="1"/>
          </p:cNvPicPr>
          <p:nvPr/>
        </p:nvPicPr>
        <p:blipFill>
          <a:blip r:embed="rId4"/>
          <a:srcRect/>
          <a:stretch>
            <a:fillRect/>
          </a:stretch>
        </p:blipFill>
        <p:spPr bwMode="auto">
          <a:xfrm>
            <a:off x="179388" y="1916113"/>
            <a:ext cx="4464050" cy="3076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185</TotalTime>
  <Words>890</Words>
  <Application>Microsoft Office PowerPoint</Application>
  <PresentationFormat>Экран (4:3)</PresentationFormat>
  <Paragraphs>78</Paragraphs>
  <Slides>15</Slides>
  <Notes>14</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15</vt:i4>
      </vt:variant>
    </vt:vector>
  </HeadingPairs>
  <TitlesOfParts>
    <vt:vector size="24" baseType="lpstr">
      <vt:lpstr>Constantia</vt:lpstr>
      <vt:lpstr>Arial</vt:lpstr>
      <vt:lpstr>Calibri</vt:lpstr>
      <vt:lpstr>Wingdings 2</vt:lpstr>
      <vt:lpstr>Times New Roman</vt:lpstr>
      <vt:lpstr>Поток</vt:lpstr>
      <vt:lpstr>Поток</vt:lpstr>
      <vt:lpstr>Поток</vt:lpstr>
      <vt:lpstr>Поток</vt:lpstr>
      <vt:lpstr>Слайд 1</vt:lpstr>
      <vt:lpstr>Цели презентации</vt:lpstr>
      <vt:lpstr>Tower  of London -  symbol of Great Britain</vt:lpstr>
      <vt:lpstr>Fortress round the city</vt:lpstr>
      <vt:lpstr>Tower as a prison</vt:lpstr>
      <vt:lpstr>Reputation of an ominous place </vt:lpstr>
      <vt:lpstr>Tower Hill</vt:lpstr>
      <vt:lpstr>The main office of a royal mint </vt:lpstr>
      <vt:lpstr>Palace guards </vt:lpstr>
      <vt:lpstr>Palace guards </vt:lpstr>
      <vt:lpstr>Tower at night</vt:lpstr>
      <vt:lpstr>Museum</vt:lpstr>
      <vt:lpstr>Thanks for your attention</vt:lpstr>
      <vt:lpstr>Список источников</vt:lpstr>
      <vt:lpstr>Список источников</vt:lpstr>
    </vt:vector>
  </TitlesOfParts>
  <Company>DNA Project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Tower of London</dc:title>
  <dc:creator>DNA7 X86</dc:creator>
  <cp:lastModifiedBy>WiZaRd</cp:lastModifiedBy>
  <cp:revision>23</cp:revision>
  <dcterms:created xsi:type="dcterms:W3CDTF">2012-11-06T16:02:07Z</dcterms:created>
  <dcterms:modified xsi:type="dcterms:W3CDTF">2013-08-07T06:05:33Z</dcterms:modified>
</cp:coreProperties>
</file>