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theme+xml" PartName="/ppt/theme/theme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3" r:id="rId5"/>
    <p:sldId id="262" r:id="rId6"/>
    <p:sldId id="264" r:id="rId7"/>
    <p:sldId id="266" r:id="rId8"/>
    <p:sldId id="267" r:id="rId9"/>
    <p:sldId id="269" r:id="rId10"/>
    <p:sldId id="271" r:id="rId11"/>
    <p:sldId id="272" r:id="rId12"/>
    <p:sldId id="274" r:id="rId13"/>
    <p:sldId id="270" r:id="rId14"/>
    <p:sldId id="27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8006C-0A7A-4B22-AC49-FF050F5DC351}" type="datetimeFigureOut">
              <a:rPr lang="en-US" smtClean="0"/>
              <a:t>30.11.2011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7613F-28DB-43C9-89F6-A7A4284E2B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8006C-0A7A-4B22-AC49-FF050F5DC351}" type="datetimeFigureOut">
              <a:rPr lang="en-US" smtClean="0"/>
              <a:t>30.11.2011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7613F-28DB-43C9-89F6-A7A4284E2B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8006C-0A7A-4B22-AC49-FF050F5DC351}" type="datetimeFigureOut">
              <a:rPr lang="en-US" smtClean="0"/>
              <a:t>30.11.2011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7613F-28DB-43C9-89F6-A7A4284E2B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8006C-0A7A-4B22-AC49-FF050F5DC351}" type="datetimeFigureOut">
              <a:rPr lang="en-US" smtClean="0"/>
              <a:t>30.11.2011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7613F-28DB-43C9-89F6-A7A4284E2B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8006C-0A7A-4B22-AC49-FF050F5DC351}" type="datetimeFigureOut">
              <a:rPr lang="en-US" smtClean="0"/>
              <a:t>30.11.2011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7613F-28DB-43C9-89F6-A7A4284E2B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8006C-0A7A-4B22-AC49-FF050F5DC351}" type="datetimeFigureOut">
              <a:rPr lang="en-US" smtClean="0"/>
              <a:t>30.11.2011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7613F-28DB-43C9-89F6-A7A4284E2B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8006C-0A7A-4B22-AC49-FF050F5DC351}" type="datetimeFigureOut">
              <a:rPr lang="en-US" smtClean="0"/>
              <a:t>30.11.2011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7613F-28DB-43C9-89F6-A7A4284E2B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8006C-0A7A-4B22-AC49-FF050F5DC351}" type="datetimeFigureOut">
              <a:rPr lang="en-US" smtClean="0"/>
              <a:t>30.11.2011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7613F-28DB-43C9-89F6-A7A4284E2B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8006C-0A7A-4B22-AC49-FF050F5DC351}" type="datetimeFigureOut">
              <a:rPr lang="en-US" smtClean="0"/>
              <a:t>30.11.2011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7613F-28DB-43C9-89F6-A7A4284E2B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8006C-0A7A-4B22-AC49-FF050F5DC351}" type="datetimeFigureOut">
              <a:rPr lang="en-US" smtClean="0"/>
              <a:t>30.11.2011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7613F-28DB-43C9-89F6-A7A4284E2B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8006C-0A7A-4B22-AC49-FF050F5DC351}" type="datetimeFigureOut">
              <a:rPr lang="en-US" smtClean="0"/>
              <a:t>30.11.2011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7613F-28DB-43C9-89F6-A7A4284E2B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8006C-0A7A-4B22-AC49-FF050F5DC351}" type="datetimeFigureOut">
              <a:rPr lang="en-US" smtClean="0"/>
              <a:t>30.11.2011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7613F-28DB-43C9-89F6-A7A4284E2B4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5-17.jpg" id="6" name="Рисунок 5"/>
          <p:cNvPicPr>
            <a:picLocks noChangeAspect="1"/>
          </p:cNvPicPr>
          <p:nvPr/>
        </p:nvPicPr>
        <p:blipFill>
          <a:blip cstate="print" r:embed="rId2"/>
          <a:stretch>
            <a:fillRect/>
          </a:stretch>
        </p:blipFill>
        <p:spPr>
          <a:xfrm>
            <a:off x="0" y="30313"/>
            <a:ext cx="9144000" cy="6797373"/>
          </a:xfrm>
          <a:prstGeom prst="rect">
            <a:avLst/>
          </a:prstGeom>
        </p:spPr>
      </p:pic>
      <p:pic>
        <p:nvPicPr>
          <p:cNvPr descr="carnaticwall2.jpg" id="7" name="Рисунок 6"/>
          <p:cNvPicPr>
            <a:picLocks noChangeAspect="1"/>
          </p:cNvPicPr>
          <p:nvPr/>
        </p:nvPicPr>
        <p:blipFill>
          <a:blip cstate="print" r:embed="rId3"/>
          <a:srcRect b="86"/>
          <a:stretch>
            <a:fillRect/>
          </a:stretch>
        </p:blipFill>
        <p:spPr>
          <a:xfrm>
            <a:off x="2555776" y="2708920"/>
            <a:ext cx="6120680" cy="388843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355976" y="2996952"/>
            <a:ext cx="3168352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wrap="square">
            <a:spAutoFit/>
          </a:bodyPr>
          <a:lstStyle/>
          <a:p>
            <a:r>
              <a:rPr b="1" dirty="0" i="1" lang="ru-RU" smtClean="0" sz="4000"/>
              <a:t>ЧТО  ТАКОЕ</a:t>
            </a:r>
            <a:endParaRPr b="1" dirty="0" i="1" lang="en-US" sz="4000"/>
          </a:p>
        </p:txBody>
      </p:sp>
      <p:sp>
        <p:nvSpPr>
          <p:cNvPr id="9" name="TextBox 8"/>
          <p:cNvSpPr txBox="1"/>
          <p:nvPr/>
        </p:nvSpPr>
        <p:spPr>
          <a:xfrm>
            <a:off x="2915816" y="4658945"/>
            <a:ext cx="5688632" cy="1015663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b="1" dirty="0" i="1" lang="ru-RU" smtClean="0" sz="6000">
                <a:solidFill>
                  <a:srgbClr val="FFFF00"/>
                </a:solidFill>
              </a:rPr>
              <a:t>С И М Ф О Н И Я </a:t>
            </a:r>
            <a:endParaRPr b="1" dirty="0" i="1" lang="en-US" sz="6000">
              <a:solidFill>
                <a:srgbClr val="FFFF00"/>
              </a:solidFill>
            </a:endParaRPr>
          </a:p>
        </p:txBody>
      </p:sp>
      <p:pic>
        <p:nvPicPr>
          <p:cNvPr descr="http://i.getmovies.ru/previews/51827_02_w464_h260_fc.jpg" id="23554" name="Picture 2"/>
          <p:cNvPicPr>
            <a:picLocks noChangeArrowheads="1" noChangeAspect="1"/>
          </p:cNvPicPr>
          <p:nvPr/>
        </p:nvPicPr>
        <p:blipFill>
          <a:blip cstate="print" r:embed="rId4"/>
          <a:srcRect/>
          <a:stretch>
            <a:fillRect/>
          </a:stretch>
        </p:blipFill>
        <p:spPr bwMode="auto">
          <a:xfrm>
            <a:off x="0" y="0"/>
            <a:ext cx="4572000" cy="2348880"/>
          </a:xfrm>
          <a:prstGeom prst="rect">
            <a:avLst/>
          </a:prstGeom>
          <a:noFill/>
        </p:spPr>
      </p:pic>
      <p:pic>
        <p:nvPicPr>
          <p:cNvPr descr="http://t2.gstatic.com/images?q=tbn:ANd9GcQewSulh4ExuugDvwlmra6cPxJxBp4SV9ANqxxCR6NLPj461oxMYQ" id="23556" name="Picture 4"/>
          <p:cNvPicPr>
            <a:picLocks noChangeArrowheads="1" noChangeAspect="1"/>
          </p:cNvPicPr>
          <p:nvPr/>
        </p:nvPicPr>
        <p:blipFill>
          <a:blip cstate="print" r:embed="rId5"/>
          <a:srcRect/>
          <a:stretch>
            <a:fillRect/>
          </a:stretch>
        </p:blipFill>
        <p:spPr bwMode="auto">
          <a:xfrm>
            <a:off x="0" y="3717032"/>
            <a:ext cx="2555776" cy="2342928"/>
          </a:xfrm>
          <a:prstGeom prst="rect">
            <a:avLst/>
          </a:prstGeom>
          <a:noFill/>
        </p:spPr>
      </p:pic>
      <p:sp>
        <p:nvSpPr>
          <p:cNvPr descr="data:image/jpeg;base64,/9j/4AAQSkZJRgABAQAAAQABAAD/2wCEAAkGBhQSERUSExMWFRUVGRwYGBgYGB0cHxwdGh0XGh0cHR0dHCYfHxwkHxoXHy8gIycpLCwsGB4xNTAqNSYrLCkBCQoKDgwOGg8PGi8kHyQsKiwsLCwsKSksLC0sLCwsLCwsLCwsLCwsLCwsLCwsLCwpLCksLCwsLCwpKSwsLCwsLP/AABEIAK4BIQMBIgACEQEDEQH/xAAcAAACAwEBAQEAAAAAAAAAAAAEBQIDBgEHAAj/xABIEAACAQIEAwUFBQUFBgUFAAABAhEDIQAEEjEFQVEGEyJhcTJCgZGhBxRSscEVI2LR8DNDU5LhFiRygpOiVNLT4vFjlKOys//EABoBAAMBAQEBAAAAAAAAAAAAAAABAgMEBQb/xAAzEQACAgEDAgMGBQMFAAAAAAAAAQIRAxIhMQRREyJBFDJhgZGhcbHB4fAVQtEjJFJi8f/aAAwDAQACEQMRAD8AbNUMB2M+6f5+hwyrZhEExqMW9dz/AF5YTVM3qY6togx9D8DGC3bVSBsCsAnzHKfQz8MfGrk9VoubiNQiAdKk3jzkYijQLnVG9/UH+fwxUtMFFJaJJny2g/HEHqgCAd7H5f64Ykj6rV3BP9dfjbB+Yy47sVA6EQJGq4J5xhIKm08sdIlQduv5/rhJl6A+vxEWPMaPjpwK+buY2P63Hy2xVXQADHKjBjEADrhlJI+qPe1sfSNMk4rzdZaYBc+XXewA85ws4hxeoCVUaE0nxuCs9BTEHUb88XDHKfApSS5HdSsglndU8yY3+OAE4/QBM11/zC+MxlqjLV72qBqAkqxUgE/4jOPCSbhVwG/agLW7zvS6os93TGlSTaDqEstwZ58sdkejv4mLypI9CyPHKThgrqTAjSwM7Dkek4OrVBQZlqMJWRJ28vyx5RU7Uo7LUcUivvUhSAMcoqTqnzkHGg4/nlqGo6tUq0rNLnWt1Ugiqssh5eMRa+G+icSVlRpavGqAuKymRqsRztfkD5HGd4hwZq71K1GrTK1NGoOAw8PhlY5xHTbCfh9Q1KlJXqxTLfvWVGJVdxZvCWBgBh+IHGhXL5fNfeMvke/NcVFb966quhPC0knSVkfhmSBtjSOB45XF/wCCZZFLkzq5ekvc6IWr41cQPEjIzFoFomIHKwwVS4khy1TLuRKuCqG50lkYW6Xb64G4flARWAJAp1HVGsWJPt7e6NKgEGLnAOYzyIlRe6DTUgVCJ20WBPMQbTF8dDjqddq/ME0o33NPmOIUmfUWUjv6LiRaFSmNW2wiPhhb2tzoevUr0nuqgIwO2hUM3/iJPrhfk82hrAMEANVPCaWmVjlcxMRp2OqcWcWVGappBC6piw3VTO8RZsSoaJL+dgT1cF3EuFtmsxOWZah7mmXdjckKFZpFySTfr8MOuA5IZOiUeoNTtqa8CQItO8bYzfZ3IVgalSkCyUSiuVJHhs28WJA5iMOc/nspVp52pSqVAaLUjSLvqDQQh3Ew0sbclwZsc8nkvykwmo7tbjulxum0FaggmADYn4b/APxhvTzRsQOcfAW+WPNcrlQYY1KdRIGpmBUAhp0i2ozOy3IN4nDHOcVGhpdyYPt6UT/pBtRH/Fjhl0aTqLNllT5RsMzxtNRJamDuRqA2MnntiNTPqT4WUmB7JBvY4xI48iakUUpiFbuwsEgRsCGF97YdtmqbPUYpTzSagYphVcACCOUwNiPliZdJXJSyL0NDU4jBJZrDYkwJ+PxxSa7G89Med8X4q7qAtOoaQJsxJE7LM3G+zc9saPs1xldISvVCMxhUYEEDYAkgScTk6KcYakxrLFujTU886HUhjqP09MFUs8re0N+Y9pSL6p5jkefywBVpAA/LHRRPxvHy/ljhto20oYZpm0lhFvaXkf4hzg2J6HFGTzLX8Mq6xHQ7j06g+eO5RRJBjwg84/8Am31xDVpbUDI3Dc/I+YMXB88N9xUVnPspPikMOYGx64Ko15aFbSSLdJ2+R2xMcJNS4gq2xHI9NoicDZjINTs0zvb88GmXItmTfM1EJBlSLEbC+4IxaM4wAcFXXnqEkdVJ39DiNSvMFjfnPXzxUlIAyHUyII6jodsQ9hUi77+vQ/5x/wCXH2BtKdf+4fyxzBYUi7uwBfn0wQig0qo8QCnn+IbW+JxYtFfDe8zJNv8ATBNXNDQ+r3qgbHQjOxMCbX6/19cV5gwTJn+t8GZmsFBJgRN/zP0wmyfEqNe9Nw3ONrHaxvh6W02i01YQAbn6Y5Vbwjyt8uf1xmOMZ5KNZxWDsH9hkaSo0iBpnqJ8wcLR2gZX1gudajSl97KbDYbkRMbRjoh0cpxtCeaKdGrqcXXX3YBdwJMEE+cdSOYnC7ivaIIRGoDmBTJcnoA0ADnN98B8PzjVqi0aNTqdDIU1m5YaoJiZJMD4Ys4PkWL5gOXp1+7mnTRSHaBMy4ICwbSZtjqh0sYu5GUs3YmeIUcwoWpXemAwJWtS0qTBgFqcEc8DZ1O4VSrmnOs1XDipSqDkqrdTYgQ0NYnH3F8tUpZVKlTu0J8IQU9TIzAzqckgGJJgT8cZzP5bujUAYKqhQFJnV5/Q468eNLZGEpXuG8MCZw6X7xygXTRpe8okuwJspVR+XLF/aynTfL0XSiuX7onUj+2/eHWhkRKFR6jznGf4M1QVkFANrbYLvcR8BjY1MpSykVs2/wB4zcCxuEgQN7W2k26Y2m1jkq+SIitaEWZ46HYUkRXXTpLCmoI29i1gBIEnnOKs3nkQK2Vc0S9PQ665kaiYY+gE+tsA8T4wajGFVATMKIF/Ln6n5DH2Ty4gVBDurqe7YSHjy5qbYtQSpvYltu0hnleO18nXqUqigkAo9ORBgqwuLbqpnBXEe1lOui0kpNTq1Ce/eR47NFNQoEIGIPmd5xfVp5bN1C9RDRrOCSobXLAWAAMqu1iCfQDA1Hg70272tTSmFrUwgY6XbxqCAvvKB70fE4m4Xdbi81B2Ry5TTQEeyV3vqYST87emF2XydNqZd6q3CkoEOrxuLTzsd8OErfvhFyKk26hpA/TGaz2XakrrEAmQYMRqkRym+2ObC9TfxOzMqSrghT0U6qNIKh1mDuNKwRO2/X5YYK2oVB3neQEcsxBO7LaCRENtPywRSfLRqNOUFRRPusBTAZdI2Ooap88AcOybqGJUguAADyAgknoCQI+ONZu02ZYk7SIrxmtlagzFGoVbUNS3hhuAw2Ixyvx6qiPTOnTXbWyKoXnqCklZKyQdMxa+JZpdNNmYeGB8SGXacd4XklzVQLXc0UAZg6gMBbUNUeyLgWvti4NNWycypgFCnWqd3tGq3K5gn8r4vmjQWKlPvHMkzNp1AAX5WN98ALWdyq6rXjl5E/IYYVaYpumti5kAqbMFIgeKCNvdg740kt6IjxaG78DWq2XpUyn71tQZRLKoBZlj3oAEXF8c4Zwam/fUVqd1Xpg1KlaozBAFcWgCxgj429K6/DqAYAvVpkIpDxp0PF9ae6pMQ6222JjGh4xxzP5XLU2ovSekFCd6lFNVpjXIJsLzzmcYaqqN8lSTe6Rm+FcferrkoHULLmzaR4fCdtV9ze9sNuKcBoroaXoCdaGp4qrxfw0gbjozR6YzHC+ICk71KY7ypNmdQQskeMrMTJ+uC6tcMy1Gdqj1D4w5MgrPiVhcc7Dlyw5QqXl2GpXHcNzPbZ1PhfVBjx04n1IAvjYcL7SU6tOnVPhInWvS4G8beuMplhmBVplO5VaqE6y2pIBiXJNiI33E/DFuV46aVN6bg1JclaghqbAH+KIVoG/kccmfp4yW0dzWGSnyazgPFxXpB40liUHQgHeem39DDJ1ClUMxeD0J3B+mMJw3jS06rOWDBlA7qmqqurkSxYi19t8H5Lj6tIfMEtBsqyVvqBBiIABvysPM8OXpHqbjwbrKj0Z8x92FNFAIMnrsBMesmfTyx16yPmFYGzUzzm4sVIxneBdqEqqjVncaCShiSVsAWgeE2NueHo4ll2ZqqOC+nVpWwIMDXtIGxnEuDjs+BKrFuaoBHdYlZ2HneOojALU+an4E3Hl54sbNy7EmGJ35D4jlj5kBPjG+xBEH+uuOGVNm3AP3DfhPyx9grS/8XzH88cxND1BLNElTIIE4ryedpsj0n1BwZA0GGKgNEjyIGF71oUliABuTYfHACZ/LV6lOm7VGGo2U6VIF2JLX0gDcDpvbHdihrfGxjkWlBHH+LqQ1PVoqKfHTAWoWWCGKMJB0wSdulsYtHqIdL0i5CnuXQhHCjrp6TscO0q5ao1VUrUsrQfUBAV6rrJ9osfCI2G+K63Aci5J+/tJEGO7WQLidJA3Ax6cFDHt+n+Dn3e6FGT4/3et3l5AUiowJkDwgE3i5tFrmcUZ3jJ1KilVDQe8ALsBIbSLAf2gOw6dMN6vZXIAR971c96YM+uKa/ZrKGB952WPbp+vTGiy4U7p/RkuE2Kc1n61NVUVnWrWBFUvpAABMAH2lHUWxVlePHXK1KvelUpK2qAVAggge6OQ+OHh7K5ViSc4STckmmfqThkOG0Ij74np3VHFvPjr9mv0DwpWY3hWZ7t272n3ugMyqx8IcizOJ5AG3OcXV8iNShnFZ2QhzTlxT8Q0yR5dNsaHO9mcs4AOaURcQlNfyx8lWjkqBSgy1KjEgXBJO8mOQHLywn1Ke0Fbf85EsNPd7AXD8+mSy7Gmo7+pfUTJVbAdIkyQNzbGXz9aqTqcG5kzeT59fTliWdzbPUNQAxvLHc82naTyA2EDB+Z4vqpJrUBRso94/oo59TjeMdD1VbfJO0lXBXnTTekjFSo3nmbQVUcx/EcL34kY0UxoXoNz6tucDZnMF2kmTitDfG8YUtzKU74G2T4o66DRlGpGQReSZubb3i+L85xmrWy606lUsUdmURcFoLMzdAZ32wopVIMCY3MeWC8uPFNpcEX6E3jztgcUTqZpMjx1a+jVFKsCLkeFj1mwBJ5HFmaoZjxTVAQEtb+EzuE5b+eMjSqeMC0l1va1z1tF9sE5Hj1Sk3tHTN1BkH/lMjHM+np3A6I57VSHTcQquDTWuDJ1i8SwBGqNAsRMA45SpFEJrVBFr+frYn4ThbU45UnwKil4MhACZ9ZgWO2FleuWPjY+Z3P1w/BctnsvuV40YcbsL4nxfvIprIRSSOpPU4aU+2VcUnpqwQNSVPAAshLMf+Jk8JNpxn2yhBsQwIMQR+W4+OPmfxgAbDT67ifrjoWOKVHNKbk7ZbVr6CABbSJBvM3/Xlh/kc1T+9LWaGL0g2mZgx7s+8NOxxmcy3jaNth6Cwx06lAOwYW5SJg+txgnBSVBGelmo7TdoVqsqUUllMB4Ook+7HTcEHBvCuL1MmypVp/uqiQ9LcESZK35c13G4wi4DxWKgchTUAgE+8DbSTybo3wOD+PdoGzBWjSQyDaR4tQ5+UY4njcaxKPl9XZ1KWpOd7hPEMll077Q4VahplLjxUyRCg7AhgSSfwjDV+E5XLI1OojVWzFJjTq6p8SgnSoF1J8JkzvGMwaTpUFKoEUMRq1AlV1W1iPdJ36HDwdjrgmvQMWClahAHSCNsTJqNapbfmGm9qEhpVqCmqiRrAnvFSRq2KdLX+uOdnqlInRmXq90abn920FSIAIBENafCY+mNBV7INyrZci5jRVgbe7pgbYvy3ZKVOpsu3geIVwSYt7oj4dMV7Tjrdk+C/QH4twiimUytb753nfsAoqZaPCraTLavdm4mCJxIZnu0QHuW8Ld3op6Q+qdXiAO34TzUG2KqnYvMMERq9Pu0aURi5VZ6W9MWN9nbtINTLgyedURN+S8sT4uP1kg0zXKBuCcfVqoDBhTAMopjUxspJgCVk35zyxZS7a91WFRQocKqhoGkqvwsDI8JmIjnODE+zOoA6GvRMpA0d57QggkaNo1A+uKsv9nbqp1dxUAsV1VFMjmpKQDy9DglPA3bYLXwh7wjtAcxUesCq0dI1KWANNwIg2nSZ1BjbluMM8txMlYDBkNxsR8MZXgvCKBqMh7ymI01aLkExyZSR6+IeYxpqnDkoropkFFgLFvCbi289ceP1nh35TrxKXDD/vC/wf5cfYA7weePscVo20mY7QcSV6esSyJBAMjU1rwd1WR/zEdMF9nMk2Xy9fN+E1GplacEFVkhZBvJlpPoMGL2afLZQqtajUqP7uqTo5gqykDe2AOxOWzfefc61NWoMHUSRuVaIPMTe+1se8tMYOMWtvujhbcnYJxetQpL3aoAJZQYhmKHS1So8amZm2QQAI64zWerqSQFUnmpmQfxK24tyPO0Yfce4VVpAVHem6qVAJUhiTaWWCCwA38uuMjXkNrDSpJM7TvsJmCB9cdeFKW6ZnN6dih6F/a8x5j+fXH2hrHxESQY8o/Q4sqgAkAfiH0B+hnFVOu8ModgF8QufTHYrZlKkw/O5TSpKVCSItDSR8sC5HKliQ5ZYEgkH5bYp/alUAr3jQfOdjNjyxD9o1Pxt/mOJUZVQao3YTncqV06GLSLwCYgx0xfSyoamstpYE20GZPOd+QwB+0KkA94/wDmOODPVP8AEb/McGmVD1RuzQ16aChpZ9cX1LYAe8I6kmB1uemM9mswajTFhYAchyGItmnaxdj6knE2ytQgvpJBvOCENJOSergH0Xj4Y7pviRtBvIN/0xDGhkWqtp/r+t8fGoQR1G2Oo+8bcx5W/XFmZoQdR2Ya19Ji/TY4AKqKy6jqw/MYiy3Prj5GggnqMWVgdN/xMPywAX0qltJ5Cx52vE/PAtQ2B8z+mCcuLS3z8oOB3MqPIkfrhDIhoHrb5QcXUq061BOkqSBNpEH9DihW5cvyxZl6d2M+ypP6D88MCDjy23xYzzTUE+yxA+MH8xis+9/XMY+KeAGdyfpH88MDo6eY/XGj4FxkIe+IBZRoqdSh9lx5jY9bYz14nr4QOfmR+U4nlSVJYNpO3rY/yjGeSCnGmXjm4uzT57ia5htTaAACFGtRpDblj7xjltjOZpYbSjEjqWieXyxZw7i7rUXU5C6hqICzE3iRE4a8dz9M6XpVar1JYuWVIiRogBZneZ8sZQx+H5VwazyqW4EuSAJBrcva1Wkct9omOsYjlnZqmlXhFWSZ920n1vgI8TqH3v8AtX+WCMvxBzEtCxpJ0j2TCnlynF6X6kOa9CGYrOm9Rr7DUeVr/wAsWu9SF/esCd4c2+uI1OJN3jQRBLEeFfMjlzx3JHvO8LAtCTYKIJIE7bXw2qW4002PeH8Hc09b16oLAssOVCoDBq1DNgeSi5xUqUirFa2YYLudcFojUVToBJucP+NVqbDMLULUlZlVdIBITLovg3G5afgPTGa4vURsvTNhUBJOnw+0LQAIiwkkzM45YNz3Zo/KHZnOGpW/3dmFYUysk3fuunIFkAJBnxKb3wfwHtozladbSQfCrbEeTdBJ3tgXhfBa2XRc1pFRyp7tFnw6rlnJAk32E74XZXs/Xqw6Ue7M+LUdIJmZC8htsNxjLJHDkTUqrvsOLnGmjY/7Q0Px/THcUfdcx+Kl8h/6eOY8vwen7/c6vEy9iHafg2VyuhqKHUkl2pk6w0TEm07k4l2P47XbOvTRjUFMyjkAkXAEkWMz9MI+GcfYKyOgqI7SwJMz1B64YZTILTDPRbNU1cSQiqw5dJx6E4+Rwnu/RmEebQ17dVSaWmACz7N4fZJNhEnocefVKSqyTBI8LIDfwn5Cf1nD/tDmdDOq6ncEjvsw8kC3sLymfPGZp0xqLM89TeSeij9Tjo6XH4cKJyy1PYu4gAFZ7HV4VPVidTkDoPZwrRoM9OvPrg3jSsGWbDSIA2UXgD4X+OBsvlHqPpRWc9FBJjmbfnjthwc2Tmiho5Y4Vxbmcq6NpdGVvwsCD5WN8TzPDqtMAvSqIDYFkKz8xi7Mwfl8ccjFqUiVYhSQCJMG3qeU4nluH1Kk93Td430qWiesDBZRQDGOmodpwb+wcz/4et/02/ljg4HmJP7irax/dtbn06RgtABTiaPj5cuxbQFYtMaQDM9I3nDDLcFqliGo1RAk+BrAzBNucH5YTYgFKRO3rixaRgnbwn8xIwW2UrU1lqNRQGmSjDltcbYpzvEjUbUQAfKwwrAGVrx1tgk0y4JUEkgGB+IWMDz3wMaJADMCA06TFjHQ88W5Th9SqGKI7afwqWv0sLHn8MMDtOk4BGlr2jSf5YprU2Akgi53EYk/eU2KkujKbgyCD5jliynSaoNKhnfVMAFiREf164BgtNoIMxi6luwB3BiOex/T6YsqcKrKVDUag1GFBRhJ6C1zjlfhtWn43pVEE7srKPSSN8FoAdhvg6hwupUpmoqfu0KqzWAliLdSb/TEWyNVVLtSqBXA8ZQgeIi8xF8FcP4LmHmqlGq6pcFabEHpELHnJwXQAWZQb69RGwGwG9vSduuKDUgLG4Jv8v6+OLVy5FTuypkNEQdW+0bz5YYVOz9aWnL1SqmSVVtjsLgj6YLAXZWoEOsqG6A8ja8c/Q4spZu5PKdvXfBGV4clQhIqK8xpgMZMQNPhI5yZtieY7P8AdmHqGnJIDPScKSPMA7+mFaACSrbQIlmu0XgbCZ25n0xYCNQC3WGAnn4Yn57YMpdlazUjWp6aqKQCaZJMn3QCASQIJHQ4oqcNrJ42ouoQE3RgN77iIvgtCBKdXTpYKJjmJ52P9dMF8FqKamhjAqKUk8iYKk/8wGBa1IgDpeNuv/xiFDL6pEgECQDz8p5YJK0OL3NJxg1MwVYQNRGpOlUDQ3nfSDHng7s3wqhmahYIUo0rkF9RLwsDlIJ1GYHIYU5imNWlj+8UjxCwaw8QJ2cSB0MHBfZzJMrE+PSCZq0pLpbZk30zG6mLwccc0/Dai67HSves9C4nnEo02cjVpE77loAHQXIxjMz2mq6yAyrpJGnSIYje5k/Pytini/HIQ0zmKVVW3hGDfESBOFWSy5qrUaHYkR3rmFQc2LelouccXTdJGMXLIr3/AJybZMluosZf7bL+Or8l/ljmFX7Io/4tT/pHH2Ov2bD2+37GWufce0uGFqd4Wr0tDzpYjyYBgJ5/PAGf4wAugOaXhuqqJJmCGIgjb6DB3Ds2oRtQYnSoJVf7OCNFQk+RKmBsMJoRlepWDyTqVgkq3ISRAFhP6YIRuVsJOkE8VSme4qkgipSWoVUbFS1NhvPuDeN8K6nEvbKIACAskTpA2jofPDHi1ZBlsuVmWpVRMbzWqRteIvBxm5x1RijByaJ1as7memH/ANnOadOJ5TQzLqqoh0mJVjDA+RHLGcG+NL9ntANxLKsXRFp1FqO1RggAQybsQCegxcvdZn6npvbHh1PjdCs9FdOeyNR6ZTm6KzQOpkCV/iBHPGM+1DiVWpl+GCpUdpyochifbJILH+KABOBsx2iqcM4zWzFJ0qKarsdDhlqU6jFtMqSJg/AjGw7V08pxXiOQZa9FMsKAqVS1REhdZPdwTZzMR6nHNFODj25+3Awv7PuFUFyA4ZmT++4hSqZgLA8KeEJ56rawPI481occzfCjm8nTY0nd1Wo6yHHdlo0EGwbVv0jGq439pDJxJiuTyL1KdQLSrSSdIshFRamgDSRfYXxb9tHDKFZkz1CtQZiqpWRKyM07KwAPi5qT5A4cLU/NxL8xjftbx/NJwLh1WnXrLWqFdTq7am8Dm5mTcDfF32X9rcxmzxKtVaGFKmYWQNS03TXBNmOhZ9MLO3NJf2DlKK5ig9XLd2XRKyMfZZTpAaWgsNvPCL7Iu0lHK1q9HNN3dPM09Gs+6w1RPQEMb9YxGi8ctt7f5gYjIZqomYp1A7CoKitrnxatQMzvOPcODZ2o3ajNoXYp3UaZMQopECNrFmPxPXGDy32ailXV62dygyyMGNRaylmUEGFQeLUY28+eHnZXtBTrcXzOfMLTclRqqKjFTpCkAkTZJN7TjTK9S27MQ+7MjiVLPV6mfqsmQmoP94qLpIJOjRJnp5RbHkvHMpTzXEqtPJKNFWtppACAdRgEDksyfIY3XAO0yUc7muG516dTKZmo5VtYZELksCGBIAIIn8LAHrifZnsrT4fmMxmkzOTqtRVvuo7+n+8J5sNcqQPD67YiLcG2+yrsA47W8Ko5/hVSjQOuvwuENh4tKKKgEcjcjzTCL7A9S5uugYhWpAlZsSGWGjqJI+OL/s/7ehs4EOWyWXp1VY1qgPdnwzzepBOoi25k4ddj+G5fJ8UzFZczlRl2Qin/ALxTmWcNpI1+7ET0jESUoxlB/iM8T4zVdsxVaoxZ2diWJkmSbknEOF5mpTqpUouabqQVYGIPK+Nvlfsx73NE1s7k6dFnJZlzNNm0kz4VmJ9bDGIzVEK9RFMhWIU2uASAZ+uOyMk1RJ6x9qGaqZvJ8P4ll3cEQCqsfBUe6kQbNrV1n0wf9suRq1uGZesahd8u4SuFPh1lVVjHVXt5ajhR9mPa+hS4fmKWZKMMufvNJWIuQZCgdRUCmP4pxz7K+2tMpnqOeZWR5zXjPtMDqcCd2JCEDyxyuMo8L3X9bKH/AALhXfVspwuq5qUsnl0r5hWYkNVeDTQ9Uphp07bY847T/aHnGzbtSzFWlTR2FJEcqqqpIFhYmBJnDLsT2yann62dqxprE96OcMQV0jmFtbaMQ439n3fV2rZTNZR6FVi4Zq6IUDGYdWIYRPIYuCqb1dv/AETHXaTLDOcFocXEJm6LDW62LfvCsmOYaGB5XxqftHp8Tatlf2c1UAU5qaHCrMiC4JiI6jGP7T8ZorkcvwTJ1FqnUvfVpC051FoDNFtRktsABh39pnaM5bM5LO5WvRqCkppuiVVJYEglWUEkqQDfkfhjOpWvmNAf2p8bod/lDSdGzaR3lSkb+5YsvPUCRe1+uA/t/rOczQWW7taUxeAzO4npJCj5Yl2w4RQzlShnsjXoJ94Kd/ReqlMqSRLFSR08XmJEzg37UOC/tHMU6mXzOU0LT0NrzVNZIdzMSbXGHBVKPzAj9jnaykVyvD+6HerVq1S8DbQxkE31H2ZEWGEXGvtDzmU4lmQKzvSTMMO5c6kKhjK6Ttbp1w47IdmMvkOJZeoM3QcLQZqzGqmgOwKaUaRq39REnCrtD2TStnq+Yq5zKU8u9ZnnvldyCTsiyZItf64ryvI36NAd+0vs5QbPUzlTTUVT419lKZgNciwkSSBzGMVQoItaNaso94NoGxvcG39c8aL7Se2aZ6uvcArQogqpI0l2MS5HKQoAm8DzxklpyBG0gfEz/r8sbY09KsmwoZhamkMJgRpBAPqpO/8AwnHUrFCGVijixkkMb8zytG1rYWEWwVlKjMCpMqFJAYmAYO2/T0xTiqNFIdU+1mY7yGqgg76tB/7mQnAlHP5ipUDGoSRLAsfCsbtG3pbpgH7i2kvHu6rWsCAT6SYt1wRTpgOutdKMNa+a3j8iAOoGI0xXAbhfep/4mv8A5f8A3Y+xyH/wfqf54+xF/H8i9+wTX4hQp0WS1VmdduSADUQx2JNhvtiVDhw7tqSswd9JYe7FmETe0+1MHSdsKslw8VJBJ1dQCeTGwFyLb8pw54VkXekSI0IIhma9gxtMc/S+M51jjszSKcxVxGnGWy9vce8WJFV+fOB8pGE04cZ2q1SgrGPCTJ29stAg23U+zhREY6ocHNPk+U2OJD2T6i/zxB9ziQW31xZJEjHMXK50lYEWJsJ+eJrTMCAfgPzOAZAULWudrEH6b4JydCmxioxA3JVZPpBIuTF5jATG5xZTrEAwBfcxJ+fLABczgEwTfckQTHKRP0xwpCkgpuPZ3HzvjV/Z1wGlm8ytGppYQahANyFgaZYW3m3IHDjiWbo0lzFLNcNXJVFRvu1RO8EvsoPiKvO4fYYzeSnpA82Hw+WJHMTuB8BH5fyx6t2T4XkeI8OrrTytFM9TpwbudVvDUWakaiZF7BvI4Q5Chlsnw56uaylKrXq1CMstTvFbStnZwHHhUiwG5m8YPETdUBgWad8SUDqfl/rj2rtL2NyVfh1SplcslLNU6NLMEKWMhwWZRLGRAf5DGf8Asl7I5atrrZ2mKiPUGXoqZEvpNRj4SDZR9cSs8XFy7BR5yM04EBmjpPTEvvzxE/8Aav5xOPWOzvBMjV45nMnUydEUKYIQS/hNMqJ9rdtRJ9BGB+z+V4dnc1mMnU4ctEUhUIq0KlUkBG0yVJI2v8DbA8y7elgeW5seMncGDO+4GKgPXHrvAuzmUXh3EKlXLUq1TI1KtNahL+MLdSYaLauWMf8AZZk6FfiNOhmKKVqdVXEMWEFVLBhpIv4YvyJxSyJp/ADJ+UxiLDpf4Y9aT7O8vmeK5waBl8lkrOKZMtC6t2JIJEknoABvOM6O2GQ73T+yKP3aY9qp3un8WvV7UXj64I5E+AMXSrRvPzj8sSerN4A+f5knHpvFewuXyXEcmyouYyWbYKqvMrr02LKQSQGDAnzB2xZ9oXYTLii2d4emmnRLU6yLeCpKlgCxIjZvIgjE+NG0u4HmFAS0WIPI7bdTsMT06RfTcbBgwM+V4Pnj06tnshQHDi/D6Ap5ml3laGeVJOiVl+UExNwYxZ2q7AU1z2WXLUKfcVgChUkg6fExYzZdPimdupGDxkuV/EB5nTyqFC2u6+7oJkc4YQDEixi2BVpkta9+WNL254jlTmSmToUqdFJXUrMTUNvEfEdPkLefQZYvyvHTGidqwCKhv8bAxHTFlFNT05EhrdJgxy+HzwIm36RP+uGvC3Qkq/hC06jIUHi1aZABO0kbnkW6jDoRRm3TTC29485IESD8TiOTggITAbnEkMAQlt4m3x8sVV6yAaVEkxLdBBECRzm9uQxZSZYBO4LD9R8jJw0DAyLYv4e0ap/C3vafdbn+nPbFDUzzxdkGgt/wtzA3VutvhhPga5HtemyUVplGNRkZUCj3Swcs3lIsByuTtgfhlIsQm6KA7rEEaCZ8yAZt54vTLVatKRSeoiMRI5eFWYTIMRptthdVZhU74GW1km/OATsQwBnoMYJbON7mz2pm+7pPxJ/2/wA8cxif2qv+B/8AmbHMcvs0u5t40SzJkX2i5N2F9JHu3H5X54f8CH+6kiBd/wD9EwpFdatSvUQkUy0ch4S1NRuJ5ja/1wzy3hylQAbd59Ao/TB1Pu1+BWCr+pnhlS+XYhhFFQ5HiuC5XnYQWBthXoEAyMX5qdI3iB5crbYHbLkKrWIaYgibdRuMehFbHFPkhpmcdRT57Y0nZ/OUBw/P0qpAdhSNKwLFwx26CJk+eM5ptvfDsksptAgCZ36Ys1ADmT6/pzxTRqEHrHr+mCa9ct/D18j8MMQPVQk3t64klIbX9f8ATbHCB1nEgVmD4fhPxscAx32V4dXaqauUqEVqCGqNJ0tYgEKL6iZjTEG4x6b2K7c5jiTvkc9QR6ehi9QoVgD8a+yDvBEQRjy3hWdzOXIfK1ai6gVZqSsG0Agt7uwiZn5Yv4j2/wA/VptSqZuo1NvCRIUsP4tI1ERvfGOTHrGHfZ1XNLjNAUSwVqpTf2qZ1Ag9ZAB+WCftnzbvxKsjHw09GgHkppqTHlqk+uMjwnjVbK1O9oVGpPEahGxidx5Yt4t2mzOaqJVrVmqPTjQzRIgyNh1vfD0PWpfAD13JcVOX4tkUdSaVfIUaTgzHssVJ5biP+bA2UanS4pw/h2WYFMv3rk2aXrK7EnS3urpWx64804r2uzWZFPva9RzTYuJIEMTOoQBfE+H9pM4mYqZmk9Ra1T23QSTMb2I3AOM/Bf2Cz0/sypfj+aUoNVMVCHBg3ambD2okmCxO53nGT4r9o2cpVq9GkKdAmo66qdBUc+IiZEnV57zhXQ7XcUFR6q1swHqAKzBLto1aQTo5SfnhJxHi2YrVHq16hZ2gMxIBMAATpjoMOOGnb7ILPTPs8z9ahwbP1ABq1Oyll1SwVfaBBB5+19cC/Z526zWaz9KjU7nQ2vUUoU0YQjGQ6rIvGMTku22apUxRWu6Ik6VUgATf8JnfEeB9pauWqvUpVTTZ1MlIkzcC4jeMDxe98Qs9j4DmA+a4xw9n/e1iSjG2rVSKH47NA5TG2PDhwHMd/wDdu5fvp0aNJmdtv1w2rceqZmqKtWs7VAANZJ1gLJUDuwNjeSMMaPbzibFaSZ2o2qFBMBr8pI1R5k4IQcOPgM3XbbNqlXhHDlbVWo1KTVNO6wqoJ8z4j6AHnjO8K7afs/jGcpVvFlq1eolVWuFGogPHQCxHNT5DGPPEq+UrmrTqsK4kGoInxbnxSxnqb4X8Z4vVzFY1a1Q1HIALGJIAgTAHLAsKqnwJs9C+2Ph9Ki2TpU/7NKDCnB1eEvIv6Gx6RhnwXidX/ZmtDkMpemhJ8Qp60BA5wAzT0Bx5TmeKVa4pU3d3FNdFMEzpBMwPKepw2ynbbOpQWimacIB3fdQsBNt45yRgeJ6FG+GFidqIBswb/hn84GKWodNvP+r4Iq0tJMuu+ykyPhEYpYD+hjoAnSqQYll9DGPiwB5nzj+eOIxsJkdDf6YnmK4gCACOe0/TCAGiDYziykQd738PQm0k+QxUjE84BxNQTAAE+ovP5HDAMy+V1AkXJk38icVZZCpeRHhPTo3W369MVNpUxJY/wmB6bX9RbE8pBLkjZSYk4T4GuTe9jaP+5Vj/APUf/wDkn88ZM0GIRSCQ1R1E6Ykhbjn87fXG07G1CMpVMTNSoJ6fuqf+h+GMhVUsaYlVY1GknTyC7+9HkbXtjzsT/wBbJ8vyOmSuERn9zH+PS/8AuKf/AKePsWf7O1f8Q/8ATT/zY+xXjw/5D0PsKstmFGoELJMQIjw6DNxPuk2GD+9ZcvVQQ25aLskxqmOUkCcLMhmC7MEG7GGVQ7npZ5J5ezETg9Kebpo6Ojhq0oxKGSvhMC3kNug5Y1nFPkiEmuDO5ukQt5EaenMeWBEQ7jlhnVyxZmVVYqFmCNNwszAtO/rOFoBHLHVF7GEluEUcyEkDXfe4H0i+OzJudR6Hb4nngS/TF1KqRywxF4okXIYiN5gfIcsU6/T/AC4Ir5nUo8NxzjAhQnYG+FYqJPWHS/8AXLE0zRAtvgfuz0PyxIIfwn4jDAs++v4vG3i9q5vG09cVtVJ9ok+uPqidPyOJ5amJOpWIAmBb5mDAwDPmIIULMx4iet9vICMVqBecdFNtO1h5Yjpa1j8sAFwUGBtvJJt5Rb+px9WzZMATbzn/AEHwxylSbYAj6Y5Vy7e0Yv53+WAVHwrlj4yxHqcdQC/OOf63x2rlGUAEGTB+BAIjFmZyndqkg62EkdAdvj5HBYFLi+35/PEe7nbpecTosNQ1TFr9L3wTnMqaVaLkWMxupEzz3GCwBKW88pviwZnSwZQBFxbHKlFgYEw1xNpHI3xCpQYTIIjfywhnN7Rj5dp6YhpI5HE1knafL64YEq5XUdJJFon02+G2LstxOok6XZQRBAMAjoQMVBFKtMhhcdI5gzfpfFMHAAWM4T7UHzIk/OJPxxU1QTt8sRZbbTI67YrZfXAARrXkB9cTpmZiZ5BP5YFCnpgihUgiRbnvgAk1KBJBB6kQR5EbH1GJJmAovefwhSPriWZzoJstsAscABWYNPShTVrHtWgWjSRcmd5nyjFuSpEKTE6w0egmSY5T+RwBOG3DgWStVYGEQJNwBrkKojrB3tYziZcDjybLszVAy9VQdqj/AB8CX/rpjO1JQK6iCrPcaN4U7aSefvW6YKXMqiU/+J6lW11VoVdKki7AbzzGFYzJAAiVYsQs7iwG17Qf0xxY8dTlLudMpbaRn92qfjzH/UT+eO4j+0m/wqv+b/24+wqn2QvL3AuDVaiuHRu7kaZVZMMFJhfICSTEYecSLd2Xp1WcLVMh2LHnDqHDRYOsc4OM5RqgaV1aDuCL2ZVBBgzyHwnbDzKcTCTZWesYDzCLpUMJGnkzN4t7nzxrNO7RKe1FWdytMtVbQz96wCOybBRPgHUgWIJkchIwGcgVl2qeEEMxamUg7AeJLz0A8zg/jXaF81p7xV7tELaEaCSvgkkjfmBG2M8+TUmFOsEbhvZJmASRBMbnbfDin6sVhuapIB+7aV06YaFYe9eaY9QenPDDL9ksw4V1elDgODrHMc/3fTlthNnaro7JVQKdiY9q1iSDBkWkWucF0+M1AABXqhRyAPhSLEePraMElOvJXzBab3G9P7Ps0RZ6RgAf2mwBn/CxJexWZie8o2n+8/Fv/dc8AUe0lZUnv64kXgMLzETrvab9bRj79u1jcVcwQQ7SVOw2M6tjaTy88YP2j4fRlpQ+IRW7JVaQ7xq9BQCL94dxt/cnCw0FB/tkJAIgMQQDJNjSjrebYb5bjLksozDrsPFItHiEh95sBsfLFNQ13XS6VHFzYCbewZDbRzO3KcXGU/76v6C0p+6LKxCsR47XB1DcCLwkG2KqKgIGFVPFbTqaRpMiYpxv5nBNahpMlX0yJBXa19m3B2vcfLBD8ThVUo6kKBcGJPIDVYFbz5fHGupk6Qqj2QquislWiyEEiKpiG3H9lO+LT2IzG/e0eR/tW92w/uuWF68beI76oBeLnYbWFSZMwRy5Tit+L1tw2YAJHJ7iPEfb5HGL8dvZr6F+T1GCdhK+wq0huP7R+e/93zxJ+wuYBjvKUiP7x+VhvT6YU0+LVSbvmBYzBbflu+3Xp54sHFKrG1TNGNO2pj/F7/Ll18sDWfuvp+5Nw7F/EOC1aLLrcaTpQaXNgkHmPKR54AzQ11yC9QOzEkuAxJa3xtefliNTiBaZas0SbyYPu7ki/P6YqbihW6sbGCIIGnnuY3kQcawU683JL0+gTUyy6FCs2s6QAypcrMaIWSPiJkb4sV2ajSpBmZgzoqlUAGsgG5BMzbcxFowLSr5cBW0HVIvqcEbybW8NvXlidTiYJFQMylbgwxkg9SIECGj9cU9QqQ3PZXMtpJVZAAu9P3BA3WDY7eV8fN2HzIGybR/bUpje1vrgOl2iqsSBmahgt7hNgJBsvPbyxN+0eYKz39YkKCBo5k3WQvLeeeOf/cf9fuaXD4lrdkcyPEQnX+0o+m0beWBf2DWPhCiRY+NNpB/Pnjj9oqpJU1nIB3KxaN409bRirLcUi4qHUBJtzn0uIvil43rX3F5C/PcJqUXK1GpBnBJ/eUrarQY26wdt8AhAjMCQSsRp7twStva2I6xIJwfUz4YlqniN7FPESI0wSh335xscV5uujvKzyE6Im12gAA3t1xrGUq3QaV6FYyYKxqgMIlgi7GZBOx5TbpgjL8GqVW0o1BiWkDvaIm0QJIkc4FpxyjQKw2hmIEgGm2mSYgkrG1+nxw1yecq09R1LSEkSaWnwwSCAEmCZsL8zbEym0tg0gy9jM2PCEpnb+8onYzvq58+uOHsXm2Y+BLztUo+9b8XLl0x8/aasAGFUzEnwGBeCJj3d52MwMSpds66llGZN9QgIRMQR7s+K++0Yx1dR2X3KcYfEpfsdmx/dpaP7yifZt+PY8+uF2Y4U9Nu7qKobTaNDe0bGVJ8U2HMAjB9XtRWJMZnUAQJCNtzb2dl6YWZ/iTM/eu4d4iYIkA290cgD6GMbY/Gb81fKyZaK2CzklJApvTdvaZdIhYEGIkssXMesHEBlWA060qXnSuu5vcwomL3m2BHV2VKmh0UAinpnkbwxJPM+WGPCayrUXvWesILaZLr7J0wNU94G5GBbnindci2OUiqg1KiCo9QwqsTAUWlgLySIC725WknO5lHrUUoD7rUcHvtM+EifYbeCOXWxmMUK3svDamN2B1PBgEQY9rxkkXkwYGJZisKdSlB8Y1FmsSLNAsSJAgEjmPIzD52/mxokR/2Rb/Fb/I/8sfYG79PxfT/XHcTqyd/sX4WMnxbglWk5OnVTmxABIG+kc/K+BMvWJlmiaYJAIFyzAARadzPOAcehVU0knrfAGe4OuY0v7LqYBAF7Hfyxx4evuozXzLn0+2qLMZQoVKuY0ro1RAEQpgcgbcueHPDM+RTqaxUAplROvTEmCCDK23sNuWBOAZxqWZVCAfdPlLD2fnjY8X4FSzClWBBA8LDcfoca9VnUJKE1s/UzxQtNrkwPEOMqy1E0g69IkbDQZDDoTJmw3xRwyvdVA1MTYevoJnl5TbDyv9nThZFVTPUEW+t8N6fYehotqDRGrUZB6gY1l1eCEaTIjiySkZXM8Sd2IN5AWBBgAW0wIABPI+t74ZDi1N1KOzpTHtELDvsIWF8KQLySTbGgyfYygtLTUHeNqLazIN7RY7Wn1xCr2IyxI094s8g9vqDjnl1vTt1vsWsU1uKc5xSkBqy+Xp1LeMshiFAA0kxeN7YJyWf+8UadOj3feU31NTYBe8EDTNwGIFiLTA3w8H2fZZU1E1SWFj3kFRz5X5YqzH2XpUS2YfV7upVPnDEQSMSs/Tva3+LE1NGczWVzHssgpi4hyBY3IltPTe+Pnz1OWHf0xr394SeYhWIsSJLTh5wz7OqYqpqqsShE6ViRzB8U9R6YTV/s+ePBWX0II/InGyzYHtq+wmp80DcQ7QCm6mjC0VYgKgA1BQLs0AwTy6DAfEM9TqKHao7sw8Q02U76VJaAPOMF8I4JmDUNEVlRSWm2q4G4BXn6jGp4Z2Jo0FGod45uS23wXbFZc+LAl+nqTGMpswOW4R3t6dKo8mFFrxvJA57DbGgOZemyLRyLLVpLBmm3ncjabm+PSOGZDWBeBtA/qw8hjTcP7JKDLNI0zA8/PHH7c8v9u34leGo+p+flzFXUwdWcsSSAGAUnc7CW/LBPDzVSi0GkaRZQxfSW16W0xqhgBc7QOuPW6vDUNdkCnwm4LH9BiGZ4Khp1G7mj4SBdJJLeZExg/qFbOIOC7nluW4MiKa7KpZABTpk6VqVJ9oS2oqFBYsTdiBgJuKkd4xaoHJkjUGF5klSNMXAixx6FVyVNm/eUqbx4QCLD0i4+GDKWXp6CVQINoWI2npthf1CPLVleFR5lk+KlKTU2p66bHUXp2gkzeLfAi2K+MU6VRhUo06lKlETciYtvuSd4x7bwvgyPRbSSD8APpgHNcGYeDUI5A3A9LWxXtul6lH7h4d7NnkHDRErGrUNLa5gTaQQ0rBgzvbzxOvnxSApBkqEEQxTVINipnpbG8zPBaTt4kAItK2PzH64yfGOzFTKK9ZHpukqR3iBmBJtuIt/Qx0YOrhmlXHwJnjcFsfGvRs6mjTe6ukgQ6mA6gkDqfliDpU8JogOANMgzYkGwVmja0WgkRhNw7hdXMNIZQZJJJO/XY41nD/s2ZqLzWVW1oZUG40vbcXnGs3jx+9L9SVKTVpFWRGYkN3PdKrhnqN4UC7FTYCD5yZ2wFnOMUGrPooLUSbGCNCBoBgSSTOrykAbYa0vs1r1GGrMgIoB3dtyQBBIta98GUvs7QNFWu/i2FJVQDp1PIefnjHxcEd2/pZS1MR1MxllZWoVVUhdPdufDUAMnUT7LSbTzAthVn+LK794twQV8SwRJPtQ0TBgGeWwxp879niI0HMVCfRfhfE6fYnLqw1NVeCJl9/kMSuq6eG+pstwm/QyeY4hqRWZTMAa4F7Edbm1yT4gTOwOF+Rzq062tlDCCF8tQIB/5ZkDyxrz2EALh6hNMsWVVtHQmdzBjCnivYrTVRaT2afb3BBjkL46odVgb0pmcsM61UFcIz1OoAviJCkeEISdCkyS8lRawAgYVVS1RWrBPCpGpgANJ5QVjVynw4dcD7ClKherUnTsEJE+psfhhr2kQU6HhUA6gw5AFbzbcxPxvjnfUQjlUYb2aqMnC5Gc4bw3RLmoRqXVCMdQGzaxyjeMDZbhbVoFKYB96IEgiWIHri+on7vSImpckiYVmMAEneQST6eeNbwbgqqO6AA7wXIJO/QnyMfPF5s7xrV6lwxXsZX/Yir/4in88fY9C+5Uv4vkMfY87+o5f4ka+zxP/2Q==" id="23560" name="AutoShape 8"/>
          <p:cNvSpPr>
            <a:spLocks noChangeArrowheads="1" noChangeAspect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descr="data:image/jpeg;base64,/9j/4AAQSkZJRgABAQAAAQABAAD/2wCEAAkGBhQSERUSExMWFRUVGRwYGBgYGB0cHxwdGh0XGh0cHR0dHCYfHxwkHxoXHy8gIycpLCwsGB4xNTAqNSYrLCkBCQoKDgwOGg8PGi8kHyQsKiwsLCwsKSksLC0sLCwsLCwsLCwsLCwsLCwsLCwsLCwpLCksLCwsLCwpKSwsLCwsLP/AABEIAK4BIQMBIgACEQEDEQH/xAAcAAACAwEBAQEAAAAAAAAAAAAEBQIDBgEHAAj/xABIEAACAQIEAwUFBQUFBgUFAAABAhEDIQAEEjEFQVEGEyJhcTJCgZGhBxRSscEVI2LR8DNDU5LhFiRygpOiVNLT4vFjlKOys//EABoBAAMBAQEBAAAAAAAAAAAAAAABAgMEBQb/xAAzEQACAgEDAgMGBQMFAAAAAAAAAQIRAxIhMQRREyJBFDJhgZGhcbHB4fAVQtEjJFJi8f/aAAwDAQACEQMRAD8AbNUMB2M+6f5+hwyrZhEExqMW9dz/AF5YTVM3qY6togx9D8DGC3bVSBsCsAnzHKfQz8MfGrk9VoubiNQiAdKk3jzkYijQLnVG9/UH+fwxUtMFFJaJJny2g/HEHqgCAd7H5f64Ykj6rV3BP9dfjbB+Yy47sVA6EQJGq4J5xhIKm08sdIlQduv5/rhJl6A+vxEWPMaPjpwK+buY2P63Hy2xVXQADHKjBjEADrhlJI+qPe1sfSNMk4rzdZaYBc+XXewA85ws4hxeoCVUaE0nxuCs9BTEHUb88XDHKfApSS5HdSsglndU8yY3+OAE4/QBM11/zC+MxlqjLV72qBqAkqxUgE/4jOPCSbhVwG/agLW7zvS6os93TGlSTaDqEstwZ58sdkejv4mLypI9CyPHKThgrqTAjSwM7Dkek4OrVBQZlqMJWRJ28vyx5RU7Uo7LUcUivvUhSAMcoqTqnzkHGg4/nlqGo6tUq0rNLnWt1Ugiqssh5eMRa+G+icSVlRpavGqAuKymRqsRztfkD5HGd4hwZq71K1GrTK1NGoOAw8PhlY5xHTbCfh9Q1KlJXqxTLfvWVGJVdxZvCWBgBh+IHGhXL5fNfeMvke/NcVFb966quhPC0knSVkfhmSBtjSOB45XF/wCCZZFLkzq5ekvc6IWr41cQPEjIzFoFomIHKwwVS4khy1TLuRKuCqG50lkYW6Xb64G4flARWAJAp1HVGsWJPt7e6NKgEGLnAOYzyIlRe6DTUgVCJ20WBPMQbTF8dDjqddq/ME0o33NPmOIUmfUWUjv6LiRaFSmNW2wiPhhb2tzoevUr0nuqgIwO2hUM3/iJPrhfk82hrAMEANVPCaWmVjlcxMRp2OqcWcWVGappBC6piw3VTO8RZsSoaJL+dgT1cF3EuFtmsxOWZah7mmXdjckKFZpFySTfr8MOuA5IZOiUeoNTtqa8CQItO8bYzfZ3IVgalSkCyUSiuVJHhs28WJA5iMOc/nspVp52pSqVAaLUjSLvqDQQh3Ew0sbclwZsc8nkvykwmo7tbjulxum0FaggmADYn4b/APxhvTzRsQOcfAW+WPNcrlQYY1KdRIGpmBUAhp0i2ozOy3IN4nDHOcVGhpdyYPt6UT/pBtRH/Fjhl0aTqLNllT5RsMzxtNRJamDuRqA2MnntiNTPqT4WUmB7JBvY4xI48iakUUpiFbuwsEgRsCGF97YdtmqbPUYpTzSagYphVcACCOUwNiPliZdJXJSyL0NDU4jBJZrDYkwJ+PxxSa7G89Med8X4q7qAtOoaQJsxJE7LM3G+zc9saPs1xldISvVCMxhUYEEDYAkgScTk6KcYakxrLFujTU886HUhjqP09MFUs8re0N+Y9pSL6p5jkefywBVpAA/LHRRPxvHy/ljhto20oYZpm0lhFvaXkf4hzg2J6HFGTzLX8Mq6xHQ7j06g+eO5RRJBjwg84/8Am31xDVpbUDI3Dc/I+YMXB88N9xUVnPspPikMOYGx64Ko15aFbSSLdJ2+R2xMcJNS4gq2xHI9NoicDZjINTs0zvb88GmXItmTfM1EJBlSLEbC+4IxaM4wAcFXXnqEkdVJ39DiNSvMFjfnPXzxUlIAyHUyII6jodsQ9hUi77+vQ/5x/wCXH2BtKdf+4fyxzBYUi7uwBfn0wQig0qo8QCnn+IbW+JxYtFfDe8zJNv8ATBNXNDQ+r3qgbHQjOxMCbX6/19cV5gwTJn+t8GZmsFBJgRN/zP0wmyfEqNe9Nw3ONrHaxvh6W02i01YQAbn6Y5Vbwjyt8uf1xmOMZ5KNZxWDsH9hkaSo0iBpnqJ8wcLR2gZX1gudajSl97KbDYbkRMbRjoh0cpxtCeaKdGrqcXXX3YBdwJMEE+cdSOYnC7ivaIIRGoDmBTJcnoA0ADnN98B8PzjVqi0aNTqdDIU1m5YaoJiZJMD4Ys4PkWL5gOXp1+7mnTRSHaBMy4ICwbSZtjqh0sYu5GUs3YmeIUcwoWpXemAwJWtS0qTBgFqcEc8DZ1O4VSrmnOs1XDipSqDkqrdTYgQ0NYnH3F8tUpZVKlTu0J8IQU9TIzAzqckgGJJgT8cZzP5bujUAYKqhQFJnV5/Q468eNLZGEpXuG8MCZw6X7xygXTRpe8okuwJspVR+XLF/aynTfL0XSiuX7onUj+2/eHWhkRKFR6jznGf4M1QVkFANrbYLvcR8BjY1MpSykVs2/wB4zcCxuEgQN7W2k26Y2m1jkq+SIitaEWZ46HYUkRXXTpLCmoI29i1gBIEnnOKs3nkQK2Vc0S9PQ665kaiYY+gE+tsA8T4wajGFVATMKIF/Ln6n5DH2Ty4gVBDurqe7YSHjy5qbYtQSpvYltu0hnleO18nXqUqigkAo9ORBgqwuLbqpnBXEe1lOui0kpNTq1Ce/eR47NFNQoEIGIPmd5xfVp5bN1C9RDRrOCSobXLAWAAMqu1iCfQDA1Hg70272tTSmFrUwgY6XbxqCAvvKB70fE4m4Xdbi81B2Ry5TTQEeyV3vqYST87emF2XydNqZd6q3CkoEOrxuLTzsd8OErfvhFyKk26hpA/TGaz2XakrrEAmQYMRqkRym+2ObC9TfxOzMqSrghT0U6qNIKh1mDuNKwRO2/X5YYK2oVB3neQEcsxBO7LaCRENtPywRSfLRqNOUFRRPusBTAZdI2Ooap88AcOybqGJUguAADyAgknoCQI+ONZu02ZYk7SIrxmtlagzFGoVbUNS3hhuAw2Ixyvx6qiPTOnTXbWyKoXnqCklZKyQdMxa+JZpdNNmYeGB8SGXacd4XklzVQLXc0UAZg6gMBbUNUeyLgWvti4NNWycypgFCnWqd3tGq3K5gn8r4vmjQWKlPvHMkzNp1AAX5WN98ALWdyq6rXjl5E/IYYVaYpumti5kAqbMFIgeKCNvdg740kt6IjxaG78DWq2XpUyn71tQZRLKoBZlj3oAEXF8c4Zwam/fUVqd1Xpg1KlaozBAFcWgCxgj429K6/DqAYAvVpkIpDxp0PF9ae6pMQ6222JjGh4xxzP5XLU2ovSekFCd6lFNVpjXIJsLzzmcYaqqN8lSTe6Rm+FcferrkoHULLmzaR4fCdtV9ze9sNuKcBoroaXoCdaGp4qrxfw0gbjozR6YzHC+ICk71KY7ypNmdQQskeMrMTJ+uC6tcMy1Gdqj1D4w5MgrPiVhcc7Dlyw5QqXl2GpXHcNzPbZ1PhfVBjx04n1IAvjYcL7SU6tOnVPhInWvS4G8beuMplhmBVplO5VaqE6y2pIBiXJNiI33E/DFuV46aVN6bg1JclaghqbAH+KIVoG/kccmfp4yW0dzWGSnyazgPFxXpB40liUHQgHeem39DDJ1ClUMxeD0J3B+mMJw3jS06rOWDBlA7qmqqurkSxYi19t8H5Lj6tIfMEtBsqyVvqBBiIABvysPM8OXpHqbjwbrKj0Z8x92FNFAIMnrsBMesmfTyx16yPmFYGzUzzm4sVIxneBdqEqqjVncaCShiSVsAWgeE2NueHo4ll2ZqqOC+nVpWwIMDXtIGxnEuDjs+BKrFuaoBHdYlZ2HneOojALU+an4E3Hl54sbNy7EmGJ35D4jlj5kBPjG+xBEH+uuOGVNm3AP3DfhPyx9grS/8XzH88cxND1BLNElTIIE4ryedpsj0n1BwZA0GGKgNEjyIGF71oUliABuTYfHACZ/LV6lOm7VGGo2U6VIF2JLX0gDcDpvbHdihrfGxjkWlBHH+LqQ1PVoqKfHTAWoWWCGKMJB0wSdulsYtHqIdL0i5CnuXQhHCjrp6TscO0q5ao1VUrUsrQfUBAV6rrJ9osfCI2G+K63Aci5J+/tJEGO7WQLidJA3Ax6cFDHt+n+Dn3e6FGT4/3et3l5AUiowJkDwgE3i5tFrmcUZ3jJ1KilVDQe8ALsBIbSLAf2gOw6dMN6vZXIAR971c96YM+uKa/ZrKGB952WPbp+vTGiy4U7p/RkuE2Kc1n61NVUVnWrWBFUvpAABMAH2lHUWxVlePHXK1KvelUpK2qAVAggge6OQ+OHh7K5ViSc4STckmmfqThkOG0Ij74np3VHFvPjr9mv0DwpWY3hWZ7t272n3ugMyqx8IcizOJ5AG3OcXV8iNShnFZ2QhzTlxT8Q0yR5dNsaHO9mcs4AOaURcQlNfyx8lWjkqBSgy1KjEgXBJO8mOQHLywn1Ke0Fbf85EsNPd7AXD8+mSy7Gmo7+pfUTJVbAdIkyQNzbGXz9aqTqcG5kzeT59fTliWdzbPUNQAxvLHc82naTyA2EDB+Z4vqpJrUBRso94/oo59TjeMdD1VbfJO0lXBXnTTekjFSo3nmbQVUcx/EcL34kY0UxoXoNz6tucDZnMF2kmTitDfG8YUtzKU74G2T4o66DRlGpGQReSZubb3i+L85xmrWy606lUsUdmURcFoLMzdAZ32wopVIMCY3MeWC8uPFNpcEX6E3jztgcUTqZpMjx1a+jVFKsCLkeFj1mwBJ5HFmaoZjxTVAQEtb+EzuE5b+eMjSqeMC0l1va1z1tF9sE5Hj1Sk3tHTN1BkH/lMjHM+np3A6I57VSHTcQquDTWuDJ1i8SwBGqNAsRMA45SpFEJrVBFr+frYn4ThbU45UnwKil4MhACZ9ZgWO2FleuWPjY+Z3P1w/BctnsvuV40YcbsL4nxfvIprIRSSOpPU4aU+2VcUnpqwQNSVPAAshLMf+Jk8JNpxn2yhBsQwIMQR+W4+OPmfxgAbDT67ifrjoWOKVHNKbk7ZbVr6CABbSJBvM3/Xlh/kc1T+9LWaGL0g2mZgx7s+8NOxxmcy3jaNth6Cwx06lAOwYW5SJg+txgnBSVBGelmo7TdoVqsqUUllMB4Ook+7HTcEHBvCuL1MmypVp/uqiQ9LcESZK35c13G4wi4DxWKgchTUAgE+8DbSTybo3wOD+PdoGzBWjSQyDaR4tQ5+UY4njcaxKPl9XZ1KWpOd7hPEMll077Q4VahplLjxUyRCg7AhgSSfwjDV+E5XLI1OojVWzFJjTq6p8SgnSoF1J8JkzvGMwaTpUFKoEUMRq1AlV1W1iPdJ36HDwdjrgmvQMWClahAHSCNsTJqNapbfmGm9qEhpVqCmqiRrAnvFSRq2KdLX+uOdnqlInRmXq90abn920FSIAIBENafCY+mNBV7INyrZci5jRVgbe7pgbYvy3ZKVOpsu3geIVwSYt7oj4dMV7Tjrdk+C/QH4twiimUytb753nfsAoqZaPCraTLavdm4mCJxIZnu0QHuW8Ld3op6Q+qdXiAO34TzUG2KqnYvMMERq9Pu0aURi5VZ6W9MWN9nbtINTLgyedURN+S8sT4uP1kg0zXKBuCcfVqoDBhTAMopjUxspJgCVk35zyxZS7a91WFRQocKqhoGkqvwsDI8JmIjnODE+zOoA6GvRMpA0d57QggkaNo1A+uKsv9nbqp1dxUAsV1VFMjmpKQDy9DglPA3bYLXwh7wjtAcxUesCq0dI1KWANNwIg2nSZ1BjbluMM8txMlYDBkNxsR8MZXgvCKBqMh7ymI01aLkExyZSR6+IeYxpqnDkoropkFFgLFvCbi289ceP1nh35TrxKXDD/vC/wf5cfYA7weePscVo20mY7QcSV6esSyJBAMjU1rwd1WR/zEdMF9nMk2Xy9fN+E1GplacEFVkhZBvJlpPoMGL2afLZQqtajUqP7uqTo5gqykDe2AOxOWzfefc61NWoMHUSRuVaIPMTe+1se8tMYOMWtvujhbcnYJxetQpL3aoAJZQYhmKHS1So8amZm2QQAI64zWerqSQFUnmpmQfxK24tyPO0Yfce4VVpAVHem6qVAJUhiTaWWCCwA38uuMjXkNrDSpJM7TvsJmCB9cdeFKW6ZnN6dih6F/a8x5j+fXH2hrHxESQY8o/Q4sqgAkAfiH0B+hnFVOu8ModgF8QufTHYrZlKkw/O5TSpKVCSItDSR8sC5HKliQ5ZYEgkH5bYp/alUAr3jQfOdjNjyxD9o1Pxt/mOJUZVQao3YTncqV06GLSLwCYgx0xfSyoamstpYE20GZPOd+QwB+0KkA94/wDmOODPVP8AEb/McGmVD1RuzQ16aChpZ9cX1LYAe8I6kmB1uemM9mswajTFhYAchyGItmnaxdj6knE2ytQgvpJBvOCENJOSergH0Xj4Y7pviRtBvIN/0xDGhkWqtp/r+t8fGoQR1G2Oo+8bcx5W/XFmZoQdR2Ya19Ji/TY4AKqKy6jqw/MYiy3Prj5GggnqMWVgdN/xMPywAX0qltJ5Cx52vE/PAtQ2B8z+mCcuLS3z8oOB3MqPIkfrhDIhoHrb5QcXUq061BOkqSBNpEH9DihW5cvyxZl6d2M+ypP6D88MCDjy23xYzzTUE+yxA+MH8xis+9/XMY+KeAGdyfpH88MDo6eY/XGj4FxkIe+IBZRoqdSh9lx5jY9bYz14nr4QOfmR+U4nlSVJYNpO3rY/yjGeSCnGmXjm4uzT57ia5htTaAACFGtRpDblj7xjltjOZpYbSjEjqWieXyxZw7i7rUXU5C6hqICzE3iRE4a8dz9M6XpVar1JYuWVIiRogBZneZ8sZQx+H5VwazyqW4EuSAJBrcva1Wkct9omOsYjlnZqmlXhFWSZ920n1vgI8TqH3v8AtX+WCMvxBzEtCxpJ0j2TCnlynF6X6kOa9CGYrOm9Rr7DUeVr/wAsWu9SF/esCd4c2+uI1OJN3jQRBLEeFfMjlzx3JHvO8LAtCTYKIJIE7bXw2qW4002PeH8Hc09b16oLAssOVCoDBq1DNgeSi5xUqUirFa2YYLudcFojUVToBJucP+NVqbDMLULUlZlVdIBITLovg3G5afgPTGa4vURsvTNhUBJOnw+0LQAIiwkkzM45YNz3Zo/KHZnOGpW/3dmFYUysk3fuunIFkAJBnxKb3wfwHtozladbSQfCrbEeTdBJ3tgXhfBa2XRc1pFRyp7tFnw6rlnJAk32E74XZXs/Xqw6Ue7M+LUdIJmZC8htsNxjLJHDkTUqrvsOLnGmjY/7Q0Px/THcUfdcx+Kl8h/6eOY8vwen7/c6vEy9iHafg2VyuhqKHUkl2pk6w0TEm07k4l2P47XbOvTRjUFMyjkAkXAEkWMz9MI+GcfYKyOgqI7SwJMz1B64YZTILTDPRbNU1cSQiqw5dJx6E4+Rwnu/RmEebQ17dVSaWmACz7N4fZJNhEnocefVKSqyTBI8LIDfwn5Cf1nD/tDmdDOq6ncEjvsw8kC3sLymfPGZp0xqLM89TeSeij9Tjo6XH4cKJyy1PYu4gAFZ7HV4VPVidTkDoPZwrRoM9OvPrg3jSsGWbDSIA2UXgD4X+OBsvlHqPpRWc9FBJjmbfnjthwc2Tmiho5Y4Vxbmcq6NpdGVvwsCD5WN8TzPDqtMAvSqIDYFkKz8xi7Mwfl8ccjFqUiVYhSQCJMG3qeU4nluH1Kk93Td430qWiesDBZRQDGOmodpwb+wcz/4et/02/ljg4HmJP7irax/dtbn06RgtABTiaPj5cuxbQFYtMaQDM9I3nDDLcFqliGo1RAk+BrAzBNucH5YTYgFKRO3rixaRgnbwn8xIwW2UrU1lqNRQGmSjDltcbYpzvEjUbUQAfKwwrAGVrx1tgk0y4JUEkgGB+IWMDz3wMaJADMCA06TFjHQ88W5Th9SqGKI7afwqWv0sLHn8MMDtOk4BGlr2jSf5YprU2Akgi53EYk/eU2KkujKbgyCD5jliynSaoNKhnfVMAFiREf164BgtNoIMxi6luwB3BiOex/T6YsqcKrKVDUag1GFBRhJ6C1zjlfhtWn43pVEE7srKPSSN8FoAdhvg6hwupUpmoqfu0KqzWAliLdSb/TEWyNVVLtSqBXA8ZQgeIi8xF8FcP4LmHmqlGq6pcFabEHpELHnJwXQAWZQb69RGwGwG9vSduuKDUgLG4Jv8v6+OLVy5FTuypkNEQdW+0bz5YYVOz9aWnL1SqmSVVtjsLgj6YLAXZWoEOsqG6A8ja8c/Q4spZu5PKdvXfBGV4clQhIqK8xpgMZMQNPhI5yZtieY7P8AdmHqGnJIDPScKSPMA7+mFaACSrbQIlmu0XgbCZ25n0xYCNQC3WGAnn4Yn57YMpdlazUjWp6aqKQCaZJMn3QCASQIJHQ4oqcNrJ42ouoQE3RgN77iIvgtCBKdXTpYKJjmJ52P9dMF8FqKamhjAqKUk8iYKk/8wGBa1IgDpeNuv/xiFDL6pEgECQDz8p5YJK0OL3NJxg1MwVYQNRGpOlUDQ3nfSDHng7s3wqhmahYIUo0rkF9RLwsDlIJ1GYHIYU5imNWlj+8UjxCwaw8QJ2cSB0MHBfZzJMrE+PSCZq0pLpbZk30zG6mLwccc0/Dai67HSves9C4nnEo02cjVpE77loAHQXIxjMz2mq6yAyrpJGnSIYje5k/Pytini/HIQ0zmKVVW3hGDfESBOFWSy5qrUaHYkR3rmFQc2LelouccXTdJGMXLIr3/AJybZMluosZf7bL+Or8l/ljmFX7Io/4tT/pHH2Ov2bD2+37GWufce0uGFqd4Wr0tDzpYjyYBgJ5/PAGf4wAugOaXhuqqJJmCGIgjb6DB3Ds2oRtQYnSoJVf7OCNFQk+RKmBsMJoRlepWDyTqVgkq3ISRAFhP6YIRuVsJOkE8VSme4qkgipSWoVUbFS1NhvPuDeN8K6nEvbKIACAskTpA2jofPDHi1ZBlsuVmWpVRMbzWqRteIvBxm5x1RijByaJ1as7memH/ANnOadOJ5TQzLqqoh0mJVjDA+RHLGcG+NL9ntANxLKsXRFp1FqO1RggAQybsQCegxcvdZn6npvbHh1PjdCs9FdOeyNR6ZTm6KzQOpkCV/iBHPGM+1DiVWpl+GCpUdpyochifbJILH+KABOBsx2iqcM4zWzFJ0qKarsdDhlqU6jFtMqSJg/AjGw7V08pxXiOQZa9FMsKAqVS1REhdZPdwTZzMR6nHNFODj25+3Awv7PuFUFyA4ZmT++4hSqZgLA8KeEJ56rawPI481occzfCjm8nTY0nd1Wo6yHHdlo0EGwbVv0jGq439pDJxJiuTyL1KdQLSrSSdIshFRamgDSRfYXxb9tHDKFZkz1CtQZiqpWRKyM07KwAPi5qT5A4cLU/NxL8xjftbx/NJwLh1WnXrLWqFdTq7am8Dm5mTcDfF32X9rcxmzxKtVaGFKmYWQNS03TXBNmOhZ9MLO3NJf2DlKK5ig9XLd2XRKyMfZZTpAaWgsNvPCL7Iu0lHK1q9HNN3dPM09Gs+6w1RPQEMb9YxGi8ctt7f5gYjIZqomYp1A7CoKitrnxatQMzvOPcODZ2o3ajNoXYp3UaZMQopECNrFmPxPXGDy32ailXV62dygyyMGNRaylmUEGFQeLUY28+eHnZXtBTrcXzOfMLTclRqqKjFTpCkAkTZJN7TjTK9S27MQ+7MjiVLPV6mfqsmQmoP94qLpIJOjRJnp5RbHkvHMpTzXEqtPJKNFWtppACAdRgEDksyfIY3XAO0yUc7muG516dTKZmo5VtYZELksCGBIAIIn8LAHrifZnsrT4fmMxmkzOTqtRVvuo7+n+8J5sNcqQPD67YiLcG2+yrsA47W8Ko5/hVSjQOuvwuENh4tKKKgEcjcjzTCL7A9S5uugYhWpAlZsSGWGjqJI+OL/s/7ehs4EOWyWXp1VY1qgPdnwzzepBOoi25k4ddj+G5fJ8UzFZczlRl2Qin/ALxTmWcNpI1+7ET0jESUoxlB/iM8T4zVdsxVaoxZ2diWJkmSbknEOF5mpTqpUouabqQVYGIPK+Nvlfsx73NE1s7k6dFnJZlzNNm0kz4VmJ9bDGIzVEK9RFMhWIU2uASAZ+uOyMk1RJ6x9qGaqZvJ8P4ll3cEQCqsfBUe6kQbNrV1n0wf9suRq1uGZesahd8u4SuFPh1lVVjHVXt5ajhR9mPa+hS4fmKWZKMMufvNJWIuQZCgdRUCmP4pxz7K+2tMpnqOeZWR5zXjPtMDqcCd2JCEDyxyuMo8L3X9bKH/AALhXfVspwuq5qUsnl0r5hWYkNVeDTQ9Uphp07bY847T/aHnGzbtSzFWlTR2FJEcqqqpIFhYmBJnDLsT2yann62dqxprE96OcMQV0jmFtbaMQ439n3fV2rZTNZR6FVi4Zq6IUDGYdWIYRPIYuCqb1dv/AETHXaTLDOcFocXEJm6LDW62LfvCsmOYaGB5XxqftHp8Tatlf2c1UAU5qaHCrMiC4JiI6jGP7T8ZorkcvwTJ1FqnUvfVpC051FoDNFtRktsABh39pnaM5bM5LO5WvRqCkppuiVVJYEglWUEkqQDfkfhjOpWvmNAf2p8bod/lDSdGzaR3lSkb+5YsvPUCRe1+uA/t/rOczQWW7taUxeAzO4npJCj5Yl2w4RQzlShnsjXoJ94Kd/ReqlMqSRLFSR08XmJEzg37UOC/tHMU6mXzOU0LT0NrzVNZIdzMSbXGHBVKPzAj9jnaykVyvD+6HerVq1S8DbQxkE31H2ZEWGEXGvtDzmU4lmQKzvSTMMO5c6kKhjK6Ttbp1w47IdmMvkOJZeoM3QcLQZqzGqmgOwKaUaRq39REnCrtD2TStnq+Yq5zKU8u9ZnnvldyCTsiyZItf64ryvI36NAd+0vs5QbPUzlTTUVT419lKZgNciwkSSBzGMVQoItaNaso94NoGxvcG39c8aL7Se2aZ6uvcArQogqpI0l2MS5HKQoAm8DzxklpyBG0gfEz/r8sbY09KsmwoZhamkMJgRpBAPqpO/8AwnHUrFCGVijixkkMb8zytG1rYWEWwVlKjMCpMqFJAYmAYO2/T0xTiqNFIdU+1mY7yGqgg76tB/7mQnAlHP5ipUDGoSRLAsfCsbtG3pbpgH7i2kvHu6rWsCAT6SYt1wRTpgOutdKMNa+a3j8iAOoGI0xXAbhfep/4mv8A5f8A3Y+xyH/wfqf54+xF/H8i9+wTX4hQp0WS1VmdduSADUQx2JNhvtiVDhw7tqSswd9JYe7FmETe0+1MHSdsKslw8VJBJ1dQCeTGwFyLb8pw54VkXekSI0IIhma9gxtMc/S+M51jjszSKcxVxGnGWy9vce8WJFV+fOB8pGE04cZ2q1SgrGPCTJ29stAg23U+zhREY6ocHNPk+U2OJD2T6i/zxB9ziQW31xZJEjHMXK50lYEWJsJ+eJrTMCAfgPzOAZAULWudrEH6b4JydCmxioxA3JVZPpBIuTF5jATG5xZTrEAwBfcxJ+fLABczgEwTfckQTHKRP0xwpCkgpuPZ3HzvjV/Z1wGlm8ytGppYQahANyFgaZYW3m3IHDjiWbo0lzFLNcNXJVFRvu1RO8EvsoPiKvO4fYYzeSnpA82Hw+WJHMTuB8BH5fyx6t2T4XkeI8OrrTytFM9TpwbudVvDUWakaiZF7BvI4Q5Chlsnw56uaylKrXq1CMstTvFbStnZwHHhUiwG5m8YPETdUBgWad8SUDqfl/rj2rtL2NyVfh1SplcslLNU6NLMEKWMhwWZRLGRAf5DGf8Asl7I5atrrZ2mKiPUGXoqZEvpNRj4SDZR9cSs8XFy7BR5yM04EBmjpPTEvvzxE/8Aav5xOPWOzvBMjV45nMnUydEUKYIQS/hNMqJ9rdtRJ9BGB+z+V4dnc1mMnU4ctEUhUIq0KlUkBG0yVJI2v8DbA8y7elgeW5seMncGDO+4GKgPXHrvAuzmUXh3EKlXLUq1TI1KtNahL+MLdSYaLauWMf8AZZk6FfiNOhmKKVqdVXEMWEFVLBhpIv4YvyJxSyJp/ADJ+UxiLDpf4Y9aT7O8vmeK5waBl8lkrOKZMtC6t2JIJEknoABvOM6O2GQ73T+yKP3aY9qp3un8WvV7UXj64I5E+AMXSrRvPzj8sSerN4A+f5knHpvFewuXyXEcmyouYyWbYKqvMrr02LKQSQGDAnzB2xZ9oXYTLii2d4emmnRLU6yLeCpKlgCxIjZvIgjE+NG0u4HmFAS0WIPI7bdTsMT06RfTcbBgwM+V4Pnj06tnshQHDi/D6Ap5ml3laGeVJOiVl+UExNwYxZ2q7AU1z2WXLUKfcVgChUkg6fExYzZdPimdupGDxkuV/EB5nTyqFC2u6+7oJkc4YQDEixi2BVpkta9+WNL254jlTmSmToUqdFJXUrMTUNvEfEdPkLefQZYvyvHTGidqwCKhv8bAxHTFlFNT05EhrdJgxy+HzwIm36RP+uGvC3Qkq/hC06jIUHi1aZABO0kbnkW6jDoRRm3TTC29485IESD8TiOTggITAbnEkMAQlt4m3x8sVV6yAaVEkxLdBBECRzm9uQxZSZYBO4LD9R8jJw0DAyLYv4e0ap/C3vafdbn+nPbFDUzzxdkGgt/wtzA3VutvhhPga5HtemyUVplGNRkZUCj3Swcs3lIsByuTtgfhlIsQm6KA7rEEaCZ8yAZt54vTLVatKRSeoiMRI5eFWYTIMRptthdVZhU74GW1km/OATsQwBnoMYJbON7mz2pm+7pPxJ/2/wA8cxif2qv+B/8AmbHMcvs0u5t40SzJkX2i5N2F9JHu3H5X54f8CH+6kiBd/wD9EwpFdatSvUQkUy0ch4S1NRuJ5ja/1wzy3hylQAbd59Ao/TB1Pu1+BWCr+pnhlS+XYhhFFQ5HiuC5XnYQWBthXoEAyMX5qdI3iB5crbYHbLkKrWIaYgibdRuMehFbHFPkhpmcdRT57Y0nZ/OUBw/P0qpAdhSNKwLFwx26CJk+eM5ptvfDsksptAgCZ36Ys1ADmT6/pzxTRqEHrHr+mCa9ct/D18j8MMQPVQk3t64klIbX9f8ATbHCB1nEgVmD4fhPxscAx32V4dXaqauUqEVqCGqNJ0tYgEKL6iZjTEG4x6b2K7c5jiTvkc9QR6ehi9QoVgD8a+yDvBEQRjy3hWdzOXIfK1ai6gVZqSsG0Agt7uwiZn5Yv4j2/wA/VptSqZuo1NvCRIUsP4tI1ERvfGOTHrGHfZ1XNLjNAUSwVqpTf2qZ1Ag9ZAB+WCftnzbvxKsjHw09GgHkppqTHlqk+uMjwnjVbK1O9oVGpPEahGxidx5Yt4t2mzOaqJVrVmqPTjQzRIgyNh1vfD0PWpfAD13JcVOX4tkUdSaVfIUaTgzHssVJ5biP+bA2UanS4pw/h2WYFMv3rk2aXrK7EnS3urpWx64804r2uzWZFPva9RzTYuJIEMTOoQBfE+H9pM4mYqZmk9Ra1T23QSTMb2I3AOM/Bf2Cz0/sypfj+aUoNVMVCHBg3ambD2okmCxO53nGT4r9o2cpVq9GkKdAmo66qdBUc+IiZEnV57zhXQ7XcUFR6q1swHqAKzBLto1aQTo5SfnhJxHi2YrVHq16hZ2gMxIBMAATpjoMOOGnb7ILPTPs8z9ahwbP1ABq1Oyll1SwVfaBBB5+19cC/Z526zWaz9KjU7nQ2vUUoU0YQjGQ6rIvGMTku22apUxRWu6Ik6VUgATf8JnfEeB9pauWqvUpVTTZ1MlIkzcC4jeMDxe98Qs9j4DmA+a4xw9n/e1iSjG2rVSKH47NA5TG2PDhwHMd/wDdu5fvp0aNJmdtv1w2rceqZmqKtWs7VAANZJ1gLJUDuwNjeSMMaPbzibFaSZ2o2qFBMBr8pI1R5k4IQcOPgM3XbbNqlXhHDlbVWo1KTVNO6wqoJ8z4j6AHnjO8K7afs/jGcpVvFlq1eolVWuFGogPHQCxHNT5DGPPEq+UrmrTqsK4kGoInxbnxSxnqb4X8Z4vVzFY1a1Q1HIALGJIAgTAHLAsKqnwJs9C+2Ph9Ki2TpU/7NKDCnB1eEvIv6Gx6RhnwXidX/ZmtDkMpemhJ8Qp60BA5wAzT0Bx5TmeKVa4pU3d3FNdFMEzpBMwPKepw2ynbbOpQWimacIB3fdQsBNt45yRgeJ6FG+GFidqIBswb/hn84GKWodNvP+r4Iq0tJMuu+ykyPhEYpYD+hjoAnSqQYll9DGPiwB5nzj+eOIxsJkdDf6YnmK4gCACOe0/TCAGiDYziykQd738PQm0k+QxUjE84BxNQTAAE+ovP5HDAMy+V1AkXJk38icVZZCpeRHhPTo3W369MVNpUxJY/wmB6bX9RbE8pBLkjZSYk4T4GuTe9jaP+5Vj/APUf/wDkn88ZM0GIRSCQ1R1E6Ykhbjn87fXG07G1CMpVMTNSoJ6fuqf+h+GMhVUsaYlVY1GknTyC7+9HkbXtjzsT/wBbJ8vyOmSuERn9zH+PS/8AuKf/AKePsWf7O1f8Q/8ATT/zY+xXjw/5D0PsKstmFGoELJMQIjw6DNxPuk2GD+9ZcvVQQ25aLskxqmOUkCcLMhmC7MEG7GGVQ7npZ5J5ezETg9Kebpo6Ojhq0oxKGSvhMC3kNug5Y1nFPkiEmuDO5ukQt5EaenMeWBEQ7jlhnVyxZmVVYqFmCNNwszAtO/rOFoBHLHVF7GEluEUcyEkDXfe4H0i+OzJudR6Hb4nngS/TF1KqRywxF4okXIYiN5gfIcsU6/T/AC4Ir5nUo8NxzjAhQnYG+FYqJPWHS/8AXLE0zRAtvgfuz0PyxIIfwn4jDAs++v4vG3i9q5vG09cVtVJ9ok+uPqidPyOJ5amJOpWIAmBb5mDAwDPmIIULMx4iet9vICMVqBecdFNtO1h5Yjpa1j8sAFwUGBtvJJt5Rb+px9WzZMATbzn/AEHwxylSbYAj6Y5Vy7e0Yv53+WAVHwrlj4yxHqcdQC/OOf63x2rlGUAEGTB+BAIjFmZyndqkg62EkdAdvj5HBYFLi+35/PEe7nbpecTosNQ1TFr9L3wTnMqaVaLkWMxupEzz3GCwBKW88pviwZnSwZQBFxbHKlFgYEw1xNpHI3xCpQYTIIjfywhnN7Rj5dp6YhpI5HE1knafL64YEq5XUdJJFon02+G2LstxOok6XZQRBAMAjoQMVBFKtMhhcdI5gzfpfFMHAAWM4T7UHzIk/OJPxxU1QTt8sRZbbTI67YrZfXAARrXkB9cTpmZiZ5BP5YFCnpgihUgiRbnvgAk1KBJBB6kQR5EbH1GJJmAovefwhSPriWZzoJstsAscABWYNPShTVrHtWgWjSRcmd5nyjFuSpEKTE6w0egmSY5T+RwBOG3DgWStVYGEQJNwBrkKojrB3tYziZcDjybLszVAy9VQdqj/AB8CX/rpjO1JQK6iCrPcaN4U7aSefvW6YKXMqiU/+J6lW11VoVdKki7AbzzGFYzJAAiVYsQs7iwG17Qf0xxY8dTlLudMpbaRn92qfjzH/UT+eO4j+0m/wqv+b/24+wqn2QvL3AuDVaiuHRu7kaZVZMMFJhfICSTEYecSLd2Xp1WcLVMh2LHnDqHDRYOsc4OM5RqgaV1aDuCL2ZVBBgzyHwnbDzKcTCTZWesYDzCLpUMJGnkzN4t7nzxrNO7RKe1FWdytMtVbQz96wCOybBRPgHUgWIJkchIwGcgVl2qeEEMxamUg7AeJLz0A8zg/jXaF81p7xV7tELaEaCSvgkkjfmBG2M8+TUmFOsEbhvZJmASRBMbnbfDin6sVhuapIB+7aV06YaFYe9eaY9QenPDDL9ksw4V1elDgODrHMc/3fTlthNnaro7JVQKdiY9q1iSDBkWkWucF0+M1AABXqhRyAPhSLEePraMElOvJXzBab3G9P7Ps0RZ6RgAf2mwBn/CxJexWZie8o2n+8/Fv/dc8AUe0lZUnv64kXgMLzETrvab9bRj79u1jcVcwQQ7SVOw2M6tjaTy88YP2j4fRlpQ+IRW7JVaQ7xq9BQCL94dxt/cnCw0FB/tkJAIgMQQDJNjSjrebYb5bjLksozDrsPFItHiEh95sBsfLFNQ13XS6VHFzYCbewZDbRzO3KcXGU/76v6C0p+6LKxCsR47XB1DcCLwkG2KqKgIGFVPFbTqaRpMiYpxv5nBNahpMlX0yJBXa19m3B2vcfLBD8ThVUo6kKBcGJPIDVYFbz5fHGupk6Qqj2QquislWiyEEiKpiG3H9lO+LT2IzG/e0eR/tW92w/uuWF68beI76oBeLnYbWFSZMwRy5Tit+L1tw2YAJHJ7iPEfb5HGL8dvZr6F+T1GCdhK+wq0huP7R+e/93zxJ+wuYBjvKUiP7x+VhvT6YU0+LVSbvmBYzBbflu+3Xp54sHFKrG1TNGNO2pj/F7/Ll18sDWfuvp+5Nw7F/EOC1aLLrcaTpQaXNgkHmPKR54AzQ11yC9QOzEkuAxJa3xtefliNTiBaZas0SbyYPu7ki/P6YqbihW6sbGCIIGnnuY3kQcawU683JL0+gTUyy6FCs2s6QAypcrMaIWSPiJkb4sV2ajSpBmZgzoqlUAGsgG5BMzbcxFowLSr5cBW0HVIvqcEbybW8NvXlidTiYJFQMylbgwxkg9SIECGj9cU9QqQ3PZXMtpJVZAAu9P3BA3WDY7eV8fN2HzIGybR/bUpje1vrgOl2iqsSBmahgt7hNgJBsvPbyxN+0eYKz39YkKCBo5k3WQvLeeeOf/cf9fuaXD4lrdkcyPEQnX+0o+m0beWBf2DWPhCiRY+NNpB/Pnjj9oqpJU1nIB3KxaN409bRirLcUi4qHUBJtzn0uIvil43rX3F5C/PcJqUXK1GpBnBJ/eUrarQY26wdt8AhAjMCQSsRp7twStva2I6xIJwfUz4YlqniN7FPESI0wSh335xscV5uujvKzyE6Im12gAA3t1xrGUq3QaV6FYyYKxqgMIlgi7GZBOx5TbpgjL8GqVW0o1BiWkDvaIm0QJIkc4FpxyjQKw2hmIEgGm2mSYgkrG1+nxw1yecq09R1LSEkSaWnwwSCAEmCZsL8zbEym0tg0gy9jM2PCEpnb+8onYzvq58+uOHsXm2Y+BLztUo+9b8XLl0x8/aasAGFUzEnwGBeCJj3d52MwMSpds66llGZN9QgIRMQR7s+K++0Yx1dR2X3KcYfEpfsdmx/dpaP7yifZt+PY8+uF2Y4U9Nu7qKobTaNDe0bGVJ8U2HMAjB9XtRWJMZnUAQJCNtzb2dl6YWZ/iTM/eu4d4iYIkA290cgD6GMbY/Gb81fKyZaK2CzklJApvTdvaZdIhYEGIkssXMesHEBlWA060qXnSuu5vcwomL3m2BHV2VKmh0UAinpnkbwxJPM+WGPCayrUXvWesILaZLr7J0wNU94G5GBbnindci2OUiqg1KiCo9QwqsTAUWlgLySIC725WknO5lHrUUoD7rUcHvtM+EifYbeCOXWxmMUK3svDamN2B1PBgEQY9rxkkXkwYGJZisKdSlB8Y1FmsSLNAsSJAgEjmPIzD52/mxokR/2Rb/Fb/I/8sfYG79PxfT/XHcTqyd/sX4WMnxbglWk5OnVTmxABIG+kc/K+BMvWJlmiaYJAIFyzAARadzPOAcehVU0knrfAGe4OuY0v7LqYBAF7Hfyxx4evuozXzLn0+2qLMZQoVKuY0ro1RAEQpgcgbcueHPDM+RTqaxUAplROvTEmCCDK23sNuWBOAZxqWZVCAfdPlLD2fnjY8X4FSzClWBBA8LDcfoca9VnUJKE1s/UzxQtNrkwPEOMqy1E0g69IkbDQZDDoTJmw3xRwyvdVA1MTYevoJnl5TbDyv9nThZFVTPUEW+t8N6fYehotqDRGrUZB6gY1l1eCEaTIjiySkZXM8Sd2IN5AWBBgAW0wIABPI+t74ZDi1N1KOzpTHtELDvsIWF8KQLySTbGgyfYygtLTUHeNqLazIN7RY7Wn1xCr2IyxI094s8g9vqDjnl1vTt1vsWsU1uKc5xSkBqy+Xp1LeMshiFAA0kxeN7YJyWf+8UadOj3feU31NTYBe8EDTNwGIFiLTA3w8H2fZZU1E1SWFj3kFRz5X5YqzH2XpUS2YfV7upVPnDEQSMSs/Tva3+LE1NGczWVzHssgpi4hyBY3IltPTe+Pnz1OWHf0xr394SeYhWIsSJLTh5wz7OqYqpqqsShE6ViRzB8U9R6YTV/s+ePBWX0II/InGyzYHtq+wmp80DcQ7QCm6mjC0VYgKgA1BQLs0AwTy6DAfEM9TqKHao7sw8Q02U76VJaAPOMF8I4JmDUNEVlRSWm2q4G4BXn6jGp4Z2Jo0FGod45uS23wXbFZc+LAl+nqTGMpswOW4R3t6dKo8mFFrxvJA57DbGgOZemyLRyLLVpLBmm3ncjabm+PSOGZDWBeBtA/qw8hjTcP7JKDLNI0zA8/PHH7c8v9u34leGo+p+flzFXUwdWcsSSAGAUnc7CW/LBPDzVSi0GkaRZQxfSW16W0xqhgBc7QOuPW6vDUNdkCnwm4LH9BiGZ4Khp1G7mj4SBdJJLeZExg/qFbOIOC7nluW4MiKa7KpZABTpk6VqVJ9oS2oqFBYsTdiBgJuKkd4xaoHJkjUGF5klSNMXAixx6FVyVNm/eUqbx4QCLD0i4+GDKWXp6CVQINoWI2npthf1CPLVleFR5lk+KlKTU2p66bHUXp2gkzeLfAi2K+MU6VRhUo06lKlETciYtvuSd4x7bwvgyPRbSSD8APpgHNcGYeDUI5A3A9LWxXtul6lH7h4d7NnkHDRErGrUNLa5gTaQQ0rBgzvbzxOvnxSApBkqEEQxTVINipnpbG8zPBaTt4kAItK2PzH64yfGOzFTKK9ZHpukqR3iBmBJtuIt/Qx0YOrhmlXHwJnjcFsfGvRs6mjTe6ukgQ6mA6gkDqfliDpU8JogOANMgzYkGwVmja0WgkRhNw7hdXMNIZQZJJJO/XY41nD/s2ZqLzWVW1oZUG40vbcXnGs3jx+9L9SVKTVpFWRGYkN3PdKrhnqN4UC7FTYCD5yZ2wFnOMUGrPooLUSbGCNCBoBgSSTOrykAbYa0vs1r1GGrMgIoB3dtyQBBIta98GUvs7QNFWu/i2FJVQDp1PIefnjHxcEd2/pZS1MR1MxllZWoVVUhdPdufDUAMnUT7LSbTzAthVn+LK794twQV8SwRJPtQ0TBgGeWwxp879niI0HMVCfRfhfE6fYnLqw1NVeCJl9/kMSuq6eG+pstwm/QyeY4hqRWZTMAa4F7Edbm1yT4gTOwOF+Rzq062tlDCCF8tQIB/5ZkDyxrz2EALh6hNMsWVVtHQmdzBjCnivYrTVRaT2afb3BBjkL46odVgb0pmcsM61UFcIz1OoAviJCkeEISdCkyS8lRawAgYVVS1RWrBPCpGpgANJ5QVjVynw4dcD7ClKherUnTsEJE+psfhhr2kQU6HhUA6gw5AFbzbcxPxvjnfUQjlUYb2aqMnC5Gc4bw3RLmoRqXVCMdQGzaxyjeMDZbhbVoFKYB96IEgiWIHri+on7vSImpckiYVmMAEneQST6eeNbwbgqqO6AA7wXIJO/QnyMfPF5s7xrV6lwxXsZX/Yir/4in88fY9C+5Uv4vkMfY87+o5f4ka+zxP/2Q==" id="23562" name="AutoShape 10"/>
          <p:cNvSpPr>
            <a:spLocks noChangeArrowheads="1" noChangeAspect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descr="http://www.cwer.ru/media/files/u543830/01/Natural_World_Symphony.jpg" id="23564" name="Picture 12"/>
          <p:cNvPicPr>
            <a:picLocks noChangeArrowheads="1" noChangeAspect="1"/>
          </p:cNvPicPr>
          <p:nvPr/>
        </p:nvPicPr>
        <p:blipFill>
          <a:blip cstate="print" r:embed="rId6"/>
          <a:srcRect/>
          <a:stretch>
            <a:fillRect/>
          </a:stretch>
        </p:blipFill>
        <p:spPr bwMode="auto">
          <a:xfrm>
            <a:off x="4572000" y="1"/>
            <a:ext cx="4572000" cy="23488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chool_is_Cool_BellaStudio_p (7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9144000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Людвиг </a:t>
            </a:r>
            <a:r>
              <a:rPr lang="ru-RU" b="1" dirty="0" err="1"/>
              <a:t>ван</a:t>
            </a:r>
            <a:r>
              <a:rPr lang="ru-RU" b="1" dirty="0"/>
              <a:t> Бетховен</a:t>
            </a:r>
            <a:endParaRPr lang="ru-RU" dirty="0"/>
          </a:p>
          <a:p>
            <a:pPr algn="ctr"/>
            <a:r>
              <a:rPr lang="ru-RU" sz="1400" dirty="0"/>
              <a:t>Бетховен создал девять </a:t>
            </a:r>
            <a:r>
              <a:rPr lang="ru-RU" sz="1400" dirty="0" smtClean="0"/>
              <a:t>симфоний.</a:t>
            </a:r>
          </a:p>
          <a:p>
            <a:pPr algn="ctr"/>
            <a:r>
              <a:rPr lang="ru-RU" sz="1400" dirty="0" smtClean="0"/>
              <a:t>Величайшие </a:t>
            </a:r>
            <a:r>
              <a:rPr lang="ru-RU" sz="1400" dirty="0"/>
              <a:t>из его симфоний — Третья (ми-бемоль мажор, «Героическая»), Пятая (до минор), Шестая (фа мажор, «Пасторальная»), Девятая (ре минор</a:t>
            </a:r>
            <a:r>
              <a:rPr lang="ru-RU" sz="1400" dirty="0" smtClean="0"/>
              <a:t>).</a:t>
            </a:r>
          </a:p>
          <a:p>
            <a:pPr algn="ctr"/>
            <a:endParaRPr lang="ru-RU" sz="1400" dirty="0"/>
          </a:p>
          <a:p>
            <a:pPr algn="ctr"/>
            <a:r>
              <a:rPr lang="ru-RU" sz="1400" dirty="0"/>
              <a:t>…Вена, 7 мая 1824 года. Премьера Девятой симфонии</a:t>
            </a:r>
            <a:r>
              <a:rPr lang="ru-RU" sz="1400" dirty="0" smtClean="0"/>
              <a:t>.</a:t>
            </a:r>
          </a:p>
          <a:p>
            <a:pPr algn="ctr"/>
            <a:r>
              <a:rPr lang="ru-RU" sz="1400" dirty="0" smtClean="0"/>
              <a:t> </a:t>
            </a:r>
            <a:r>
              <a:rPr lang="ru-RU" sz="1400" dirty="0"/>
              <a:t>О том, что тогда произошло, свидетельствуют сохранившиеся </a:t>
            </a:r>
            <a:r>
              <a:rPr lang="ru-RU" sz="1400" dirty="0" smtClean="0"/>
              <a:t>документы.</a:t>
            </a:r>
          </a:p>
          <a:p>
            <a:pPr algn="ctr"/>
            <a:r>
              <a:rPr lang="ru-RU" sz="1400" dirty="0" smtClean="0"/>
              <a:t>Бетховен </a:t>
            </a:r>
            <a:r>
              <a:rPr lang="ru-RU" sz="1400" dirty="0"/>
              <a:t>сам дирижировал симфонией. </a:t>
            </a:r>
            <a:endParaRPr lang="ru-RU" sz="1400" dirty="0" smtClean="0"/>
          </a:p>
          <a:p>
            <a:pPr algn="ctr"/>
            <a:r>
              <a:rPr lang="ru-RU" sz="1400" dirty="0" smtClean="0"/>
              <a:t>Но </a:t>
            </a:r>
            <a:r>
              <a:rPr lang="ru-RU" sz="1400" dirty="0"/>
              <a:t>как это могло случиться</a:t>
            </a:r>
            <a:r>
              <a:rPr lang="ru-RU" sz="1400" dirty="0" smtClean="0"/>
              <a:t>?</a:t>
            </a:r>
          </a:p>
          <a:p>
            <a:pPr algn="ctr"/>
            <a:r>
              <a:rPr lang="ru-RU" sz="1400" dirty="0" smtClean="0"/>
              <a:t> </a:t>
            </a:r>
            <a:r>
              <a:rPr lang="ru-RU" sz="1400" dirty="0"/>
              <a:t>Ведь к тому времени Бетховен был уже глух. </a:t>
            </a:r>
            <a:endParaRPr lang="ru-RU" sz="1400" dirty="0" smtClean="0"/>
          </a:p>
          <a:p>
            <a:pPr algn="ctr"/>
            <a:r>
              <a:rPr lang="ru-RU" sz="1400" dirty="0" smtClean="0"/>
              <a:t>Обратимся </a:t>
            </a:r>
            <a:r>
              <a:rPr lang="ru-RU" sz="1400" dirty="0"/>
              <a:t>к свидетельствам очевидцев</a:t>
            </a:r>
            <a:r>
              <a:rPr lang="ru-RU" sz="1400" dirty="0" smtClean="0"/>
              <a:t>.</a:t>
            </a:r>
          </a:p>
          <a:p>
            <a:pPr algn="ctr"/>
            <a:endParaRPr lang="ru-RU" sz="1400" dirty="0"/>
          </a:p>
          <a:p>
            <a:pPr algn="ctr"/>
            <a:r>
              <a:rPr lang="ru-RU" sz="1400" i="1" dirty="0"/>
              <a:t>«Бетховен дирижировал сам, вернее, он стоял перед дирижерским пультом и жестикулировал как сумасшедший, — писал Йозеф </a:t>
            </a:r>
            <a:r>
              <a:rPr lang="ru-RU" sz="1400" i="1" dirty="0" err="1"/>
              <a:t>Бем</a:t>
            </a:r>
            <a:r>
              <a:rPr lang="ru-RU" sz="1400" i="1" dirty="0"/>
              <a:t>, скрипач оркестра, принимавший участие в том историческом концерте. — То он тянулся вверх, то почти приседал на корточки, размахивая руками и топая ногами, словно сам хотел играть одновременно на всех инструментах и петь за весь хор. На самом деле всем руководил </a:t>
            </a:r>
            <a:r>
              <a:rPr lang="ru-RU" sz="1400" i="1" dirty="0" err="1"/>
              <a:t>Умлауф</a:t>
            </a:r>
            <a:r>
              <a:rPr lang="ru-RU" sz="1400" i="1" dirty="0"/>
              <a:t>, и мы, музыканты, следили только за его палочкой. Бетховен был так взволнован, что совершенно не замечал происходящего вокруг и не обращал внимания на бурные аплодисменты, едва ли доходившие до его сознания вследствие слабости слуха. В конце каждого номера приходилось подсказывать ему, когда именно следует повернуться и поблагодарить публику за аплодисменты, что он делал весьма неловко</a:t>
            </a:r>
            <a:r>
              <a:rPr lang="ru-RU" sz="1400" i="1" dirty="0" smtClean="0"/>
              <a:t>».</a:t>
            </a:r>
          </a:p>
          <a:p>
            <a:pPr algn="ctr"/>
            <a:endParaRPr lang="ru-RU" sz="1400" dirty="0"/>
          </a:p>
          <a:p>
            <a:pPr algn="ctr"/>
            <a:r>
              <a:rPr lang="ru-RU" sz="1400" dirty="0"/>
              <a:t>По окончании симфонии, когда уже гремели овации, Каролина Унгер подошла к Бетховену, мягко остановила его руку — он все еще продолжал дирижировать, не осознавая, что исполнение закончилось! — и повернула лицом к залу. Тогда всем стало очевидно, что Бетховен совершенно глух...</a:t>
            </a:r>
          </a:p>
          <a:p>
            <a:pPr algn="ctr"/>
            <a:r>
              <a:rPr lang="ru-RU" sz="1400" dirty="0"/>
              <a:t>Успех был грандиозный. Чтобы положить конец овациям, понадобилось вмешательство полиции.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chool_is_Cool_BellaStudio_p (7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51520" y="188640"/>
            <a:ext cx="576064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Петр Ильич Чайковский</a:t>
            </a:r>
            <a:endParaRPr lang="ru-RU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dirty="0"/>
              <a:t>В жанре симфонии П.И. Чайковский создал шесть произведений. </a:t>
            </a:r>
            <a:endParaRPr lang="ru-RU" dirty="0" smtClean="0"/>
          </a:p>
          <a:p>
            <a:pPr algn="ctr"/>
            <a:r>
              <a:rPr lang="ru-RU" dirty="0" smtClean="0"/>
              <a:t>Последняя </a:t>
            </a:r>
            <a:r>
              <a:rPr lang="ru-RU" dirty="0"/>
              <a:t>симфония — Шестая, си минор, соч. 74 — названа им «Патетическая».</a:t>
            </a:r>
          </a:p>
        </p:txBody>
      </p:sp>
      <p:pic>
        <p:nvPicPr>
          <p:cNvPr id="26626" name="Picture 2" descr="http://art.1september.ru/2009/08/7-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700808"/>
            <a:ext cx="4743450" cy="333375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5013175"/>
            <a:ext cx="493204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Зал Дворянского собрания в Петербурге</a:t>
            </a:r>
            <a:br>
              <a:rPr lang="ru-RU" b="1" dirty="0"/>
            </a:br>
            <a:r>
              <a:rPr lang="ru-RU" b="1" dirty="0"/>
              <a:t>(ныне Большой зал Петербургской филармонии),</a:t>
            </a:r>
            <a:br>
              <a:rPr lang="ru-RU" b="1" dirty="0"/>
            </a:br>
            <a:r>
              <a:rPr lang="ru-RU" b="1" dirty="0"/>
              <a:t>где впервые была исполнена Шестая </a:t>
            </a:r>
            <a:r>
              <a:rPr lang="ru-RU" b="1" dirty="0" smtClean="0"/>
              <a:t>симфония.</a:t>
            </a:r>
            <a:endParaRPr lang="ru-RU" dirty="0"/>
          </a:p>
          <a:p>
            <a:pPr algn="ctr"/>
            <a:r>
              <a:rPr lang="ru-RU" dirty="0"/>
              <a:t> 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004048" y="2564904"/>
            <a:ext cx="41399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Первое исполнение Шестой симфонии состоялось в Петербурге 16 октября 1893 г. под управлением автора. </a:t>
            </a:r>
            <a:endParaRPr lang="ru-RU" dirty="0" smtClean="0"/>
          </a:p>
          <a:p>
            <a:r>
              <a:rPr lang="ru-RU" dirty="0" smtClean="0"/>
              <a:t>Чайковский </a:t>
            </a:r>
            <a:r>
              <a:rPr lang="ru-RU" dirty="0"/>
              <a:t>писал после премьеры: </a:t>
            </a:r>
            <a:endParaRPr lang="ru-RU" dirty="0" smtClean="0"/>
          </a:p>
          <a:p>
            <a:r>
              <a:rPr lang="ru-RU" dirty="0" smtClean="0"/>
              <a:t>«</a:t>
            </a:r>
            <a:r>
              <a:rPr lang="ru-RU" dirty="0"/>
              <a:t>С этой симфонией происходит что-то странное! Она не то чтобы не понравилась, но произвела некоторое недоумение. Что касается меня, то я горжусь ей более, чем каким-либо другим моим сочинением». Дальнейшие события сложились трагически: через девять дней после премьеры симфонии П. Чайковский скоропостижно умер.</a:t>
            </a:r>
            <a:endParaRPr lang="en-US" dirty="0"/>
          </a:p>
        </p:txBody>
      </p:sp>
      <p:pic>
        <p:nvPicPr>
          <p:cNvPr id="26628" name="Picture 4" descr="http://www.rulex.ru/rpg/WebPict/fullpic/0113-03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188640"/>
            <a:ext cx="1440160" cy="2376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chool_is_Cool_BellaStudio_p (7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827584" y="1"/>
            <a:ext cx="712879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Симфоническая поэма. Сюита</a:t>
            </a:r>
            <a:r>
              <a:rPr lang="ru-RU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dirty="0"/>
              <a:t>Создателем симфонической поэмы считается великий венгерский композитор и пианист </a:t>
            </a:r>
            <a:r>
              <a:rPr lang="ru-RU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Ференц</a:t>
            </a:r>
            <a:r>
              <a:rPr lang="ru-RU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Лист</a:t>
            </a:r>
            <a:r>
              <a:rPr lang="ru-RU" dirty="0"/>
              <a:t>, </a:t>
            </a:r>
            <a:endParaRPr lang="ru-RU" dirty="0" smtClean="0"/>
          </a:p>
          <a:p>
            <a:pPr algn="ctr"/>
            <a:r>
              <a:rPr lang="ru-RU" dirty="0" smtClean="0"/>
              <a:t>написавший </a:t>
            </a:r>
            <a:r>
              <a:rPr lang="ru-RU" dirty="0"/>
              <a:t>ряд крупных инструментальных произведений в этом жанре. </a:t>
            </a:r>
            <a:endParaRPr lang="ru-RU" dirty="0" smtClean="0"/>
          </a:p>
          <a:p>
            <a:pPr algn="ctr"/>
            <a:r>
              <a:rPr lang="ru-RU" dirty="0" smtClean="0"/>
              <a:t>Во </a:t>
            </a:r>
            <a:r>
              <a:rPr lang="ru-RU" dirty="0"/>
              <a:t>многих своих поэмах Лист изображает героев и знаменитых людей, как, например, в симфонической поэме «Прометей» 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2276872"/>
            <a:ext cx="78488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Обращались в своем творчестве к этому жанру и русские композиторы </a:t>
            </a:r>
            <a:endParaRPr lang="ru-RU" dirty="0" smtClean="0"/>
          </a:p>
          <a:p>
            <a:r>
              <a:rPr lang="ru-RU" b="1" dirty="0" smtClean="0"/>
              <a:t>М</a:t>
            </a:r>
            <a:r>
              <a:rPr lang="ru-RU" b="1" dirty="0"/>
              <a:t>. А. </a:t>
            </a:r>
            <a:r>
              <a:rPr lang="ru-RU" b="1" dirty="0" err="1"/>
              <a:t>Балакирев</a:t>
            </a:r>
            <a:r>
              <a:rPr lang="ru-RU" b="1" dirty="0"/>
              <a:t> </a:t>
            </a:r>
            <a:r>
              <a:rPr lang="ru-RU" dirty="0"/>
              <a:t>(«Русь», «Тамара»), </a:t>
            </a:r>
            <a:endParaRPr lang="ru-RU" dirty="0" smtClean="0"/>
          </a:p>
          <a:p>
            <a:r>
              <a:rPr lang="ru-RU" b="1" dirty="0" smtClean="0"/>
              <a:t>Н</a:t>
            </a:r>
            <a:r>
              <a:rPr lang="ru-RU" b="1" dirty="0"/>
              <a:t>. А. Римский-Корсаков </a:t>
            </a:r>
            <a:r>
              <a:rPr lang="ru-RU" dirty="0"/>
              <a:t>(«Сказка»), </a:t>
            </a:r>
            <a:endParaRPr lang="ru-RU" dirty="0" smtClean="0"/>
          </a:p>
          <a:p>
            <a:r>
              <a:rPr lang="ru-RU" b="1" dirty="0" smtClean="0"/>
              <a:t>А</a:t>
            </a:r>
            <a:r>
              <a:rPr lang="ru-RU" b="1" dirty="0"/>
              <a:t>. К. Глазунов </a:t>
            </a:r>
            <a:r>
              <a:rPr lang="ru-RU" dirty="0"/>
              <a:t>(«Стенька Разин»), </a:t>
            </a:r>
            <a:endParaRPr lang="ru-RU" dirty="0" smtClean="0"/>
          </a:p>
          <a:p>
            <a:r>
              <a:rPr lang="ru-RU" b="1" dirty="0" smtClean="0"/>
              <a:t>А</a:t>
            </a:r>
            <a:r>
              <a:rPr lang="ru-RU" b="1" dirty="0"/>
              <a:t>. Н. Скрябин </a:t>
            </a:r>
            <a:r>
              <a:rPr lang="ru-RU" dirty="0"/>
              <a:t>(«Поэма экстаза», «Прометей или Поэма огня»).</a:t>
            </a:r>
          </a:p>
          <a:p>
            <a:r>
              <a:rPr lang="ru-RU" dirty="0"/>
              <a:t>К жанру симфонической поэмы относятся также инструментальные разнохарактерные пьесы. Они могут быть как небольшими по размеру </a:t>
            </a:r>
            <a:r>
              <a:rPr lang="ru-RU" dirty="0" smtClean="0"/>
              <a:t>  так </a:t>
            </a:r>
            <a:r>
              <a:rPr lang="ru-RU" dirty="0"/>
              <a:t>и большими концертными сочинениями </a:t>
            </a:r>
            <a:r>
              <a:rPr lang="ru-RU" dirty="0" smtClean="0"/>
              <a:t> </a:t>
            </a:r>
          </a:p>
        </p:txBody>
      </p:sp>
    </p:spTree>
  </p:cSld>
  <p:clrMapOvr>
    <a:masterClrMapping/>
  </p:clrMapOvr>
</p:sld>
</file>

<file path=ppt/slides/slide1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School_is_Cool_BellaStudio_p (7).jpg" id="2" name="Рисунок 1"/>
          <p:cNvPicPr>
            <a:picLocks noChangeAspect="1"/>
          </p:cNvPicPr>
          <p:nvPr/>
        </p:nvPicPr>
        <p:blipFill>
          <a:blip cstate="print"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descr="http://www.mdk-arbat.ru/main-book-image/434814" id="28674" name="Picture 2"/>
          <p:cNvPicPr>
            <a:picLocks noChangeArrowheads="1" noChangeAspect="1"/>
          </p:cNvPicPr>
          <p:nvPr/>
        </p:nvPicPr>
        <p:blipFill>
          <a:blip cstate="print" r:embed="rId3"/>
          <a:srcRect b="1"/>
          <a:stretch>
            <a:fillRect/>
          </a:stretch>
        </p:blipFill>
        <p:spPr bwMode="auto">
          <a:xfrm>
            <a:off x="323528" y="260648"/>
            <a:ext cx="3048000" cy="288032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923928" y="476672"/>
            <a:ext cx="36004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dirty="0" lang="ru-RU" smtClean="0" sz="2400">
                <a:solidFill>
                  <a:srgbClr val="7030A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</a:rPr>
              <a:t>Сюита.</a:t>
            </a:r>
          </a:p>
          <a:p>
            <a:r>
              <a:rPr dirty="0" lang="ru-RU" smtClean="0"/>
              <a:t>«Сюита» в переводе с французского означает последовательность, ряд. </a:t>
            </a:r>
          </a:p>
          <a:p>
            <a:r>
              <a:rPr dirty="0" lang="ru-RU" smtClean="0"/>
              <a:t>Это многочастный цикл, состоящий из самостоятельных, контрастных друг другу пьес, объединенных общей художественной идеей.</a:t>
            </a:r>
          </a:p>
          <a:p>
            <a:endParaRPr dirty="0" lang="ru-RU" smtClean="0"/>
          </a:p>
          <a:p>
            <a:r>
              <a:rPr dirty="0" lang="ru-RU" smtClean="0"/>
              <a:t>Очень известны:</a:t>
            </a:r>
          </a:p>
          <a:p>
            <a:r>
              <a:rPr dirty="0" lang="ru-RU" smtClean="0"/>
              <a:t> симфоническая сюита </a:t>
            </a:r>
          </a:p>
          <a:p>
            <a:r>
              <a:rPr dirty="0" lang="ru-RU" smtClean="0"/>
              <a:t>Римского – Корсакова «</a:t>
            </a:r>
            <a:r>
              <a:rPr dirty="0" err="1" lang="ru-RU" smtClean="0"/>
              <a:t>Шехерезада</a:t>
            </a:r>
            <a:r>
              <a:rPr dirty="0" lang="ru-RU" smtClean="0"/>
              <a:t>».</a:t>
            </a:r>
          </a:p>
          <a:p>
            <a:r>
              <a:rPr dirty="0" lang="ru-RU" smtClean="0"/>
              <a:t>Прокофьева  «Ромео и Джульетта»,</a:t>
            </a:r>
          </a:p>
          <a:p>
            <a:r>
              <a:rPr dirty="0" lang="ru-RU" smtClean="0"/>
              <a:t>«Любовь к трём апельсинам».</a:t>
            </a:r>
          </a:p>
          <a:p>
            <a:r>
              <a:rPr dirty="0" lang="ru-RU" smtClean="0"/>
              <a:t>«Сказка про шута» и др.</a:t>
            </a:r>
            <a:endParaRPr dirty="0" lang="ru-RU"/>
          </a:p>
        </p:txBody>
      </p:sp>
      <p:pic>
        <p:nvPicPr>
          <p:cNvPr descr="http://t1.gstatic.com/images?q=tbn:ANd9GcRSyv-ToZSaEyta4w22uM9a5pj-hn5twjKTMRIHnufxIUNTXAzBSKFL5-Ut" id="28676" name="Picture 4"/>
          <p:cNvPicPr>
            <a:picLocks noChangeArrowheads="1" noChangeAspect="1"/>
          </p:cNvPicPr>
          <p:nvPr/>
        </p:nvPicPr>
        <p:blipFill>
          <a:blip cstate="print" r:embed="rId4"/>
          <a:srcRect/>
          <a:stretch>
            <a:fillRect/>
          </a:stretch>
        </p:blipFill>
        <p:spPr bwMode="auto">
          <a:xfrm>
            <a:off x="323528" y="3356992"/>
            <a:ext cx="3096344" cy="3204195"/>
          </a:xfrm>
          <a:prstGeom prst="rect">
            <a:avLst/>
          </a:prstGeom>
          <a:noFill/>
        </p:spPr>
      </p:pic>
      <p:pic>
        <p:nvPicPr>
          <p:cNvPr descr="http://t1.gstatic.com/images?q=tbn:ANd9GcQ487UmtRGZtLn70e0KBbOXJoxrtpehXtTjMQMj6AqWKh_ReCcC" id="28678" name="Picture 6"/>
          <p:cNvPicPr>
            <a:picLocks noChangeArrowheads="1" noChangeAspect="1"/>
          </p:cNvPicPr>
          <p:nvPr/>
        </p:nvPicPr>
        <p:blipFill>
          <a:blip cstate="print" r:embed="rId5"/>
          <a:srcRect/>
          <a:stretch>
            <a:fillRect/>
          </a:stretch>
        </p:blipFill>
        <p:spPr bwMode="auto">
          <a:xfrm>
            <a:off x="7092280" y="260648"/>
            <a:ext cx="1790700" cy="2552700"/>
          </a:xfrm>
          <a:prstGeom prst="rect">
            <a:avLst/>
          </a:prstGeom>
          <a:noFill/>
        </p:spPr>
      </p:pic>
      <p:pic>
        <p:nvPicPr>
          <p:cNvPr descr="http://i021.radikal.ru/0910/5f/3c84c7639a9f.jpg" id="28680" name="Picture 8"/>
          <p:cNvPicPr>
            <a:picLocks noChangeArrowheads="1" noChangeAspect="1"/>
          </p:cNvPicPr>
          <p:nvPr/>
        </p:nvPicPr>
        <p:blipFill>
          <a:blip cstate="print" r:embed="rId6"/>
          <a:srcRect/>
          <a:stretch>
            <a:fillRect/>
          </a:stretch>
        </p:blipFill>
        <p:spPr bwMode="auto">
          <a:xfrm>
            <a:off x="7092280" y="3717032"/>
            <a:ext cx="1763688" cy="2323057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3563888" y="6525344"/>
            <a:ext cx="3240360" cy="276999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b="1" dirty="0" lang="ru-RU" smtClean="0" sz="1200"/>
              <a:t>Презентацию выполнила КИРИЛОВА С.Г.</a:t>
            </a:r>
            <a:endParaRPr b="1" dirty="0" lang="en-US" sz="12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chool_is_Cool_BellaStudio_p (7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39552" y="260649"/>
            <a:ext cx="7848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chool_is_Cool_BellaStudio_p (7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23528" y="1196752"/>
            <a:ext cx="705678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Симфония</a:t>
            </a:r>
            <a:r>
              <a:rPr lang="ru-RU" dirty="0"/>
              <a:t> (от греч. </a:t>
            </a:r>
            <a:r>
              <a:rPr lang="ru-RU" dirty="0" err="1"/>
              <a:t>symphonía</a:t>
            </a:r>
            <a:r>
              <a:rPr lang="ru-RU" dirty="0"/>
              <a:t> - созвучие, от </a:t>
            </a:r>
            <a:r>
              <a:rPr lang="ru-RU" dirty="0" err="1"/>
              <a:t>sýn</a:t>
            </a:r>
            <a:r>
              <a:rPr lang="ru-RU" dirty="0"/>
              <a:t> - вместе и </a:t>
            </a:r>
            <a:r>
              <a:rPr lang="ru-RU" dirty="0" err="1"/>
              <a:t>phone</a:t>
            </a:r>
            <a:r>
              <a:rPr lang="ru-RU" dirty="0"/>
              <a:t> - звук), </a:t>
            </a:r>
            <a:endParaRPr lang="ru-RU" dirty="0" smtClean="0"/>
          </a:p>
          <a:p>
            <a:r>
              <a:rPr lang="ru-RU" dirty="0" smtClean="0"/>
              <a:t>музыкальное </a:t>
            </a:r>
            <a:r>
              <a:rPr lang="ru-RU" dirty="0"/>
              <a:t>произведение в сонатной циклической форме, </a:t>
            </a:r>
            <a:r>
              <a:rPr lang="ru-RU" sz="2400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предназначенное для исполнения симфоническим </a:t>
            </a:r>
            <a:r>
              <a:rPr lang="ru-RU" sz="2400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оркестром</a:t>
            </a:r>
            <a:r>
              <a:rPr lang="ru-RU" dirty="0"/>
              <a:t>.</a:t>
            </a:r>
            <a:r>
              <a:rPr lang="ru-RU" dirty="0" smtClean="0"/>
              <a:t> </a:t>
            </a:r>
          </a:p>
          <a:p>
            <a:endParaRPr lang="ru-RU" dirty="0"/>
          </a:p>
          <a:p>
            <a:r>
              <a:rPr lang="ru-RU" dirty="0" smtClean="0"/>
              <a:t>В </a:t>
            </a:r>
            <a:r>
              <a:rPr lang="ru-RU" dirty="0"/>
              <a:t>отдельных </a:t>
            </a:r>
            <a:r>
              <a:rPr lang="ru-RU" dirty="0" smtClean="0"/>
              <a:t>Симфониях </a:t>
            </a:r>
          </a:p>
          <a:p>
            <a:r>
              <a:rPr lang="ru-RU" dirty="0" smtClean="0"/>
              <a:t>привлекаются </a:t>
            </a:r>
            <a:r>
              <a:rPr lang="ru-RU" dirty="0"/>
              <a:t>также </a:t>
            </a:r>
            <a:endParaRPr lang="ru-RU" dirty="0" smtClean="0"/>
          </a:p>
          <a:p>
            <a:r>
              <a:rPr lang="ru-RU" dirty="0" smtClean="0"/>
              <a:t>хор </a:t>
            </a:r>
            <a:r>
              <a:rPr lang="ru-RU" dirty="0"/>
              <a:t>и певцы-солисты. </a:t>
            </a:r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Создаются </a:t>
            </a:r>
            <a:r>
              <a:rPr lang="ru-RU" dirty="0"/>
              <a:t>и Симфония </a:t>
            </a:r>
            <a:endParaRPr lang="ru-RU" dirty="0" smtClean="0"/>
          </a:p>
          <a:p>
            <a:r>
              <a:rPr lang="ru-RU" dirty="0" smtClean="0"/>
              <a:t>для </a:t>
            </a:r>
            <a:r>
              <a:rPr lang="ru-RU" dirty="0"/>
              <a:t>струнного оркестра, </a:t>
            </a:r>
            <a:endParaRPr lang="ru-RU" dirty="0" smtClean="0"/>
          </a:p>
          <a:p>
            <a:r>
              <a:rPr lang="ru-RU" dirty="0" smtClean="0"/>
              <a:t>духового </a:t>
            </a:r>
            <a:r>
              <a:rPr lang="ru-RU" dirty="0"/>
              <a:t>оркестра, </a:t>
            </a:r>
            <a:endParaRPr lang="ru-RU" dirty="0" smtClean="0"/>
          </a:p>
          <a:p>
            <a:r>
              <a:rPr lang="ru-RU" dirty="0" smtClean="0"/>
              <a:t>оркестра </a:t>
            </a:r>
            <a:r>
              <a:rPr lang="ru-RU" dirty="0"/>
              <a:t>народных инструментов </a:t>
            </a:r>
            <a:endParaRPr lang="ru-RU" dirty="0" smtClean="0"/>
          </a:p>
          <a:p>
            <a:r>
              <a:rPr lang="ru-RU" dirty="0" smtClean="0"/>
              <a:t>и </a:t>
            </a:r>
            <a:r>
              <a:rPr lang="ru-RU" dirty="0"/>
              <a:t>др. составов. 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332656"/>
            <a:ext cx="8954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ОДИН ИЗ  ВАЖНЕЙШИХ ЖАНРОВ  СИМФОНИЧЕСКОЙ  МУЗЫКИ  - СИМФОНИЯ.</a:t>
            </a:r>
            <a:endParaRPr lang="en-US" dirty="0"/>
          </a:p>
        </p:txBody>
      </p:sp>
      <p:pic>
        <p:nvPicPr>
          <p:cNvPr id="12290" name="Picture 2" descr="http://art.1september.ru/2009/08/5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3212976"/>
            <a:ext cx="4762500" cy="27622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chool_is_Cool_BellaStudio_p (7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79512" y="1268760"/>
            <a:ext cx="87129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/>
              <a:t>В </a:t>
            </a:r>
            <a:r>
              <a:rPr lang="ru-RU" sz="2400" i="1" dirty="0"/>
              <a:t>таком смысле симфония появилась около 1730 года, </a:t>
            </a:r>
            <a:endParaRPr lang="ru-RU" sz="2400" i="1" dirty="0" smtClean="0"/>
          </a:p>
          <a:p>
            <a:r>
              <a:rPr lang="ru-RU" sz="2400" i="1" dirty="0" smtClean="0"/>
              <a:t>когда </a:t>
            </a:r>
            <a:r>
              <a:rPr lang="ru-RU" sz="2400" i="1" dirty="0"/>
              <a:t>оркестровое вступление к опере обособилось от самой оперы  </a:t>
            </a:r>
            <a:r>
              <a:rPr lang="ru-RU" sz="2400" i="1" dirty="0" smtClean="0"/>
              <a:t>и  </a:t>
            </a:r>
            <a:r>
              <a:rPr lang="ru-RU" sz="2400" i="1" dirty="0"/>
              <a:t>превратилось </a:t>
            </a:r>
            <a:r>
              <a:rPr lang="ru-RU" sz="2400" i="1" dirty="0" smtClean="0"/>
              <a:t> в  </a:t>
            </a:r>
            <a:r>
              <a:rPr lang="ru-RU" sz="2400" i="1" dirty="0"/>
              <a:t>самостоятельное </a:t>
            </a:r>
            <a:r>
              <a:rPr lang="ru-RU" sz="2400" i="1" dirty="0" smtClean="0"/>
              <a:t> оркестровое произведение</a:t>
            </a:r>
            <a:r>
              <a:rPr lang="ru-RU" sz="2400" i="1" dirty="0"/>
              <a:t>.</a:t>
            </a:r>
            <a:endParaRPr lang="ru-RU" sz="2400" i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67544" y="332656"/>
            <a:ext cx="77768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Симфония большое </a:t>
            </a:r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многочастное</a:t>
            </a:r>
            <a:r>
              <a:rPr lang="ru-RU" sz="2800" b="1" dirty="0" smtClean="0"/>
              <a:t> </a:t>
            </a:r>
          </a:p>
          <a:p>
            <a:pPr algn="ctr"/>
            <a:r>
              <a:rPr lang="ru-RU" sz="2800" b="1" dirty="0" smtClean="0"/>
              <a:t> оркестровое произведение.</a:t>
            </a:r>
            <a:endParaRPr lang="en-US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5085184"/>
            <a:ext cx="80648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Симфония — самая монументальная форма инструментальной музыки. Причем это утверждение справедливо для любой эпохи — и для творчества венских классиков, и для романтиков, и для композиторов более поздних направлений. </a:t>
            </a:r>
            <a:endParaRPr lang="en-US" dirty="0"/>
          </a:p>
        </p:txBody>
      </p:sp>
      <p:pic>
        <p:nvPicPr>
          <p:cNvPr id="8196" name="Picture 4" descr="http://t2.gstatic.com/images?q=tbn:ANd9GcSRl0G_s_ZKR8nJyPOejl5dskPpB_GC-1hExF-cn8RZ4c41DS-jY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924944"/>
            <a:ext cx="2152650" cy="2124075"/>
          </a:xfrm>
          <a:prstGeom prst="rect">
            <a:avLst/>
          </a:prstGeom>
          <a:noFill/>
        </p:spPr>
      </p:pic>
      <p:pic>
        <p:nvPicPr>
          <p:cNvPr id="8198" name="Picture 6" descr="http://t3.gstatic.com/images?q=tbn:ANd9GcSpAE2RLDEM8kd5QUBvRelL1cDJgSqgheSlFRWUdx_mmLzXhlhj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936" y="2708920"/>
            <a:ext cx="4176464" cy="22238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chool_is_Cool_BellaStudio_p (7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http://art.1september.ru/2009/08/5-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548680"/>
            <a:ext cx="8208912" cy="612068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475656" y="1"/>
            <a:ext cx="6552728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Инструменты симфонического оркестра</a:t>
            </a:r>
          </a:p>
          <a:p>
            <a:r>
              <a:rPr lang="ru-RU" dirty="0"/>
              <a:t> 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chool_is_Cool_BellaStudio_p (7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51520" y="260648"/>
            <a:ext cx="87129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Поскольку симфония многочастное произведение (трех-, чаще четырех-, а порой и </a:t>
            </a:r>
            <a:r>
              <a:rPr lang="ru-RU" dirty="0" err="1"/>
              <a:t>пятичастное</a:t>
            </a:r>
            <a:r>
              <a:rPr lang="ru-RU" dirty="0"/>
              <a:t>, например «Пасторальная» Бетховена или «Фантастическая» Берлиоза), ясно, что такая форма должна быть чрезвычайно разработанной, чтобы исключить монотонность и однообразие.</a:t>
            </a:r>
            <a:endParaRPr lang="en-US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4869160"/>
            <a:ext cx="8496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Симфония всегда заключает в себе много музыкальных образов, идей и тем. </a:t>
            </a:r>
            <a:endParaRPr lang="ru-RU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dirty="0" smtClean="0"/>
              <a:t>Они </a:t>
            </a:r>
            <a:r>
              <a:rPr lang="ru-RU" dirty="0"/>
              <a:t>так или иначе распределяются между частями, которые, в свою очередь, с одной стороны — контрастируют друг с другом, с другой — образуют некую высшую цельность, без чего симфония не будет восприниматься как единое произведение.</a:t>
            </a:r>
            <a:endParaRPr lang="en-US" dirty="0"/>
          </a:p>
        </p:txBody>
      </p:sp>
      <p:pic>
        <p:nvPicPr>
          <p:cNvPr id="7170" name="Picture 2" descr="http://t3.gstatic.com/images?q=tbn:ANd9GcQDvL0TVU_plrVEemgs8yQVPzc_9XCyDFTsNodWWwX_Z66TIyx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844824"/>
            <a:ext cx="4536504" cy="2268252"/>
          </a:xfrm>
          <a:prstGeom prst="rect">
            <a:avLst/>
          </a:prstGeom>
          <a:noFill/>
        </p:spPr>
      </p:pic>
      <p:pic>
        <p:nvPicPr>
          <p:cNvPr id="7172" name="Picture 4" descr="http://3.bp.blogspot.com/_YCI0ST-Enck/SfQnm2iZFSI/AAAAAAAAAvM/M7uGAimLVtA/s400/%D0%A1%D0%B8%D0%BC%D1%84%D0%BE%D0%BD%D0%B8%D1%8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2120" y="1556792"/>
            <a:ext cx="2844856" cy="30963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chool_is_Cool_BellaStudio_p (7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804248" y="3097530"/>
          <a:ext cx="1944216" cy="662940"/>
        </p:xfrm>
        <a:graphic>
          <a:graphicData uri="http://schemas.openxmlformats.org/drawingml/2006/table">
            <a:tbl>
              <a:tblPr/>
              <a:tblGrid>
                <a:gridCol w="1944216"/>
              </a:tblGrid>
              <a:tr h="273747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3747">
                <a:tc>
                  <a:txBody>
                    <a:bodyPr/>
                    <a:lstStyle/>
                    <a:p>
                      <a:pPr algn="r"/>
                      <a:r>
                        <a:rPr lang="ru-RU" b="1" dirty="0"/>
                        <a:t>Гектор Берлиоз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2051720" y="396097"/>
            <a:ext cx="4536504" cy="63709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  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Моцарт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Симфония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№ 41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«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Юпитер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»,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до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мажор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Бетховен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Симфония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№ 3</a:t>
            </a:r>
            <a:r>
              <a:rPr lang="ru-RU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ми-бемоль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мажор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Героическая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»)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arial cyr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    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Шуберт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Симфония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№ 8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си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минор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 (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так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    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называемая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   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«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Неоконченная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»)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C6600"/>
                </a:solidFill>
                <a:effectLst/>
                <a:latin typeface="Times New Roman" pitchFamily="18" charset="0"/>
                <a:cs typeface="Times New Roman" pitchFamily="18" charset="0"/>
              </a:rPr>
              <a:t>  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rgbClr val="CC6600"/>
                </a:solidFill>
                <a:effectLst/>
                <a:latin typeface="Times New Roman" pitchFamily="18" charset="0"/>
                <a:cs typeface="Times New Roman" pitchFamily="18" charset="0"/>
              </a:rPr>
              <a:t>Берлиоз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CC6600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CC66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CC66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C66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rgbClr val="CC6600"/>
                </a:solidFill>
                <a:effectLst/>
                <a:latin typeface="Times New Roman" pitchFamily="18" charset="0"/>
                <a:cs typeface="Times New Roman" pitchFamily="18" charset="0"/>
              </a:rPr>
              <a:t>Фантастическая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CC66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rgbClr val="CC6600"/>
                </a:solidFill>
                <a:effectLst/>
                <a:latin typeface="Times New Roman" pitchFamily="18" charset="0"/>
                <a:cs typeface="Times New Roman" pitchFamily="18" charset="0"/>
              </a:rPr>
              <a:t>симфония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CC660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C6600"/>
                </a:solidFill>
                <a:effectLst/>
                <a:latin typeface="Verdana" pitchFamily="34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  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Бородин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Симфония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 № 2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 «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Богатырская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»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</a:endParaRPr>
          </a:p>
        </p:txBody>
      </p:sp>
      <p:pic>
        <p:nvPicPr>
          <p:cNvPr id="5122" name="Picture 2" descr="Гектор Берлиоз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3717032"/>
            <a:ext cx="2193032" cy="295232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979712" y="1"/>
            <a:ext cx="6120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Шедевры симфонического жанра.</a:t>
            </a:r>
            <a:endParaRPr lang="en-US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24" name="AutoShape 4" descr="data:image/jpeg;base64,/9j/4AAQSkZJRgABAQAAAQABAAD/2wCEAAkGBhQSEBQUExQVFRUUFBUVFBcUFBQUFBQXFxcVFBQVFBUXHCYeFxkjGRUVHy8gIycpLCwsFR8xNTAqNSYrLCkBCQoKBQUFDQUFDSkYEhgpKSkpKSkpKSkpKSkpKSkpKSkpKSkpKSkpKSkpKSkpKSkpKSkpKSkpKSkpKSkpKSkpKf/AABEIAPwAtAMBIgACEQEDEQH/xAAcAAAABwEBAAAAAAAAAAAAAAABAgMEBQYHAAj/xABBEAACAQIDBQYEBAQEBAcAAAABAgADEQQSIQUGMUFREyJhcYGRBzKhsSNSwfAUQnLRM2Ki4RaCkrIVJCU0Q3Px/8QAFAEBAAAAAAAAAAAAAAAAAAAAAP/EABQRAQAAAAAAAAAAAAAAAAAAAAD/2gAMAwEAAhEDEQA/ANZB1gGJq8HNANOhLzrwDtBEIGhw0AZ0FRI/bO3KGFTPWcL0X+dv6V4mBIiBWqqgu5Cjqxyj6zKtv/F12JXCrkUcHIu58tbAe8o2L2vUqks7MxPEnifOBumN32wdPRqwP9ILfaRdX4p4IcO1b/kI+5mLo4uM/dHW3L1kkNkVSnaU1NRL2OQFiLi4JA4CBrFL4o4JuLOv/ISP9Jkrgd68LVF0qg243upHmDMSwuA7c5VC9prmBOR7jiApNm8o3bAOF+Th/MupH9Q5QPQ9OqrjMpBHUG49Tyg2nnrB4qvQbMrtRIsVqAEDp8+lvW4l82Dv9iabBcUBUQ376d5xyzALxF7X84GjNAIjbA7TSsodTcEX4Ecr6g8DHN4BDAyw06B0LeGvAAgBAhp0A9515150AbwCYBgwOEMIS8GBH7x7xU8HQaq571j2aXsXYWsB7zBdtbeqYqo1SqxJJOhLWHgBfSTPxH3gbEYtlB/DpFkUX/L3WYjqSJBbL2FVrsBTRmPha3qSdICNNxa9orQfw+tv1mjbv/CQaNiX86ajUHoWvL1hdzMEigDD0z4soY/WBjOyKGIvmpp2yKQWpsO0UjoRyJk1hdmuMTnwpqUdQ3YsSlRTe9spIFRL8uNprOH2Dh0+SkqeKXT3y8Y+/g6bEXRTbUZgGIPUE8/GBle3lFXvYjCFLnWtSp5WzcqlN78D+VxeRuz91sQagbs61anqQ1NlFW3LNm7rDqJuGReg/fLyhRTXoPaBjhz0ah/AewFqlNqZKW48GJHjppFsBicKlCoQzupcO9MZe2oXAHaUjYXTgCDpxmuvboPaVveHcfDYrUqKb2tnRQtxe+VgBZvWBVtpb9UqF1ojM9kAJ+VwFvwBGpHPwli3b22cVRLlCtnK25WFiDf+ll9byq7aqYDZq5Mnb10UACoSePyk3FrDXhKRgd7MU9bOj5ONlQAJ4Cw0PrA3UGFJkDunvOMXTNwFqpYOo56DvW5a3k2xgHvOvCB4OaAaBAzToC5E6CYIWAW0KYcmEJgdG+08T2dCq97Zabn2Bi0ZbwJfCVwedGp/2mBhWycB29XMw0LXPjrcibFsemqgCmoVABYDUk9bzPt3cIAiD7c78poWxKVtL6dOkCepvF0Jjem8OamsByrRdDGqtHCtAcZ5xMJeczQAZ4kzwWaIuYGIfEzd1qeMLqS3aG4FiTroRGWxqKKctQMmouQO9b5eB42JtNM3tpBquHzEZWcob+Oo/wBQjTamwqLYin3bM9OrroBcBrcuN7GBA4HaBwWJ7OrqLghiMpVCO6w69LTRsPXDorKbgqCD1FuMo+9Wzg74RqhuCnYVCeJUkupF+hkruntAqBRJYixCk20y8QT6aQLITBzwrQkBUtAic6BKGdedOMADCmGhYAASM3t0wGI/+sj3IX9ZLWkNvoP/AE+v/Sv/AHrAoGwKXDTnwHLWXjZtPTTX7yp7v4YqFI1Jl6wOGuBpaAotXTpCPXGa19YvWQLIvaJCkN1gS9BweceJIbZg0BveTlJTaAOaAzQ5WFKwEXiFd9LRxUjCodf94FL+KGLKYYMDZgwI87gyj/8AGz1cRSZybiohN7WsbK30lv8AiLUDfhMNHS6te2Ug9OcyQU8h+ntAvW9W9hqjLaxVn8s6m4t0GWw9IO6G8hFXMzaZ0JHmdfvKQcQSSfG58+v1kjsEEuEHF2QeXegegXWJER1iE1jcrALOnWnQJK06AJxgDbrC+Wk4mEvAOZUvihtN6WzzkH+I6oxsTYAM99PFAPWWwmV/f8A7Nr3HAKfZ1gY9g9p41bNTNay3AKqSNPQiPMP8RMdTYFqrMBxDqOHMaKOMatvpXFNaSNkRb/LoxJ46xmmz3rI9REdgi53PdYKLkXYL3gLjn1galuxvz/HVAlsptc2/3ktvvh6gwmakLurA8CTbW+g9Jn/wiwefHHjZaZbTzUfdvoZttdAo9/OB59/4/wAdT0FQqQPyrceV4rS+Ju0SLdsxvzCpf6CTXxQwTtWDJRtSRQGqBRa50OY+omfpcEakajXh7wL3sfb21ywqDtqi2FwUDX6acZft3t8y79jiVNKsNbMCuYHoW4+UoewN4a+Eo9soepRzsjM63osUNj2dRO8D/WoEvGytuYbaVMuqA1E4qwU1U6WYX08iYFodriNmER2dicy2J1Glr3MXrLAofxM2aXoZ+aXtb6SnUKtJsIWW/bA3K5QyX4G6HvEWvqJrW1MF21J6f51I18ZheLoPSqsrXRkNjbQg8wCOItb3gLbN2K2JY2puASe8ilqY4mx/seEk91tkmjtKirFWtUUjKwYEWJvpEd2d6DhGqWFy620LAE3BBZQQOUDY9dq+0Ea+UvVBOXgLtfTXobQN1qxBo4qCNnEAoM6FnQJKFJhi8TZoAkwIQmFzwFC0r+/jj/w+sPzZV92H9pO3le37/wDZP/Un3gYpRTK7KULA92wNj6aGTeE2hVw1CpSpJ2fbgLVJOZmUX7t7aCx4SRrbqNUUVUNmsLCw7x9ZF7R2W9O7OQbdOsDRvgzscJQqVv5nbKP6VCm3/UTL3jTfhIb4dYcJsyh1ZWY+Zb/aTRECm/EDCN/BWChkNRTUBF76jLw6HWUPY+7PasL00qLoTcNT52tdD9ZuQS4t1GsiE2AKVTPRsBzT+XqSDyMAuzdjr2C0XpItJeFNb9mdLd8X/EJ46wcTuzhScwoojaC9IdkdOF+ztpJKm9xFMogM8PgQhNre1oatFqj2jGq8BN9Jl3xH2YP4kMAb1BcnrYkX8+E07LfjG2N2HTrsudVIU31426QKPu78PMMtBa+PrFFe2VAch1GmouSfACWHZe6mzFxNPsjVSstqiI71AKotfTNxHlC7B2VTxWJp4jMPwarBV0ICJdVsOtzeT+2cGXx2BI1NJ6jE2/lKqp15a29oElUF42qJHDtrE6kBqROipE6AvCM068IzQOZ4XNCuYUtAVzSE301wNbjoFbTwdZKs0jt4VzYSuOtM/oYGd4DbLBQATbS/SIYtu3q06Y/nqKptrxaRVJ7DyhsHtM0K9Ota+RgenA3tA9D7JwYo0EprwVQBOqcbyo7E+I1LEU7KrdoNAgtdjyCm9ojT30xoZy2CdqdO+fs3RnQjiGAPEQLbU2iEdVY/P8t+o6x6XvKhtJGx1BHQMhF2XMLNfTQ8wdJJbv7VNSmA/wAynKwPHSBMOIi9WLF9I2qGAWpUvGtVtYoQYWnRPP8AfjAGmLwMetqNYjnTcA87lSBbxvFFSBj8IlVMlQkC4vlJH1HDjAz7cPA1cPtA0ywYFMzWNwCddfGaRTq/iO1vlUBT1J1I97RrhMNSpOEpJYsCWYDWw0uz8STHNdxew4D79YBYQm8DNALQCGdBJE6AZjEzFOcTqQEnaBecwgZYBmjTaqDsKl+GRvtHJMQ2jTzUKijiUMDHexAuTwGsi8VXLnkBwAjjFYlmOTkCQfG0Rw9cKrXUFmFgfy62vAQanYjyEse7W3a2FqWTTMpHyg3HzWHtK+jjLqDe30/vJjZ+3lpmiXpqzUWIuTpUQ8m6EQNO2T8R6LqprApfNckaac7CTwRTarSIKuL6ag35zIClGtRc0rq9NgchbvOhAzEX4lT9DJDdfbbUXYLVIQC+VuDWIuLctL+0DXKdSdUMZbPxy1aashBuAdCD5iO7QOUwGtCggHjEqtTnAURpURvx2OOxNOqrNSzgKQLhbKNCAJOYjHWv4Sm4RmY1nB1Z+vMgQL5htoGoM5TIGUWDEZiNDewipqRpRNkQdFH2hTUgOs8BnjbtILVNICvaTo1LzoEreJVDDMYkwuICTNFFtziAg1KsDnkZvHizSwddxxWm1voP1jx6sZ7TodtRqU/zqV9+H1gYk17n29oegmusXxeANJrNzF/7/WL4HAFjprAntk4zBhQtSnmsBm/NoftHG1sFga2Z6Oal0DFbX8Odo/2P8PmqIHJy3tpoSRJVvhmvEPbXhl6esDN32Y6aqb217pF/SIU67I1+B569eMv20d1HpEWF+Wn/AOyG2hsIsrHKQQCdBc6C+vjAdblbzdjUCm5D3st+B/y+E02ljQy3HP8AZmG4KlxBuCBmBHWarsPFE0btYMeV9NNL+toE1UrC8aYvGWW8QfGjgDpf2kbtLHWB71x+sBttHGM9xwvpp4Q+GwXZ4fW3zA/WJbPpmodeukl8cLKq+K/cQJF209I3dopUaNHeAtmhi/KNUeHzwDtWnRB21nQJ2o+sbM3jFaxjQtAHPrC1GiPaRDEV9YCr1Il21o0q4n0jHF7UCKWc5QPf0HMwIn4iYNMlOqLK5ZgerXFyR5W+srewsZlqKSbCLYraDbQxiU+CnMtMDW11Jv5kqPeQrXUkG4IJuDxB5wNz2Rt5Xp3U6R9g9sI4NmHlzEw7Abw1aa2DadBHOF3ldGuCbmBtWLsePjaQe0WCIRoCQSRzIOl5UE38crY2vpY8PORe0d7GqDL05wE6ijtWJsBqB5SZwu2MotfT9/3lX7YsOH78YfDoxOn6wLTV2pqSDobTsOrVG5m0T2RsXNqb256SbplU5ajTzgO9lULanQjlFBevWRFPMOT+ULc2J5cBGi7Q42t6aj1lk2BsjsqRdh36tiQeKryX9faBG08cKgOU6qSrC2qsDYgjl4eBEQqVJVN89pPs/aWdNUrU1qOnANqVPk110MmcJtVK9MVKZuDxGl1PMEdYDwVYftozapC9tAcPX1gxl206Ba61SMK9Qi8dVv3aR2Kca/flAIKluMRxNULqTYcdZFbQ3gpUvma56LqT7Sl7c3kqYg2+VBwUfcmBN7X3zVe7RGY/mPy+gMqWMx71TmqMWP0HkIlkhSIEhu3ihSxdFzwWoCfI939R7S3757pM6tiaa3Nz24H0qIPy2tmEz9W/f79Jum5G1VxGFSoDdwAlVeQI04dCBfxgYiaWl4WkNZre9XwtFYmrhLK51akdFPih/kH+Xh4zMa2AelUZKilWU2IIIsYHUcNmPGS+B2aoHAfrI6i9rdJJ4fF+FrQFzhRe2lh4fWL4Ghrpp4xm+Juf1jzB1SeBgWLC1Atl14Dhw843xi2BP8xOg/tAwNO9rXYkgADW5PC3rL1sTdYKwq17M4AyqOC+vMwIrdLdkgCrWHO6qefiR0HKWupqfp/aOXEJ2V4GJfGoj+NojmMOt/WpUI+hlHwG1KlFr02KnnqcreDDgfWWL4ibR/iNo12HyoxpL5UyUP1BlWtrAu+zd8ab6VO43X+Q/qD5ydWrcAg3B4WN5l2SP9l7VqUPlN15qeB8ukDQC86QVDeuiwu2ZTzABP1gQLFtj4hU1FqC9oerAhR9dZS9qbxV6xJZyB+VdFEaN5e8QqNASgZYoBC5uPpaADGJNFXiZMAiiXT4Ybe/h8YKbNanXARr8n/+I+GunrKcqwyNqCOI4eHOB6fVLH3hNpbEoYpctemtTpcag2I7rDUcZCfD/eMY3Box/wASn+HVv+YBWBHgVN/eWpFgZlvB8IiuuEYsPyVCARx4NYXlFxWzKlFitVDTbo4I05kXA08eE9GrG+0NmUqy2q00qAfnUHL4qTwPiIHnTtABy95L7v7LrYp8lFS1vmbgq8dGbgD4R9tHZ2y1xbKK2I7JWIfKqmnmuLolQi9hcg3HkZre738MaA/hOz7Ll2YsLjroCT5wGm7e6tPCoDo1W3ee3OwDBOiyZJhzC2gJMJFb07YGEwdasTYqhCf1sLU/9VpMFbzJvjXt/vU8Kp0A7R/O5VQfJdf+aBmNck946ljc+JOpPncmNVSL57/pOVIAZIK04siwy04DWpRN4MkUXSBA6rqYgacdOtoi/wBICJP+8ApZR4kmA7dIrX5QEXW8Jl0iubS0SaARWP7EBW1gtE7QLj8Od5zg8Yt/8KsRTq3JsoLCz+hM9CJqLjUHW/I3HGeUqNT1m4fCve0VqK4ao34tMWS51dBYDzIvA0ACZD8RfiE71WwmGJFO/ZvUViC7MLZVYcFBPrLf8TN6jg8F+G2WtVOSl1Gq52HiAR7zCKFLMAMwXMbDNfKw4M+bj3ARw1vAldubJqYZWLaqHFNgUuA7UsxuubQ3v7SY3VTaNOkKtNuyKgLTR1t2w1suUmzWCtq2o5S8fD3DNVwlSlUrCvTH4YvTqAAr3TlaqveB5EaDpG+yNv0cTQICu4R1vSqjMc5chV7QXtdhcm1gF84Fg3N34p46mAfw64uHpG99OLIbd5ftzlkyzPMdutTbvIzU6wYkVLGzVL5mqBxwVTpe9tOfCSG7G/OasMLiyFrH/CqXHZ4gXIAVl7pbTlAuNbEKilnIVVGZieAA1uZ5l3i2u2KrvXf5qhvbko/lHtNb+MO8nZYYYdNWr3z6/KikHUf5if8ASZiD1OUAtjxkgaPdvGVJOEkcNqPLUa/aAkiRbL9YleLUyIB0Ok6B6zoBnOkbPHFQ6cOvGN1aACUQSPPhDYqgVbUHrprp1gMddIkwqE6Fj9f0gKfwxzHQmx8Yk1HnYxZ6VbW91BPMgfrC/wAOV0aqDpfugnXleA3r09REuzMeAADjr1MCtQ5jzgNUMk9k7RqUayVabFWQ3U9Dw+xI9Yx7KKo4tAmt9t8nx9dXtkVEAVLiysQDUI82A/6RIvZ2H7QOuZFAQnK5sGA1shvcNfXTpC16OYX587c784kuOIotTFrFrm6qWFhlurnVdCeECxbt7wNQV6gOOzKlQs2HWkaSs7AqSHQhMxvc31NrASxbF2LVv+DVps92LGjUKVe0q99y9NtCtIXGlvmjHZGKajhqFMhXSj/5yoqNZ3eoQmFRg/zMGZWyi+hEs+wMRTouqs6XYmkhqLkqtVvmxTmpY3BZgAL6ZSIDihvAF/DZSmY5EVhkqCkoGYuLZSza2tpKX8RcSjUqbCm9KqlS6dxUApHUDMvA5lDeplk27tgtY0gyqVbKcRRWrRNJL95XAJFzfh04TPN69tHEPTp9wcGbICFue6AL8ghPLiRAabV2/VxTdpWbNUKIhPC4QAKSOp1JPUmRbG5ilan08heEpodeEBxRFxHPaaCw4HpEqfL9mOcPSt4/vnASFYfkf1tOTEpp8w9P7SVw9Y8wD52iopUn0dRm6gZftAjSyHg49mgSVXZNG2pI9bzoEdWXS3vHWBw1MgGxbrc2F4R6R4D3+8SoVmp2/Ib3B568RAeV8WASES3Ljf1jTFbQqE2zWFhoB6SQfDjKHpnMt7E9P8rWjauguLKPHpfqIDCtRuTqeJ4xHstb+kf10Oe2l79YFenqD9ucBiLhp3Z/fzjmpQ1B6wUpe3DlAaZbfrcwjr9TrHHZanx/d4VqfWAFOrrEsXT72bgDa/Ow6gTiLGGvcW94FmxW0hVpU6NO4IY1glW3e7wo4VUqfMQFI04C3hHGM23WwtqZQZaSthqYe1VczFf4motQAX/lPAyubDxow9cMflB7QKUzo9VVYU1YXF9WOpj/AGw9XDuKWimhT7I5G7WkXqi9Zrm9iQftAfNtzDPVQUUq4VSyBylV3UJcZ707AE2J9pVsdiO1xVaoDmBdyDa1xmNj7WhtoVLKbIilrBShPC+pt1PD0hxhRTQDS/E/2gMmbkPWBTp8Yoya+V4dFgLUk4XiufkeH71hFQ8o4UdePlAPRFiep8Y8pIPW8SWny5xVaVoC668reonQ9OlpwnQCVaVuXtGGMwxKjjcfSThHH0idemCh9PvArWCx7UHuNRfvKflaS6OK4LU+A1Zea+HlGdSkGGokcuJak2ZDYg+nr1gWGvSJ0trzNrn1jZ6F/Acjw/YkpjVBVGtYutzbTWNzSHjoDaAzfDfSJORpbobfqTJB00v0vb3EZFbPAQA+kL2VzFD+sPV018IDF6N/ryiLpyEe4jj6CNisBNqIIPTpykpu5j6VMP2t8y06ppXGcVHcKiq6nQWANiPrI4HSIVevr7QJHGYO+LWkrUytEAMyXKNl1JGYX1J5wNoVdbgADjwiux++lWqxJctYkm5OgOvvGldrm8BHLr9f9otTtEysWUwDrpHFPgf1gK1x5RyicIA0E0H21jqjR/ZhEpgD3jpeUAVtzv6TobEYs08oW1ioOovqbzo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6" name="AutoShape 6" descr="data:image/jpeg;base64,/9j/4AAQSkZJRgABAQAAAQABAAD/2wCEAAkGBhQSEBQUExQVFRUUFBUVFBcUFBQUFBQXFxcVFBQVFBUXHCYeFxkjGRUVHy8gIycpLCwsFR8xNTAqNSYrLCkBCQoKBQUFDQUFDSkYEhgpKSkpKSkpKSkpKSkpKSkpKSkpKSkpKSkpKSkpKSkpKSkpKSkpKSkpKSkpKSkpKSkpKf/AABEIAPwAtAMBIgACEQEDEQH/xAAcAAAABwEBAAAAAAAAAAAAAAABAgMEBQYHAAj/xABBEAACAQIDBQYEBAQEBAcAAAABAgADEQQSIQUGMUFREyJhcYGRBzKhsSNSwfAUQnLRM2Ki4RaCkrIVJCU0Q3Px/8QAFAEBAAAAAAAAAAAAAAAAAAAAAP/EABQRAQAAAAAAAAAAAAAAAAAAAAD/2gAMAwEAAhEDEQA/ANZB1gGJq8HNANOhLzrwDtBEIGhw0AZ0FRI/bO3KGFTPWcL0X+dv6V4mBIiBWqqgu5Cjqxyj6zKtv/F12JXCrkUcHIu58tbAe8o2L2vUqks7MxPEnifOBumN32wdPRqwP9ILfaRdX4p4IcO1b/kI+5mLo4uM/dHW3L1kkNkVSnaU1NRL2OQFiLi4JA4CBrFL4o4JuLOv/ISP9Jkrgd68LVF0qg243upHmDMSwuA7c5VC9prmBOR7jiApNm8o3bAOF+Th/MupH9Q5QPQ9OqrjMpBHUG49Tyg2nnrB4qvQbMrtRIsVqAEDp8+lvW4l82Dv9iabBcUBUQ376d5xyzALxF7X84GjNAIjbA7TSsodTcEX4Ecr6g8DHN4BDAyw06B0LeGvAAgBAhp0A9515150AbwCYBgwOEMIS8GBH7x7xU8HQaq571j2aXsXYWsB7zBdtbeqYqo1SqxJJOhLWHgBfSTPxH3gbEYtlB/DpFkUX/L3WYjqSJBbL2FVrsBTRmPha3qSdICNNxa9orQfw+tv1mjbv/CQaNiX86ajUHoWvL1hdzMEigDD0z4soY/WBjOyKGIvmpp2yKQWpsO0UjoRyJk1hdmuMTnwpqUdQ3YsSlRTe9spIFRL8uNprOH2Dh0+SkqeKXT3y8Y+/g6bEXRTbUZgGIPUE8/GBle3lFXvYjCFLnWtSp5WzcqlN78D+VxeRuz91sQagbs61anqQ1NlFW3LNm7rDqJuGReg/fLyhRTXoPaBjhz0ah/AewFqlNqZKW48GJHjppFsBicKlCoQzupcO9MZe2oXAHaUjYXTgCDpxmuvboPaVveHcfDYrUqKb2tnRQtxe+VgBZvWBVtpb9UqF1ojM9kAJ+VwFvwBGpHPwli3b22cVRLlCtnK25WFiDf+ll9byq7aqYDZq5Mnb10UACoSePyk3FrDXhKRgd7MU9bOj5ONlQAJ4Cw0PrA3UGFJkDunvOMXTNwFqpYOo56DvW5a3k2xgHvOvCB4OaAaBAzToC5E6CYIWAW0KYcmEJgdG+08T2dCq97Zabn2Bi0ZbwJfCVwedGp/2mBhWycB29XMw0LXPjrcibFsemqgCmoVABYDUk9bzPt3cIAiD7c78poWxKVtL6dOkCepvF0Jjem8OamsByrRdDGqtHCtAcZ5xMJeczQAZ4kzwWaIuYGIfEzd1qeMLqS3aG4FiTroRGWxqKKctQMmouQO9b5eB42JtNM3tpBquHzEZWcob+Oo/wBQjTamwqLYin3bM9OrroBcBrcuN7GBA4HaBwWJ7OrqLghiMpVCO6w69LTRsPXDorKbgqCD1FuMo+9Wzg74RqhuCnYVCeJUkupF+hkruntAqBRJYixCk20y8QT6aQLITBzwrQkBUtAic6BKGdedOMADCmGhYAASM3t0wGI/+sj3IX9ZLWkNvoP/AE+v/Sv/AHrAoGwKXDTnwHLWXjZtPTTX7yp7v4YqFI1Jl6wOGuBpaAotXTpCPXGa19YvWQLIvaJCkN1gS9BweceJIbZg0BveTlJTaAOaAzQ5WFKwEXiFd9LRxUjCodf94FL+KGLKYYMDZgwI87gyj/8AGz1cRSZybiohN7WsbK30lv8AiLUDfhMNHS6te2Ug9OcyQU8h+ntAvW9W9hqjLaxVn8s6m4t0GWw9IO6G8hFXMzaZ0JHmdfvKQcQSSfG58+v1kjsEEuEHF2QeXegegXWJER1iE1jcrALOnWnQJK06AJxgDbrC+Wk4mEvAOZUvihtN6WzzkH+I6oxsTYAM99PFAPWWwmV/f8A7Nr3HAKfZ1gY9g9p41bNTNay3AKqSNPQiPMP8RMdTYFqrMBxDqOHMaKOMatvpXFNaSNkRb/LoxJ46xmmz3rI9REdgi53PdYKLkXYL3gLjn1galuxvz/HVAlsptc2/3ktvvh6gwmakLurA8CTbW+g9Jn/wiwefHHjZaZbTzUfdvoZttdAo9/OB59/4/wAdT0FQqQPyrceV4rS+Ju0SLdsxvzCpf6CTXxQwTtWDJRtSRQGqBRa50OY+omfpcEakajXh7wL3sfb21ywqDtqi2FwUDX6acZft3t8y79jiVNKsNbMCuYHoW4+UoewN4a+Eo9soepRzsjM63osUNj2dRO8D/WoEvGytuYbaVMuqA1E4qwU1U6WYX08iYFodriNmER2dicy2J1Glr3MXrLAofxM2aXoZ+aXtb6SnUKtJsIWW/bA3K5QyX4G6HvEWvqJrW1MF21J6f51I18ZheLoPSqsrXRkNjbQg8wCOItb3gLbN2K2JY2puASe8ilqY4mx/seEk91tkmjtKirFWtUUjKwYEWJvpEd2d6DhGqWFy620LAE3BBZQQOUDY9dq+0Ea+UvVBOXgLtfTXobQN1qxBo4qCNnEAoM6FnQJKFJhi8TZoAkwIQmFzwFC0r+/jj/w+sPzZV92H9pO3le37/wDZP/Un3gYpRTK7KULA92wNj6aGTeE2hVw1CpSpJ2fbgLVJOZmUX7t7aCx4SRrbqNUUVUNmsLCw7x9ZF7R2W9O7OQbdOsDRvgzscJQqVv5nbKP6VCm3/UTL3jTfhIb4dYcJsyh1ZWY+Zb/aTRECm/EDCN/BWChkNRTUBF76jLw6HWUPY+7PasL00qLoTcNT52tdD9ZuQS4t1GsiE2AKVTPRsBzT+XqSDyMAuzdjr2C0XpItJeFNb9mdLd8X/EJ46wcTuzhScwoojaC9IdkdOF+ztpJKm9xFMogM8PgQhNre1oatFqj2jGq8BN9Jl3xH2YP4kMAb1BcnrYkX8+E07LfjG2N2HTrsudVIU31426QKPu78PMMtBa+PrFFe2VAch1GmouSfACWHZe6mzFxNPsjVSstqiI71AKotfTNxHlC7B2VTxWJp4jMPwarBV0ICJdVsOtzeT+2cGXx2BI1NJ6jE2/lKqp15a29oElUF42qJHDtrE6kBqROipE6AvCM068IzQOZ4XNCuYUtAVzSE301wNbjoFbTwdZKs0jt4VzYSuOtM/oYGd4DbLBQATbS/SIYtu3q06Y/nqKptrxaRVJ7DyhsHtM0K9Ota+RgenA3tA9D7JwYo0EprwVQBOqcbyo7E+I1LEU7KrdoNAgtdjyCm9ojT30xoZy2CdqdO+fs3RnQjiGAPEQLbU2iEdVY/P8t+o6x6XvKhtJGx1BHQMhF2XMLNfTQ8wdJJbv7VNSmA/wAynKwPHSBMOIi9WLF9I2qGAWpUvGtVtYoQYWnRPP8AfjAGmLwMetqNYjnTcA87lSBbxvFFSBj8IlVMlQkC4vlJH1HDjAz7cPA1cPtA0ywYFMzWNwCddfGaRTq/iO1vlUBT1J1I97RrhMNSpOEpJYsCWYDWw0uz8STHNdxew4D79YBYQm8DNALQCGdBJE6AZjEzFOcTqQEnaBecwgZYBmjTaqDsKl+GRvtHJMQ2jTzUKijiUMDHexAuTwGsi8VXLnkBwAjjFYlmOTkCQfG0Rw9cKrXUFmFgfy62vAQanYjyEse7W3a2FqWTTMpHyg3HzWHtK+jjLqDe30/vJjZ+3lpmiXpqzUWIuTpUQ8m6EQNO2T8R6LqprApfNckaac7CTwRTarSIKuL6ag35zIClGtRc0rq9NgchbvOhAzEX4lT9DJDdfbbUXYLVIQC+VuDWIuLctL+0DXKdSdUMZbPxy1aashBuAdCD5iO7QOUwGtCggHjEqtTnAURpURvx2OOxNOqrNSzgKQLhbKNCAJOYjHWv4Sm4RmY1nB1Z+vMgQL5htoGoM5TIGUWDEZiNDewipqRpRNkQdFH2hTUgOs8BnjbtILVNICvaTo1LzoEreJVDDMYkwuICTNFFtziAg1KsDnkZvHizSwddxxWm1voP1jx6sZ7TodtRqU/zqV9+H1gYk17n29oegmusXxeANJrNzF/7/WL4HAFjprAntk4zBhQtSnmsBm/NoftHG1sFga2Z6Oal0DFbX8Odo/2P8PmqIHJy3tpoSRJVvhmvEPbXhl6esDN32Y6aqb217pF/SIU67I1+B569eMv20d1HpEWF+Wn/AOyG2hsIsrHKQQCdBc6C+vjAdblbzdjUCm5D3st+B/y+E02ljQy3HP8AZmG4KlxBuCBmBHWarsPFE0btYMeV9NNL+toE1UrC8aYvGWW8QfGjgDpf2kbtLHWB71x+sBttHGM9xwvpp4Q+GwXZ4fW3zA/WJbPpmodeukl8cLKq+K/cQJF209I3dopUaNHeAtmhi/KNUeHzwDtWnRB21nQJ2o+sbM3jFaxjQtAHPrC1GiPaRDEV9YCr1Il21o0q4n0jHF7UCKWc5QPf0HMwIn4iYNMlOqLK5ZgerXFyR5W+srewsZlqKSbCLYraDbQxiU+CnMtMDW11Jv5kqPeQrXUkG4IJuDxB5wNz2Rt5Xp3U6R9g9sI4NmHlzEw7Abw1aa2DadBHOF3ldGuCbmBtWLsePjaQe0WCIRoCQSRzIOl5UE38crY2vpY8PORe0d7GqDL05wE6ijtWJsBqB5SZwu2MotfT9/3lX7YsOH78YfDoxOn6wLTV2pqSDobTsOrVG5m0T2RsXNqb256SbplU5ajTzgO9lULanQjlFBevWRFPMOT+ULc2J5cBGi7Q42t6aj1lk2BsjsqRdh36tiQeKryX9faBG08cKgOU6qSrC2qsDYgjl4eBEQqVJVN89pPs/aWdNUrU1qOnANqVPk110MmcJtVK9MVKZuDxGl1PMEdYDwVYftozapC9tAcPX1gxl206Ba61SMK9Qi8dVv3aR2Kca/flAIKluMRxNULqTYcdZFbQ3gpUvma56LqT7Sl7c3kqYg2+VBwUfcmBN7X3zVe7RGY/mPy+gMqWMx71TmqMWP0HkIlkhSIEhu3ihSxdFzwWoCfI939R7S3757pM6tiaa3Nz24H0qIPy2tmEz9W/f79Jum5G1VxGFSoDdwAlVeQI04dCBfxgYiaWl4WkNZre9XwtFYmrhLK51akdFPih/kH+Xh4zMa2AelUZKilWU2IIIsYHUcNmPGS+B2aoHAfrI6i9rdJJ4fF+FrQFzhRe2lh4fWL4Ghrpp4xm+Juf1jzB1SeBgWLC1Atl14Dhw843xi2BP8xOg/tAwNO9rXYkgADW5PC3rL1sTdYKwq17M4AyqOC+vMwIrdLdkgCrWHO6qefiR0HKWupqfp/aOXEJ2V4GJfGoj+NojmMOt/WpUI+hlHwG1KlFr02KnnqcreDDgfWWL4ibR/iNo12HyoxpL5UyUP1BlWtrAu+zd8ab6VO43X+Q/qD5ydWrcAg3B4WN5l2SP9l7VqUPlN15qeB8ukDQC86QVDeuiwu2ZTzABP1gQLFtj4hU1FqC9oerAhR9dZS9qbxV6xJZyB+VdFEaN5e8QqNASgZYoBC5uPpaADGJNFXiZMAiiXT4Ybe/h8YKbNanXARr8n/+I+GunrKcqwyNqCOI4eHOB6fVLH3hNpbEoYpctemtTpcag2I7rDUcZCfD/eMY3Box/wASn+HVv+YBWBHgVN/eWpFgZlvB8IiuuEYsPyVCARx4NYXlFxWzKlFitVDTbo4I05kXA08eE9GrG+0NmUqy2q00qAfnUHL4qTwPiIHnTtABy95L7v7LrYp8lFS1vmbgq8dGbgD4R9tHZ2y1xbKK2I7JWIfKqmnmuLolQi9hcg3HkZre738MaA/hOz7Ll2YsLjroCT5wGm7e6tPCoDo1W3ee3OwDBOiyZJhzC2gJMJFb07YGEwdasTYqhCf1sLU/9VpMFbzJvjXt/vU8Kp0A7R/O5VQfJdf+aBmNck946ljc+JOpPncmNVSL57/pOVIAZIK04siwy04DWpRN4MkUXSBA6rqYgacdOtoi/wBICJP+8ApZR4kmA7dIrX5QEXW8Jl0iubS0SaARWP7EBW1gtE7QLj8Od5zg8Yt/8KsRTq3JsoLCz+hM9CJqLjUHW/I3HGeUqNT1m4fCve0VqK4ao34tMWS51dBYDzIvA0ACZD8RfiE71WwmGJFO/ZvUViC7MLZVYcFBPrLf8TN6jg8F+G2WtVOSl1Gq52HiAR7zCKFLMAMwXMbDNfKw4M+bj3ARw1vAldubJqYZWLaqHFNgUuA7UsxuubQ3v7SY3VTaNOkKtNuyKgLTR1t2w1suUmzWCtq2o5S8fD3DNVwlSlUrCvTH4YvTqAAr3TlaqveB5EaDpG+yNv0cTQICu4R1vSqjMc5chV7QXtdhcm1gF84Fg3N34p46mAfw64uHpG99OLIbd5ftzlkyzPMdutTbvIzU6wYkVLGzVL5mqBxwVTpe9tOfCSG7G/OasMLiyFrH/CqXHZ4gXIAVl7pbTlAuNbEKilnIVVGZieAA1uZ5l3i2u2KrvXf5qhvbko/lHtNb+MO8nZYYYdNWr3z6/KikHUf5if8ASZiD1OUAtjxkgaPdvGVJOEkcNqPLUa/aAkiRbL9YleLUyIB0Ok6B6zoBnOkbPHFQ6cOvGN1aACUQSPPhDYqgVbUHrprp1gMddIkwqE6Fj9f0gKfwxzHQmx8Yk1HnYxZ6VbW91BPMgfrC/wAOV0aqDpfugnXleA3r09REuzMeAADjr1MCtQ5jzgNUMk9k7RqUayVabFWQ3U9Dw+xI9Yx7KKo4tAmt9t8nx9dXtkVEAVLiysQDUI82A/6RIvZ2H7QOuZFAQnK5sGA1shvcNfXTpC16OYX587c784kuOIotTFrFrm6qWFhlurnVdCeECxbt7wNQV6gOOzKlQs2HWkaSs7AqSHQhMxvc31NrASxbF2LVv+DVps92LGjUKVe0q99y9NtCtIXGlvmjHZGKajhqFMhXSj/5yoqNZ3eoQmFRg/zMGZWyi+hEs+wMRTouqs6XYmkhqLkqtVvmxTmpY3BZgAL6ZSIDihvAF/DZSmY5EVhkqCkoGYuLZSza2tpKX8RcSjUqbCm9KqlS6dxUApHUDMvA5lDeplk27tgtY0gyqVbKcRRWrRNJL95XAJFzfh04TPN69tHEPTp9wcGbICFue6AL8ghPLiRAabV2/VxTdpWbNUKIhPC4QAKSOp1JPUmRbG5ilan08heEpodeEBxRFxHPaaCw4HpEqfL9mOcPSt4/vnASFYfkf1tOTEpp8w9P7SVw9Y8wD52iopUn0dRm6gZftAjSyHg49mgSVXZNG2pI9bzoEdWXS3vHWBw1MgGxbrc2F4R6R4D3+8SoVmp2/Ib3B568RAeV8WASES3Ljf1jTFbQqE2zWFhoB6SQfDjKHpnMt7E9P8rWjauguLKPHpfqIDCtRuTqeJ4xHstb+kf10Oe2l79YFenqD9ucBiLhp3Z/fzjmpQ1B6wUpe3DlAaZbfrcwjr9TrHHZanx/d4VqfWAFOrrEsXT72bgDa/Ow6gTiLGGvcW94FmxW0hVpU6NO4IY1glW3e7wo4VUqfMQFI04C3hHGM23WwtqZQZaSthqYe1VczFf4motQAX/lPAyubDxow9cMflB7QKUzo9VVYU1YXF9WOpj/AGw9XDuKWimhT7I5G7WkXqi9Zrm9iQftAfNtzDPVQUUq4VSyBylV3UJcZ707AE2J9pVsdiO1xVaoDmBdyDa1xmNj7WhtoVLKbIilrBShPC+pt1PD0hxhRTQDS/E/2gMmbkPWBTp8Yoya+V4dFgLUk4XiufkeH71hFQ8o4UdePlAPRFiep8Y8pIPW8SWny5xVaVoC668reonQ9OlpwnQCVaVuXtGGMwxKjjcfSThHH0idemCh9PvArWCx7UHuNRfvKflaS6OK4LU+A1Zea+HlGdSkGGokcuJak2ZDYg+nr1gWGvSJ0trzNrn1jZ6F/Acjw/YkpjVBVGtYutzbTWNzSHjoDaAzfDfSJORpbobfqTJB00v0vb3EZFbPAQA+kL2VzFD+sPV018IDF6N/ryiLpyEe4jj6CNisBNqIIPTpykpu5j6VMP2t8y06ppXGcVHcKiq6nQWANiPrI4HSIVevr7QJHGYO+LWkrUytEAMyXKNl1JGYX1J5wNoVdbgADjwiux++lWqxJctYkm5OgOvvGldrm8BHLr9f9otTtEysWUwDrpHFPgf1gK1x5RyicIA0E0H21jqjR/ZhEpgD3jpeUAVtzv6TobEYs08oW1ioOovqbzo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8" name="AutoShape 8" descr="data:image/jpeg;base64,/9j/4AAQSkZJRgABAQAAAQABAAD/2wCEAAkGBhQSEBQUExQVFRUUFBUVFBcUFBQUFBQXFxcVFBQVFBUXHCYeFxkjGRUVHy8gIycpLCwsFR8xNTAqNSYrLCkBCQoKBQUFDQUFDSkYEhgpKSkpKSkpKSkpKSkpKSkpKSkpKSkpKSkpKSkpKSkpKSkpKSkpKSkpKSkpKSkpKSkpKf/AABEIAPwAtAMBIgACEQEDEQH/xAAcAAAABwEBAAAAAAAAAAAAAAABAgMEBQYHAAj/xABBEAACAQIDBQYEBAQEBAcAAAABAgADEQQSIQUGMUFREyJhcYGRBzKhsSNSwfAUQnLRM2Ki4RaCkrIVJCU0Q3Px/8QAFAEBAAAAAAAAAAAAAAAAAAAAAP/EABQRAQAAAAAAAAAAAAAAAAAAAAD/2gAMAwEAAhEDEQA/ANZB1gGJq8HNANOhLzrwDtBEIGhw0AZ0FRI/bO3KGFTPWcL0X+dv6V4mBIiBWqqgu5Cjqxyj6zKtv/F12JXCrkUcHIu58tbAe8o2L2vUqks7MxPEnifOBumN32wdPRqwP9ILfaRdX4p4IcO1b/kI+5mLo4uM/dHW3L1kkNkVSnaU1NRL2OQFiLi4JA4CBrFL4o4JuLOv/ISP9Jkrgd68LVF0qg243upHmDMSwuA7c5VC9prmBOR7jiApNm8o3bAOF+Th/MupH9Q5QPQ9OqrjMpBHUG49Tyg2nnrB4qvQbMrtRIsVqAEDp8+lvW4l82Dv9iabBcUBUQ376d5xyzALxF7X84GjNAIjbA7TSsodTcEX4Ecr6g8DHN4BDAyw06B0LeGvAAgBAhp0A9515150AbwCYBgwOEMIS8GBH7x7xU8HQaq571j2aXsXYWsB7zBdtbeqYqo1SqxJJOhLWHgBfSTPxH3gbEYtlB/DpFkUX/L3WYjqSJBbL2FVrsBTRmPha3qSdICNNxa9orQfw+tv1mjbv/CQaNiX86ajUHoWvL1hdzMEigDD0z4soY/WBjOyKGIvmpp2yKQWpsO0UjoRyJk1hdmuMTnwpqUdQ3YsSlRTe9spIFRL8uNprOH2Dh0+SkqeKXT3y8Y+/g6bEXRTbUZgGIPUE8/GBle3lFXvYjCFLnWtSp5WzcqlN78D+VxeRuz91sQagbs61anqQ1NlFW3LNm7rDqJuGReg/fLyhRTXoPaBjhz0ah/AewFqlNqZKW48GJHjppFsBicKlCoQzupcO9MZe2oXAHaUjYXTgCDpxmuvboPaVveHcfDYrUqKb2tnRQtxe+VgBZvWBVtpb9UqF1ojM9kAJ+VwFvwBGpHPwli3b22cVRLlCtnK25WFiDf+ll9byq7aqYDZq5Mnb10UACoSePyk3FrDXhKRgd7MU9bOj5ONlQAJ4Cw0PrA3UGFJkDunvOMXTNwFqpYOo56DvW5a3k2xgHvOvCB4OaAaBAzToC5E6CYIWAW0KYcmEJgdG+08T2dCq97Zabn2Bi0ZbwJfCVwedGp/2mBhWycB29XMw0LXPjrcibFsemqgCmoVABYDUk9bzPt3cIAiD7c78poWxKVtL6dOkCepvF0Jjem8OamsByrRdDGqtHCtAcZ5xMJeczQAZ4kzwWaIuYGIfEzd1qeMLqS3aG4FiTroRGWxqKKctQMmouQO9b5eB42JtNM3tpBquHzEZWcob+Oo/wBQjTamwqLYin3bM9OrroBcBrcuN7GBA4HaBwWJ7OrqLghiMpVCO6w69LTRsPXDorKbgqCD1FuMo+9Wzg74RqhuCnYVCeJUkupF+hkruntAqBRJYixCk20y8QT6aQLITBzwrQkBUtAic6BKGdedOMADCmGhYAASM3t0wGI/+sj3IX9ZLWkNvoP/AE+v/Sv/AHrAoGwKXDTnwHLWXjZtPTTX7yp7v4YqFI1Jl6wOGuBpaAotXTpCPXGa19YvWQLIvaJCkN1gS9BweceJIbZg0BveTlJTaAOaAzQ5WFKwEXiFd9LRxUjCodf94FL+KGLKYYMDZgwI87gyj/8AGz1cRSZybiohN7WsbK30lv8AiLUDfhMNHS6te2Ug9OcyQU8h+ntAvW9W9hqjLaxVn8s6m4t0GWw9IO6G8hFXMzaZ0JHmdfvKQcQSSfG58+v1kjsEEuEHF2QeXegegXWJER1iE1jcrALOnWnQJK06AJxgDbrC+Wk4mEvAOZUvihtN6WzzkH+I6oxsTYAM99PFAPWWwmV/f8A7Nr3HAKfZ1gY9g9p41bNTNay3AKqSNPQiPMP8RMdTYFqrMBxDqOHMaKOMatvpXFNaSNkRb/LoxJ46xmmz3rI9REdgi53PdYKLkXYL3gLjn1galuxvz/HVAlsptc2/3ktvvh6gwmakLurA8CTbW+g9Jn/wiwefHHjZaZbTzUfdvoZttdAo9/OB59/4/wAdT0FQqQPyrceV4rS+Ju0SLdsxvzCpf6CTXxQwTtWDJRtSRQGqBRa50OY+omfpcEakajXh7wL3sfb21ywqDtqi2FwUDX6acZft3t8y79jiVNKsNbMCuYHoW4+UoewN4a+Eo9soepRzsjM63osUNj2dRO8D/WoEvGytuYbaVMuqA1E4qwU1U6WYX08iYFodriNmER2dicy2J1Glr3MXrLAofxM2aXoZ+aXtb6SnUKtJsIWW/bA3K5QyX4G6HvEWvqJrW1MF21J6f51I18ZheLoPSqsrXRkNjbQg8wCOItb3gLbN2K2JY2puASe8ilqY4mx/seEk91tkmjtKirFWtUUjKwYEWJvpEd2d6DhGqWFy620LAE3BBZQQOUDY9dq+0Ea+UvVBOXgLtfTXobQN1qxBo4qCNnEAoM6FnQJKFJhi8TZoAkwIQmFzwFC0r+/jj/w+sPzZV92H9pO3le37/wDZP/Un3gYpRTK7KULA92wNj6aGTeE2hVw1CpSpJ2fbgLVJOZmUX7t7aCx4SRrbqNUUVUNmsLCw7x9ZF7R2W9O7OQbdOsDRvgzscJQqVv5nbKP6VCm3/UTL3jTfhIb4dYcJsyh1ZWY+Zb/aTRECm/EDCN/BWChkNRTUBF76jLw6HWUPY+7PasL00qLoTcNT52tdD9ZuQS4t1GsiE2AKVTPRsBzT+XqSDyMAuzdjr2C0XpItJeFNb9mdLd8X/EJ46wcTuzhScwoojaC9IdkdOF+ztpJKm9xFMogM8PgQhNre1oatFqj2jGq8BN9Jl3xH2YP4kMAb1BcnrYkX8+E07LfjG2N2HTrsudVIU31426QKPu78PMMtBa+PrFFe2VAch1GmouSfACWHZe6mzFxNPsjVSstqiI71AKotfTNxHlC7B2VTxWJp4jMPwarBV0ICJdVsOtzeT+2cGXx2BI1NJ6jE2/lKqp15a29oElUF42qJHDtrE6kBqROipE6AvCM068IzQOZ4XNCuYUtAVzSE301wNbjoFbTwdZKs0jt4VzYSuOtM/oYGd4DbLBQATbS/SIYtu3q06Y/nqKptrxaRVJ7DyhsHtM0K9Ota+RgenA3tA9D7JwYo0EprwVQBOqcbyo7E+I1LEU7KrdoNAgtdjyCm9ojT30xoZy2CdqdO+fs3RnQjiGAPEQLbU2iEdVY/P8t+o6x6XvKhtJGx1BHQMhF2XMLNfTQ8wdJJbv7VNSmA/wAynKwPHSBMOIi9WLF9I2qGAWpUvGtVtYoQYWnRPP8AfjAGmLwMetqNYjnTcA87lSBbxvFFSBj8IlVMlQkC4vlJH1HDjAz7cPA1cPtA0ywYFMzWNwCddfGaRTq/iO1vlUBT1J1I97RrhMNSpOEpJYsCWYDWw0uz8STHNdxew4D79YBYQm8DNALQCGdBJE6AZjEzFOcTqQEnaBecwgZYBmjTaqDsKl+GRvtHJMQ2jTzUKijiUMDHexAuTwGsi8VXLnkBwAjjFYlmOTkCQfG0Rw9cKrXUFmFgfy62vAQanYjyEse7W3a2FqWTTMpHyg3HzWHtK+jjLqDe30/vJjZ+3lpmiXpqzUWIuTpUQ8m6EQNO2T8R6LqprApfNckaac7CTwRTarSIKuL6ag35zIClGtRc0rq9NgchbvOhAzEX4lT9DJDdfbbUXYLVIQC+VuDWIuLctL+0DXKdSdUMZbPxy1aashBuAdCD5iO7QOUwGtCggHjEqtTnAURpURvx2OOxNOqrNSzgKQLhbKNCAJOYjHWv4Sm4RmY1nB1Z+vMgQL5htoGoM5TIGUWDEZiNDewipqRpRNkQdFH2hTUgOs8BnjbtILVNICvaTo1LzoEreJVDDMYkwuICTNFFtziAg1KsDnkZvHizSwddxxWm1voP1jx6sZ7TodtRqU/zqV9+H1gYk17n29oegmusXxeANJrNzF/7/WL4HAFjprAntk4zBhQtSnmsBm/NoftHG1sFga2Z6Oal0DFbX8Odo/2P8PmqIHJy3tpoSRJVvhmvEPbXhl6esDN32Y6aqb217pF/SIU67I1+B569eMv20d1HpEWF+Wn/AOyG2hsIsrHKQQCdBc6C+vjAdblbzdjUCm5D3st+B/y+E02ljQy3HP8AZmG4KlxBuCBmBHWarsPFE0btYMeV9NNL+toE1UrC8aYvGWW8QfGjgDpf2kbtLHWB71x+sBttHGM9xwvpp4Q+GwXZ4fW3zA/WJbPpmodeukl8cLKq+K/cQJF209I3dopUaNHeAtmhi/KNUeHzwDtWnRB21nQJ2o+sbM3jFaxjQtAHPrC1GiPaRDEV9YCr1Il21o0q4n0jHF7UCKWc5QPf0HMwIn4iYNMlOqLK5ZgerXFyR5W+srewsZlqKSbCLYraDbQxiU+CnMtMDW11Jv5kqPeQrXUkG4IJuDxB5wNz2Rt5Xp3U6R9g9sI4NmHlzEw7Abw1aa2DadBHOF3ldGuCbmBtWLsePjaQe0WCIRoCQSRzIOl5UE38crY2vpY8PORe0d7GqDL05wE6ijtWJsBqB5SZwu2MotfT9/3lX7YsOH78YfDoxOn6wLTV2pqSDobTsOrVG5m0T2RsXNqb256SbplU5ajTzgO9lULanQjlFBevWRFPMOT+ULc2J5cBGi7Q42t6aj1lk2BsjsqRdh36tiQeKryX9faBG08cKgOU6qSrC2qsDYgjl4eBEQqVJVN89pPs/aWdNUrU1qOnANqVPk110MmcJtVK9MVKZuDxGl1PMEdYDwVYftozapC9tAcPX1gxl206Ba61SMK9Qi8dVv3aR2Kca/flAIKluMRxNULqTYcdZFbQ3gpUvma56LqT7Sl7c3kqYg2+VBwUfcmBN7X3zVe7RGY/mPy+gMqWMx71TmqMWP0HkIlkhSIEhu3ihSxdFzwWoCfI939R7S3757pM6tiaa3Nz24H0qIPy2tmEz9W/f79Jum5G1VxGFSoDdwAlVeQI04dCBfxgYiaWl4WkNZre9XwtFYmrhLK51akdFPih/kH+Xh4zMa2AelUZKilWU2IIIsYHUcNmPGS+B2aoHAfrI6i9rdJJ4fF+FrQFzhRe2lh4fWL4Ghrpp4xm+Juf1jzB1SeBgWLC1Atl14Dhw843xi2BP8xOg/tAwNO9rXYkgADW5PC3rL1sTdYKwq17M4AyqOC+vMwIrdLdkgCrWHO6qefiR0HKWupqfp/aOXEJ2V4GJfGoj+NojmMOt/WpUI+hlHwG1KlFr02KnnqcreDDgfWWL4ibR/iNo12HyoxpL5UyUP1BlWtrAu+zd8ab6VO43X+Q/qD5ydWrcAg3B4WN5l2SP9l7VqUPlN15qeB8ukDQC86QVDeuiwu2ZTzABP1gQLFtj4hU1FqC9oerAhR9dZS9qbxV6xJZyB+VdFEaN5e8QqNASgZYoBC5uPpaADGJNFXiZMAiiXT4Ybe/h8YKbNanXARr8n/+I+GunrKcqwyNqCOI4eHOB6fVLH3hNpbEoYpctemtTpcag2I7rDUcZCfD/eMY3Box/wASn+HVv+YBWBHgVN/eWpFgZlvB8IiuuEYsPyVCARx4NYXlFxWzKlFitVDTbo4I05kXA08eE9GrG+0NmUqy2q00qAfnUHL4qTwPiIHnTtABy95L7v7LrYp8lFS1vmbgq8dGbgD4R9tHZ2y1xbKK2I7JWIfKqmnmuLolQi9hcg3HkZre738MaA/hOz7Ll2YsLjroCT5wGm7e6tPCoDo1W3ee3OwDBOiyZJhzC2gJMJFb07YGEwdasTYqhCf1sLU/9VpMFbzJvjXt/vU8Kp0A7R/O5VQfJdf+aBmNck946ljc+JOpPncmNVSL57/pOVIAZIK04siwy04DWpRN4MkUXSBA6rqYgacdOtoi/wBICJP+8ApZR4kmA7dIrX5QEXW8Jl0iubS0SaARWP7EBW1gtE7QLj8Od5zg8Yt/8KsRTq3JsoLCz+hM9CJqLjUHW/I3HGeUqNT1m4fCve0VqK4ao34tMWS51dBYDzIvA0ACZD8RfiE71WwmGJFO/ZvUViC7MLZVYcFBPrLf8TN6jg8F+G2WtVOSl1Gq52HiAR7zCKFLMAMwXMbDNfKw4M+bj3ARw1vAldubJqYZWLaqHFNgUuA7UsxuubQ3v7SY3VTaNOkKtNuyKgLTR1t2w1suUmzWCtq2o5S8fD3DNVwlSlUrCvTH4YvTqAAr3TlaqveB5EaDpG+yNv0cTQICu4R1vSqjMc5chV7QXtdhcm1gF84Fg3N34p46mAfw64uHpG99OLIbd5ftzlkyzPMdutTbvIzU6wYkVLGzVL5mqBxwVTpe9tOfCSG7G/OasMLiyFrH/CqXHZ4gXIAVl7pbTlAuNbEKilnIVVGZieAA1uZ5l3i2u2KrvXf5qhvbko/lHtNb+MO8nZYYYdNWr3z6/KikHUf5if8ASZiD1OUAtjxkgaPdvGVJOEkcNqPLUa/aAkiRbL9YleLUyIB0Ok6B6zoBnOkbPHFQ6cOvGN1aACUQSPPhDYqgVbUHrprp1gMddIkwqE6Fj9f0gKfwxzHQmx8Yk1HnYxZ6VbW91BPMgfrC/wAOV0aqDpfugnXleA3r09REuzMeAADjr1MCtQ5jzgNUMk9k7RqUayVabFWQ3U9Dw+xI9Yx7KKo4tAmt9t8nx9dXtkVEAVLiysQDUI82A/6RIvZ2H7QOuZFAQnK5sGA1shvcNfXTpC16OYX587c784kuOIotTFrFrm6qWFhlurnVdCeECxbt7wNQV6gOOzKlQs2HWkaSs7AqSHQhMxvc31NrASxbF2LVv+DVps92LGjUKVe0q99y9NtCtIXGlvmjHZGKajhqFMhXSj/5yoqNZ3eoQmFRg/zMGZWyi+hEs+wMRTouqs6XYmkhqLkqtVvmxTmpY3BZgAL6ZSIDihvAF/DZSmY5EVhkqCkoGYuLZSza2tpKX8RcSjUqbCm9KqlS6dxUApHUDMvA5lDeplk27tgtY0gyqVbKcRRWrRNJL95XAJFzfh04TPN69tHEPTp9wcGbICFue6AL8ghPLiRAabV2/VxTdpWbNUKIhPC4QAKSOp1JPUmRbG5ilan08heEpodeEBxRFxHPaaCw4HpEqfL9mOcPSt4/vnASFYfkf1tOTEpp8w9P7SVw9Y8wD52iopUn0dRm6gZftAjSyHg49mgSVXZNG2pI9bzoEdWXS3vHWBw1MgGxbrc2F4R6R4D3+8SoVmp2/Ib3B568RAeV8WASES3Ljf1jTFbQqE2zWFhoB6SQfDjKHpnMt7E9P8rWjauguLKPHpfqIDCtRuTqeJ4xHstb+kf10Oe2l79YFenqD9ucBiLhp3Z/fzjmpQ1B6wUpe3DlAaZbfrcwjr9TrHHZanx/d4VqfWAFOrrEsXT72bgDa/Ow6gTiLGGvcW94FmxW0hVpU6NO4IY1glW3e7wo4VUqfMQFI04C3hHGM23WwtqZQZaSthqYe1VczFf4motQAX/lPAyubDxow9cMflB7QKUzo9VVYU1YXF9WOpj/AGw9XDuKWimhT7I5G7WkXqi9Zrm9iQftAfNtzDPVQUUq4VSyBylV3UJcZ707AE2J9pVsdiO1xVaoDmBdyDa1xmNj7WhtoVLKbIilrBShPC+pt1PD0hxhRTQDS/E/2gMmbkPWBTp8Yoya+V4dFgLUk4XiufkeH71hFQ8o4UdePlAPRFiep8Y8pIPW8SWny5xVaVoC668reonQ9OlpwnQCVaVuXtGGMwxKjjcfSThHH0idemCh9PvArWCx7UHuNRfvKflaS6OK4LU+A1Zea+HlGdSkGGokcuJak2ZDYg+nr1gWGvSJ0trzNrn1jZ6F/Acjw/YkpjVBVGtYutzbTWNzSHjoDaAzfDfSJORpbobfqTJB00v0vb3EZFbPAQA+kL2VzFD+sPV018IDF6N/ryiLpyEe4jj6CNisBNqIIPTpykpu5j6VMP2t8y06ppXGcVHcKiq6nQWANiPrI4HSIVevr7QJHGYO+LWkrUytEAMyXKNl1JGYX1J5wNoVdbgADjwiux++lWqxJctYkm5OgOvvGldrm8BHLr9f9otTtEysWUwDrpHFPgf1gK1x5RyicIA0E0H21jqjR/ZhEpgD3jpeUAVtzv6TobEYs08oW1ioOovqbzo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30" name="Picture 10" descr="http://www.belousenko.com/books/Berberova/borodin_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240" y="476672"/>
            <a:ext cx="2108805" cy="2808312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6732240" y="0"/>
            <a:ext cx="23188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Александр Бородин</a:t>
            </a:r>
            <a:endParaRPr lang="en-US" b="1" dirty="0"/>
          </a:p>
        </p:txBody>
      </p:sp>
      <p:pic>
        <p:nvPicPr>
          <p:cNvPr id="5132" name="Picture 12" descr="http://intoclassics.net/_nw/239/5905267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4077072"/>
            <a:ext cx="1800200" cy="2601361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251520" y="3717032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Франц Шуберт</a:t>
            </a:r>
            <a:endParaRPr lang="en-US" b="1" dirty="0"/>
          </a:p>
        </p:txBody>
      </p:sp>
      <p:pic>
        <p:nvPicPr>
          <p:cNvPr id="5134" name="Picture 14" descr="http://t0.gstatic.com/images?q=tbn:ANd9GcS89gIhAetVADzGdrA8EMrtkXsrTvDk0kz83bp9ymhGJLYXr7W_fuJFjkkUyw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9512" y="1124744"/>
            <a:ext cx="1800200" cy="2520280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0" y="692696"/>
            <a:ext cx="2123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Л.В. Бетховен.</a:t>
            </a:r>
            <a:endParaRPr 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chool_is_Cool_BellaStudio_p (7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03648" y="0"/>
            <a:ext cx="6624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ВЕЛИКИЕ  ТВОРЦЫ  СИМФОНИЙ</a:t>
            </a:r>
            <a:endParaRPr lang="en-US" sz="2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635897" y="404664"/>
            <a:ext cx="16708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Йозеф Гайдн</a:t>
            </a:r>
            <a:endParaRPr lang="en-US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692697"/>
            <a:ext cx="896448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/>
              <a:t>Во всем этом Гайдн был пионером. </a:t>
            </a:r>
            <a:endParaRPr lang="ru-RU" sz="1600" dirty="0" smtClean="0"/>
          </a:p>
          <a:p>
            <a:pPr algn="ctr"/>
            <a:r>
              <a:rPr lang="ru-RU" sz="1600" dirty="0" smtClean="0"/>
              <a:t>Часто </a:t>
            </a:r>
            <a:r>
              <a:rPr lang="ru-RU" sz="1600" dirty="0"/>
              <a:t>— хотя и недостаточно корректно — его именуют «отцом симфонии». </a:t>
            </a:r>
            <a:endParaRPr lang="ru-RU" sz="1600" dirty="0" smtClean="0"/>
          </a:p>
          <a:p>
            <a:pPr algn="ctr"/>
            <a:r>
              <a:rPr lang="ru-RU" sz="1600" dirty="0" smtClean="0"/>
              <a:t>Гайдн </a:t>
            </a:r>
            <a:r>
              <a:rPr lang="ru-RU" sz="1600" dirty="0"/>
              <a:t>поднял эту форму на гораздо более высокую ступень и показал пути в будущее. </a:t>
            </a:r>
            <a:endParaRPr lang="ru-RU" sz="1600" dirty="0" smtClean="0"/>
          </a:p>
          <a:p>
            <a:pPr algn="ctr"/>
            <a:r>
              <a:rPr lang="ru-RU" sz="1600" dirty="0" smtClean="0"/>
              <a:t>Плодовитость</a:t>
            </a:r>
            <a:r>
              <a:rPr lang="ru-RU" sz="1600" dirty="0"/>
              <a:t>, разнообразие, непредсказуемость, юмор, изобретательность — вот что делает Гайдна выше на голову (или даже, как заметил один острослов, по плечи) над уровнем его современников.</a:t>
            </a:r>
          </a:p>
          <a:p>
            <a:pPr algn="ctr"/>
            <a:r>
              <a:rPr lang="ru-RU" sz="1600" dirty="0"/>
              <a:t>Многие симфонии Гайдна получили названия.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2492896"/>
            <a:ext cx="871296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Знаменитая симфония № 45 </a:t>
            </a:r>
            <a:r>
              <a:rPr lang="ru-RU" dirty="0" smtClean="0"/>
              <a:t>получила название </a:t>
            </a:r>
            <a:r>
              <a:rPr lang="ru-RU" dirty="0"/>
              <a:t> 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«ПРОЩАЛЬНАЯ»</a:t>
            </a:r>
          </a:p>
          <a:p>
            <a:pPr algn="ctr"/>
            <a:r>
              <a:rPr lang="ru-RU" dirty="0"/>
              <a:t>(</a:t>
            </a:r>
            <a:r>
              <a:rPr lang="ru-RU" dirty="0" smtClean="0"/>
              <a:t>или </a:t>
            </a:r>
            <a:r>
              <a:rPr lang="ru-RU" dirty="0"/>
              <a:t>«Симфония при свечах</a:t>
            </a:r>
            <a:r>
              <a:rPr lang="ru-RU" dirty="0" smtClean="0"/>
              <a:t>»):</a:t>
            </a:r>
          </a:p>
          <a:p>
            <a:r>
              <a:rPr lang="ru-RU" dirty="0" smtClean="0"/>
              <a:t>на </a:t>
            </a:r>
            <a:r>
              <a:rPr lang="ru-RU" dirty="0"/>
              <a:t>последних страницах финала симфонии музыканты один за другим прекращают играть и уходят со сцены, остаются лишь две скрипки, завершающие симфонию вопросительным </a:t>
            </a:r>
            <a:r>
              <a:rPr lang="ru-RU" dirty="0" smtClean="0"/>
              <a:t>аккордом.</a:t>
            </a:r>
            <a:endParaRPr lang="en-US" dirty="0"/>
          </a:p>
        </p:txBody>
      </p:sp>
      <p:pic>
        <p:nvPicPr>
          <p:cNvPr id="3074" name="Picture 2" descr="http://art.1september.ru/2009/08/6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3933056"/>
            <a:ext cx="3333750" cy="25146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83568" y="6453336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Играя </a:t>
            </a:r>
            <a:r>
              <a:rPr lang="ru-RU" b="1" dirty="0" err="1" smtClean="0"/>
              <a:t>Гайдана</a:t>
            </a:r>
            <a:r>
              <a:rPr lang="ru-RU" b="1" dirty="0" smtClean="0"/>
              <a:t>.</a:t>
            </a:r>
            <a:endParaRPr lang="en-US" b="1" dirty="0"/>
          </a:p>
        </p:txBody>
      </p:sp>
      <p:pic>
        <p:nvPicPr>
          <p:cNvPr id="3076" name="Picture 4" descr="http://mus-info.ru/photo/gaid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8024" y="3789040"/>
            <a:ext cx="2857500" cy="2647951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508104" y="6381328"/>
            <a:ext cx="15224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Йозеф  Гайдн</a:t>
            </a:r>
            <a:endParaRPr lang="en-US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chool_is_Cool_BellaStudio_p (7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5576" y="260649"/>
            <a:ext cx="756084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Симфония № 94 </a:t>
            </a:r>
          </a:p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«С ударом литавр, или Сюрприз» </a:t>
            </a:r>
            <a:r>
              <a:rPr lang="ru-RU" dirty="0" smtClean="0"/>
              <a:t>получила свое название благодаря юмористическому эффекту в медленной части — ее умиротворенное настроение нарушается резким ударом литавры. </a:t>
            </a:r>
          </a:p>
          <a:p>
            <a:endParaRPr lang="ru-RU" dirty="0"/>
          </a:p>
          <a:p>
            <a:r>
              <a:rPr lang="ru-RU" dirty="0" smtClean="0"/>
              <a:t>Симфония № 96</a:t>
            </a:r>
          </a:p>
          <a:p>
            <a:r>
              <a:rPr lang="ru-RU" dirty="0" smtClean="0"/>
              <a:t> «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Чудо» </a:t>
            </a:r>
            <a:r>
              <a:rPr lang="ru-RU" dirty="0" smtClean="0"/>
              <a:t>стала так называться в силу случайных обстоятельств. На концерте, в котором Гайдн должен был дирижировать этой симфонией, публика с его появлением ринулась из середины зала на свободные первые ряды, а середина опустела. В этот момент как раз в центре зала рухнула люстра, слегка пострадали лишь двое слушателей. В зале раздались восклицания: «Чудо! Чудо!» Сам Гайдн был под глубоким впечатлением своего невольного спасения многих людей.</a:t>
            </a:r>
            <a:endParaRPr lang="en-US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4149080"/>
            <a:ext cx="756084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Название симфонии № 100 </a:t>
            </a:r>
            <a:endParaRPr lang="ru-RU" dirty="0" smtClean="0"/>
          </a:p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Военная», </a:t>
            </a:r>
            <a:r>
              <a:rPr lang="ru-RU" dirty="0"/>
              <a:t>наоборот, совсем не случайно — ее крайние части с их военными сигналами и ритмами отчетливо рисуют музыкальную картину лагеря; </a:t>
            </a:r>
            <a:r>
              <a:rPr lang="ru-RU" dirty="0" smtClean="0"/>
              <a:t>включение </a:t>
            </a:r>
            <a:r>
              <a:rPr lang="ru-RU" dirty="0"/>
              <a:t>турецких ударных инструментов в партитуру симфонии привело в восторг лондонских любителей </a:t>
            </a:r>
            <a:r>
              <a:rPr lang="ru-RU" dirty="0" smtClean="0"/>
              <a:t>музыки.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chool_is_Cool_BellaStudio_p (7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827584" y="260648"/>
            <a:ext cx="748883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Вольфганг Амадей </a:t>
            </a: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Моцарт</a:t>
            </a:r>
          </a:p>
          <a:p>
            <a:pPr algn="ctr"/>
            <a:endParaRPr lang="ru-RU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dirty="0"/>
              <a:t>Моцарт свои первые симфонии написал, когда ему было восемь лет, а последние — в тридцать два года</a:t>
            </a:r>
            <a:r>
              <a:rPr lang="ru-RU" dirty="0" smtClean="0"/>
              <a:t>.</a:t>
            </a:r>
          </a:p>
          <a:p>
            <a:pPr algn="ctr"/>
            <a:r>
              <a:rPr lang="ru-RU" dirty="0" smtClean="0"/>
              <a:t> </a:t>
            </a:r>
            <a:r>
              <a:rPr lang="ru-RU" dirty="0"/>
              <a:t>Общее их число более пятидесяти, но несколько юношеских не сохранились или еще не обнаружены</a:t>
            </a:r>
            <a:r>
              <a:rPr lang="ru-RU" dirty="0" smtClean="0"/>
              <a:t>.</a:t>
            </a:r>
          </a:p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988840"/>
            <a:ext cx="84249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Из этих трех последних симфоний средняя, № 40, наиболее известна. </a:t>
            </a:r>
            <a:endParaRPr lang="ru-RU" dirty="0" smtClean="0"/>
          </a:p>
          <a:p>
            <a:pPr algn="ctr"/>
            <a:r>
              <a:rPr lang="ru-RU" dirty="0" smtClean="0"/>
              <a:t>По </a:t>
            </a:r>
            <a:r>
              <a:rPr lang="ru-RU" dirty="0"/>
              <a:t>популярности с ней могут соперничать разве что «Маленькая ночная серенада» и Увертюра к опере «Свадьба Фигаро</a:t>
            </a:r>
            <a:r>
              <a:rPr lang="ru-RU" dirty="0" smtClean="0"/>
              <a:t>».</a:t>
            </a:r>
          </a:p>
          <a:p>
            <a:pPr algn="ctr"/>
            <a:r>
              <a:rPr lang="ru-RU" dirty="0" smtClean="0"/>
              <a:t> </a:t>
            </a:r>
          </a:p>
          <a:p>
            <a:pPr algn="ctr"/>
            <a:r>
              <a:rPr lang="ru-RU" dirty="0" smtClean="0"/>
              <a:t>Эта </a:t>
            </a:r>
            <a:r>
              <a:rPr lang="ru-RU" dirty="0"/>
              <a:t>симфония написана в соль миноре — редкость для Моцарта, </a:t>
            </a:r>
            <a:r>
              <a:rPr lang="ru-RU" dirty="0" smtClean="0"/>
              <a:t>предпочитавшего </a:t>
            </a:r>
            <a:r>
              <a:rPr lang="ru-RU" dirty="0"/>
              <a:t>бодрые и радостные мажорные тональности. </a:t>
            </a:r>
            <a:endParaRPr lang="ru-RU" dirty="0" smtClean="0"/>
          </a:p>
        </p:txBody>
      </p:sp>
      <p:pic>
        <p:nvPicPr>
          <p:cNvPr id="29698" name="Picture 2" descr="http://muzruk.info/wp-content/uploads/2009/11/Mozart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933056"/>
            <a:ext cx="2954288" cy="2556596"/>
          </a:xfrm>
          <a:prstGeom prst="rect">
            <a:avLst/>
          </a:prstGeom>
          <a:noFill/>
        </p:spPr>
      </p:pic>
      <p:pic>
        <p:nvPicPr>
          <p:cNvPr id="29702" name="Picture 6" descr="http://img12.nnm.ru/4/8/7/3/e/819b641837c09d5a4f092f1140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0232" y="3789040"/>
            <a:ext cx="2165699" cy="2574672"/>
          </a:xfrm>
          <a:prstGeom prst="rect">
            <a:avLst/>
          </a:prstGeom>
          <a:noFill/>
        </p:spPr>
      </p:pic>
      <p:pic>
        <p:nvPicPr>
          <p:cNvPr id="29704" name="Picture 8" descr="Моцарт - Волшебная флейта / Mozart - Die Zauberflote [1987, Classic, lossless, FLAC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79912" y="4005064"/>
            <a:ext cx="2511327" cy="23625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1197</Words>
  <Application>Microsoft Office PowerPoint</Application>
  <PresentationFormat>Экран (4:3)</PresentationFormat>
  <Paragraphs>120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Company, 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13</cp:revision>
  <dcterms:created xsi:type="dcterms:W3CDTF">2011-11-30T16:49:43Z</dcterms:created>
  <dcterms:modified xsi:type="dcterms:W3CDTF">2011-11-30T18:52:10Z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488180</vt:lpwstr>
  </property>
  <property fmtid="{D5CDD505-2E9C-101B-9397-08002B2CF9AE}" name="NXPowerLiteSettings" pid="3">
    <vt:lpwstr>F5200358026400</vt:lpwstr>
  </property>
  <property fmtid="{D5CDD505-2E9C-101B-9397-08002B2CF9AE}" name="NXPowerLiteVersion" pid="4">
    <vt:lpwstr>D5.0.6</vt:lpwstr>
  </property>
</Properties>
</file>