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1"/>
  </p:notesMasterIdLst>
  <p:sldIdLst>
    <p:sldId id="292" r:id="rId2"/>
    <p:sldId id="256" r:id="rId3"/>
    <p:sldId id="291" r:id="rId4"/>
    <p:sldId id="290" r:id="rId5"/>
    <p:sldId id="257" r:id="rId6"/>
    <p:sldId id="258" r:id="rId7"/>
    <p:sldId id="259" r:id="rId8"/>
    <p:sldId id="260" r:id="rId9"/>
    <p:sldId id="261" r:id="rId10"/>
    <p:sldId id="293" r:id="rId11"/>
    <p:sldId id="294" r:id="rId12"/>
    <p:sldId id="262" r:id="rId13"/>
    <p:sldId id="263" r:id="rId14"/>
    <p:sldId id="264" r:id="rId15"/>
    <p:sldId id="265" r:id="rId16"/>
    <p:sldId id="266" r:id="rId17"/>
    <p:sldId id="289" r:id="rId18"/>
    <p:sldId id="295" r:id="rId19"/>
    <p:sldId id="29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8F4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4" autoAdjust="0"/>
    <p:restoredTop sz="94660"/>
  </p:normalViewPr>
  <p:slideViewPr>
    <p:cSldViewPr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1F8A9-9364-416C-9351-2D99BBFEBAF7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6004-9AA0-42EB-841C-5333684A5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96004-9AA0-42EB-841C-5333684A538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10F10-804B-43C3-8F77-A6BDBF310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E3939-7379-499A-9D82-B913E573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3CF6E1-E22E-407C-9777-C1E23A807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59151-381C-4D71-951E-DEFA28757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0E962F-E401-479C-B5DD-A1EC05FF8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5C940-DA56-4DD9-9B90-F483444D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3DE09-C1C1-4E23-B6FA-D2F582C2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B0BDD-6B97-4A4E-AE03-FC30483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4B4F8-F8BA-4F68-BAC4-7EEDC3BD5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66E96-D7B4-412F-B2ED-867F7F526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66A5-9A1D-4A65-8DD6-217CF64C0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9176C2-68D8-4831-812B-790A2DD5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-kopilka.ru/" TargetMode="External"/><Relationship Id="rId2" Type="http://schemas.openxmlformats.org/officeDocument/2006/relationships/hyperlink" Target="http://www.klyaksa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M:\flashka\&#1059;&#1056;&#1054;&#1050;&#1048;\&#1091;&#1088;&#1086;&#1082;&#1080;%20&#1080;&#1085;&#1092;&#1086;&#1088;&#1084;&#1072;&#1090;&#1080;&#1082;&#1080;%20&#1087;&#1088;&#1077;&#1079;&#1077;&#1085;&#1090;&#1072;&#1094;&#1080;&#1080;\&#1091;&#1088;&#1086;&#1082;&#1080;%2010%20-11%20&#1082;&#1083;&#1072;&#1089;&#1089;\&#1059;&#1088;&#1086;&#1082;&#1080;%20&#1051;&#1086;&#1075;&#1080;&#1082;&#1080;\&#1059;&#1088;&#1086;&#1082;%20&#8470;1\Logika.sw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642918"/>
            <a:ext cx="7772400" cy="192087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ru-RU" sz="4400" cap="none" dirty="0" smtClean="0">
                <a:ln/>
                <a:solidFill>
                  <a:schemeClr val="accent3"/>
                </a:solidFill>
              </a:rPr>
              <a:t>Обозначение темы урока:</a:t>
            </a:r>
            <a:endParaRPr lang="ru-RU" sz="4400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0043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обобщите ваши действия при выполнении контрольной работы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1439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</a:rPr>
              <a:t>Высказывание называется </a:t>
            </a:r>
            <a:r>
              <a:rPr lang="ru-RU" sz="3200" b="1" i="1" dirty="0" smtClean="0">
                <a:solidFill>
                  <a:srgbClr val="FF3300"/>
                </a:solidFill>
                <a:latin typeface="Times New Roman" pitchFamily="18" charset="0"/>
              </a:rPr>
              <a:t>простым</a:t>
            </a:r>
            <a:r>
              <a:rPr lang="ru-RU" sz="3200" i="1" dirty="0" smtClean="0">
                <a:latin typeface="Times New Roman" pitchFamily="18" charset="0"/>
              </a:rPr>
              <a:t>, если никакая его часть сама не является высказыванием</a:t>
            </a:r>
          </a:p>
          <a:p>
            <a:pPr algn="ctr"/>
            <a:r>
              <a:rPr lang="ru-RU" sz="3200" b="1" dirty="0" smtClean="0">
                <a:solidFill>
                  <a:schemeClr val="hlink"/>
                </a:solidFill>
                <a:latin typeface="Ampir Deco" pitchFamily="2" charset="0"/>
              </a:rPr>
              <a:t>     Пример: Зимой идет снег</a:t>
            </a:r>
          </a:p>
          <a:p>
            <a:r>
              <a:rPr lang="ru-RU" sz="3200" b="1" i="1" dirty="0" smtClean="0">
                <a:solidFill>
                  <a:schemeClr val="hlink"/>
                </a:solidFill>
                <a:latin typeface="Ampir Deco" pitchFamily="2" charset="0"/>
              </a:rPr>
              <a:t>Приведите пример</a:t>
            </a:r>
          </a:p>
          <a:p>
            <a:pPr algn="ctr"/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Процессор является устройством обработки информации</a:t>
            </a:r>
          </a:p>
          <a:p>
            <a:r>
              <a:rPr lang="ru-RU" sz="3200" i="1" dirty="0" smtClean="0">
                <a:latin typeface="Times New Roman" pitchFamily="18" charset="0"/>
              </a:rPr>
              <a:t>Высказывание, состоящее из простых высказываний называется </a:t>
            </a:r>
            <a:r>
              <a:rPr lang="ru-RU" sz="3200" b="1" i="1" dirty="0" smtClean="0">
                <a:solidFill>
                  <a:srgbClr val="FF3300"/>
                </a:solidFill>
                <a:latin typeface="Times New Roman" pitchFamily="18" charset="0"/>
              </a:rPr>
              <a:t>составным</a:t>
            </a:r>
            <a:endParaRPr lang="ru-RU" sz="3200" i="1" dirty="0" smtClean="0">
              <a:latin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hlink"/>
                </a:solidFill>
                <a:latin typeface="Ampir Deco" pitchFamily="2" charset="0"/>
              </a:rPr>
              <a:t>        Пример: Когда наступает зима, на реке появляется лёд</a:t>
            </a:r>
          </a:p>
          <a:p>
            <a:r>
              <a:rPr lang="ru-RU" sz="3200" b="1" i="1" dirty="0" smtClean="0">
                <a:solidFill>
                  <a:schemeClr val="hlink"/>
                </a:solidFill>
                <a:latin typeface="Ampir Deco" pitchFamily="2" charset="0"/>
              </a:rPr>
              <a:t>Приведите пример </a:t>
            </a:r>
          </a:p>
          <a:p>
            <a:pPr algn="ctr"/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Ученики пишут сочинение и получают оценки</a:t>
            </a:r>
            <a:endParaRPr lang="ru-RU" sz="2400" b="1" i="1" dirty="0">
              <a:solidFill>
                <a:schemeClr val="hlink"/>
              </a:solidFill>
              <a:latin typeface="Ampir Deco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15370" cy="5983311"/>
          </a:xfrm>
        </p:spPr>
        <p:txBody>
          <a:bodyPr/>
          <a:lstStyle/>
          <a:p>
            <a:pPr marL="168275" indent="-6350">
              <a:buNone/>
            </a:pPr>
            <a:endParaRPr lang="ru-RU" dirty="0" smtClean="0"/>
          </a:p>
          <a:p>
            <a:pPr marL="168275" indent="-6350">
              <a:buNone/>
            </a:pPr>
            <a:r>
              <a:rPr lang="ru-RU" dirty="0" smtClean="0">
                <a:solidFill>
                  <a:srgbClr val="FF0000"/>
                </a:solidFill>
              </a:rPr>
              <a:t>Вопросительные и восклицательные предложения </a:t>
            </a:r>
            <a:r>
              <a:rPr lang="ru-RU" dirty="0" smtClean="0"/>
              <a:t>не являются высказываниями, </a:t>
            </a:r>
          </a:p>
          <a:p>
            <a:pPr marL="168275" indent="-6350">
              <a:buNone/>
            </a:pPr>
            <a:r>
              <a:rPr lang="ru-RU" dirty="0" smtClean="0"/>
              <a:t>т.к. в них ничего не утверждается и не отрицается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Например:</a:t>
            </a:r>
          </a:p>
          <a:p>
            <a:pPr marL="341313" indent="-341313">
              <a:buClr>
                <a:srgbClr val="FF0000"/>
              </a:buClr>
              <a:buAutoNum type="arabicPeriod"/>
            </a:pPr>
            <a:r>
              <a:rPr lang="ru-RU" dirty="0" smtClean="0"/>
              <a:t>Нельзя касаться оголенных проводов!</a:t>
            </a:r>
          </a:p>
          <a:p>
            <a:pPr marL="341313" indent="-341313">
              <a:buClr>
                <a:srgbClr val="FF0000"/>
              </a:buClr>
              <a:buAutoNum type="arabicPeriod"/>
            </a:pPr>
            <a:r>
              <a:rPr lang="ru-RU" dirty="0" smtClean="0"/>
              <a:t>Когда закончится урок?</a:t>
            </a:r>
          </a:p>
          <a:p>
            <a:pPr marL="341313" indent="-341313">
              <a:buClr>
                <a:srgbClr val="FF0000"/>
              </a:buClr>
              <a:buAutoNum type="arabicPeriod"/>
            </a:pPr>
            <a:r>
              <a:rPr lang="ru-RU" dirty="0" smtClean="0"/>
              <a:t>Какого цвета этот стол?</a:t>
            </a:r>
          </a:p>
          <a:p>
            <a:pPr marL="341313" indent="-341313">
              <a:buClr>
                <a:srgbClr val="FF0000"/>
              </a:buClr>
              <a:buAutoNum type="arabicPeriod"/>
            </a:pPr>
            <a:r>
              <a:rPr lang="ru-RU" dirty="0" smtClean="0"/>
              <a:t>Нельзя пить и есть в кабинете Информатики</a:t>
            </a:r>
          </a:p>
          <a:p>
            <a:pPr marL="341313" indent="-341313">
              <a:buClr>
                <a:srgbClr val="FF0000"/>
              </a:buClr>
              <a:buNone/>
            </a:pPr>
            <a:r>
              <a:rPr lang="ru-RU" dirty="0" smtClean="0"/>
              <a:t>    и ИКТ!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5052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</a:rPr>
              <a:t>!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285728"/>
            <a:ext cx="8382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Умозаключение</a:t>
            </a:r>
            <a:r>
              <a:rPr lang="ru-RU" sz="3600" dirty="0">
                <a:latin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</a:rPr>
            </a:br>
            <a:r>
              <a:rPr lang="ru-RU" sz="3600" dirty="0">
                <a:latin typeface="Times New Roman" pitchFamily="18" charset="0"/>
              </a:rPr>
              <a:t>это форма мышления, с помощью которой из одного или нескольких суждений (посылок) может быть получено новое суждение (заключение</a:t>
            </a:r>
            <a:r>
              <a:rPr lang="ru-RU" sz="3600" dirty="0" smtClean="0">
                <a:latin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00438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Пример:  геометрические теоремы</a:t>
            </a: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Один из углов в треугольнике равен 90</a:t>
            </a:r>
            <a:r>
              <a:rPr lang="ru-RU" sz="2400" b="1" baseline="30000" dirty="0" smtClean="0">
                <a:solidFill>
                  <a:schemeClr val="hlink"/>
                </a:solidFill>
                <a:latin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– этот треугольник прямоугольный</a:t>
            </a: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Все металлы простые вещества. Литий- металл. Литий -простое вещество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500034" y="928670"/>
            <a:ext cx="7564464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82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/>
                <a:solidFill>
                  <a:schemeClr val="accent3"/>
                </a:solidFill>
                <a:latin typeface="Impact"/>
              </a:rPr>
              <a:t>Выполните задание </a:t>
            </a:r>
          </a:p>
        </p:txBody>
      </p:sp>
      <p:pic>
        <p:nvPicPr>
          <p:cNvPr id="7170" name="Picture 2" descr="http://lisyonok.ucoz.ru/smilez/ogromniye/349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857496"/>
            <a:ext cx="2786082" cy="22155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214282" y="428604"/>
            <a:ext cx="864399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kern="10" dirty="0">
                <a:ln/>
                <a:solidFill>
                  <a:schemeClr val="accent3"/>
                </a:solidFill>
                <a:latin typeface="Impact"/>
              </a:rPr>
              <a:t>Проверьте </a:t>
            </a:r>
            <a:r>
              <a:rPr lang="ru-RU" sz="2400" b="1" kern="10" dirty="0" smtClean="0">
                <a:ln/>
                <a:solidFill>
                  <a:schemeClr val="accent3"/>
                </a:solidFill>
                <a:latin typeface="Impact"/>
              </a:rPr>
              <a:t> </a:t>
            </a:r>
            <a:r>
              <a:rPr lang="ru-RU" sz="2400" b="1" kern="10" spc="100" dirty="0" smtClean="0">
                <a:ln/>
                <a:solidFill>
                  <a:schemeClr val="accent3"/>
                </a:solidFill>
                <a:latin typeface="Impact"/>
              </a:rPr>
              <a:t>правильность</a:t>
            </a:r>
            <a:r>
              <a:rPr lang="ru-RU" sz="2400" b="1" kern="10" dirty="0" smtClean="0">
                <a:ln/>
                <a:solidFill>
                  <a:schemeClr val="accent3"/>
                </a:solidFill>
                <a:latin typeface="Impact"/>
              </a:rPr>
              <a:t>  выполнения задания</a:t>
            </a:r>
            <a:endParaRPr lang="ru-RU" sz="2400" b="1" kern="10" dirty="0">
              <a:ln/>
              <a:solidFill>
                <a:schemeClr val="accent3"/>
              </a:solidFill>
              <a:latin typeface="Impact"/>
            </a:endParaRPr>
          </a:p>
        </p:txBody>
      </p:sp>
      <p:graphicFrame>
        <p:nvGraphicFramePr>
          <p:cNvPr id="10286" name="Group 46"/>
          <p:cNvGraphicFramePr>
            <a:graphicFrameLocks noGrp="1"/>
          </p:cNvGraphicFramePr>
          <p:nvPr/>
        </p:nvGraphicFramePr>
        <p:xfrm>
          <a:off x="323850" y="1196975"/>
          <a:ext cx="8496300" cy="540605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890963"/>
                <a:gridCol w="1652587"/>
                <a:gridCol w="2952750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Форма мышления, с помощью которой из одного или нескольких суждений может быть получено новое суждение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Логика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Форма мышления, фиксирующая существенные признаки объекта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Умозаключение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682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Наука о формах и способах мышления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Понятие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2225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Высказывание, построенное на основании простых высказываний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88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Ложь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1603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Высказывание, не соответствующее действительности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75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Составное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214810" y="1928802"/>
            <a:ext cx="1643074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4214810" y="1857362"/>
            <a:ext cx="1643074" cy="22860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214810" y="5000636"/>
            <a:ext cx="1643074" cy="1143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4214810" y="5214950"/>
            <a:ext cx="1643074" cy="1000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4214810" y="3000372"/>
            <a:ext cx="1643074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 animBg="1"/>
      <p:bldP spid="10274" grpId="0" animBg="1"/>
      <p:bldP spid="10275" grpId="0" animBg="1"/>
      <p:bldP spid="10277" grpId="0" animBg="1"/>
      <p:bldP spid="102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572592" cy="1500198"/>
          </a:xfrm>
          <a:noFill/>
          <a:ln/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cap="none" dirty="0">
                <a:ln/>
                <a:solidFill>
                  <a:schemeClr val="accent3"/>
                </a:solidFill>
                <a:latin typeface="Freestyle" pitchFamily="2" charset="0"/>
              </a:rPr>
              <a:t>Алгебра </a:t>
            </a:r>
            <a:r>
              <a:rPr lang="ru-RU" sz="4400" cap="none" dirty="0" smtClean="0">
                <a:ln/>
                <a:solidFill>
                  <a:schemeClr val="accent3"/>
                </a:solidFill>
                <a:latin typeface="Freestyle" pitchFamily="2" charset="0"/>
              </a:rPr>
              <a:t>высказываний(алгебра логики)</a:t>
            </a:r>
            <a:endParaRPr lang="ru-RU" sz="4400" cap="none" dirty="0">
              <a:ln/>
              <a:solidFill>
                <a:schemeClr val="accent3"/>
              </a:solidFill>
              <a:latin typeface="Freestyle" pitchFamily="2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57224" y="3286124"/>
            <a:ext cx="7086600" cy="2062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</a:rPr>
              <a:t>способствует определению истинности или ложности составных высказываний, не вникая в их </a:t>
            </a: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</a:rPr>
              <a:t>содержание</a:t>
            </a:r>
            <a:endParaRPr lang="ru-RU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000232" y="5429264"/>
            <a:ext cx="464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</a:rPr>
              <a:t>1 – ИСТИНА</a:t>
            </a:r>
          </a:p>
          <a:p>
            <a:pPr algn="ctr">
              <a:spcBef>
                <a:spcPts val="0"/>
              </a:spcBef>
            </a:pPr>
            <a:r>
              <a:rPr lang="ru-RU" sz="3600" b="1" dirty="0">
                <a:latin typeface="Times New Roman" pitchFamily="18" charset="0"/>
              </a:rPr>
              <a:t>0 - ЛОЖЬ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18" y="1357298"/>
            <a:ext cx="9039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 Если истинность или ложность простых высказываний устанавливается  в результате соглашения на основании </a:t>
            </a:r>
          </a:p>
          <a:p>
            <a:r>
              <a:rPr lang="ru-RU" sz="2400" dirty="0" smtClean="0">
                <a:latin typeface="Times New Roman" pitchFamily="18" charset="0"/>
              </a:rPr>
              <a:t>здравого смысла,  то истинность или ложность  составных высказываний вычисляется с помощью использования</a:t>
            </a:r>
          </a:p>
          <a:p>
            <a:r>
              <a:rPr lang="ru-RU" sz="2400" dirty="0" smtClean="0">
                <a:latin typeface="Times New Roman" pitchFamily="18" charset="0"/>
              </a:rPr>
              <a:t> алгебры высказываний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43174" y="428604"/>
            <a:ext cx="57499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Простым высказываниям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ставятся в соответствие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логические переменные</a:t>
            </a:r>
            <a:r>
              <a:rPr lang="ru-RU" sz="3200" dirty="0">
                <a:latin typeface="Times New Roman" pitchFamily="18" charset="0"/>
              </a:rPr>
              <a:t>, обозначаемые прописными буквами латинского алфавита (A,B,C,D…..)</a:t>
            </a:r>
          </a:p>
        </p:txBody>
      </p:sp>
      <p:pic>
        <p:nvPicPr>
          <p:cNvPr id="12298" name="Picture 10" descr="44019437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2268538" cy="2952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42844" y="4357694"/>
            <a:ext cx="8642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 dirty="0">
                <a:latin typeface="Arial" charset="0"/>
              </a:rPr>
              <a:t>А=«Сейчас идёт урок информатики»       </a:t>
            </a:r>
            <a:r>
              <a:rPr lang="ru-RU" sz="2800" b="1" dirty="0" smtClean="0">
                <a:latin typeface="Arial" charset="0"/>
              </a:rPr>
              <a:t>A=1</a:t>
            </a:r>
            <a:endParaRPr lang="ru-RU" sz="2800" b="1" dirty="0">
              <a:latin typeface="Arial" charset="0"/>
            </a:endParaRPr>
          </a:p>
          <a:p>
            <a:endParaRPr lang="ru-RU" sz="2800" b="1" dirty="0">
              <a:latin typeface="Arial" charset="0"/>
            </a:endParaRPr>
          </a:p>
          <a:p>
            <a:r>
              <a:rPr lang="ru-RU" sz="2800" b="1" dirty="0" smtClean="0">
                <a:latin typeface="Arial" charset="0"/>
              </a:rPr>
              <a:t> В</a:t>
            </a:r>
            <a:r>
              <a:rPr lang="ru-RU" sz="2800" b="1" dirty="0">
                <a:latin typeface="Arial" charset="0"/>
              </a:rPr>
              <a:t>=«Уже 9 часов вечера»          </a:t>
            </a:r>
            <a:r>
              <a:rPr lang="ru-RU" sz="2800" b="1" dirty="0" smtClean="0">
                <a:latin typeface="Arial" charset="0"/>
              </a:rPr>
              <a:t> B=0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4714876" y="5500702"/>
            <a:ext cx="79374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715141" y="4643446"/>
            <a:ext cx="64294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378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1862" name="WordArt 6"/>
          <p:cNvSpPr>
            <a:spLocks noChangeArrowheads="1" noChangeShapeType="1" noTextEdit="1"/>
          </p:cNvSpPr>
          <p:nvPr/>
        </p:nvSpPr>
        <p:spPr bwMode="auto">
          <a:xfrm>
            <a:off x="1000100" y="1000108"/>
            <a:ext cx="6072230" cy="6762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19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/>
                <a:solidFill>
                  <a:schemeClr val="accent3"/>
                </a:solidFill>
                <a:latin typeface="Impact"/>
              </a:rPr>
              <a:t>Домашнее   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Impact"/>
              </a:rPr>
              <a:t>задание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357158" y="2714620"/>
            <a:ext cx="79914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Привести по 2 примера простых, составных высказываний и умозаключений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378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1862" name="WordArt 6"/>
          <p:cNvSpPr>
            <a:spLocks noChangeArrowheads="1" noChangeShapeType="1" noTextEdit="1"/>
          </p:cNvSpPr>
          <p:nvPr/>
        </p:nvSpPr>
        <p:spPr bwMode="auto">
          <a:xfrm>
            <a:off x="2143108" y="500042"/>
            <a:ext cx="464347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1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/>
                <a:solidFill>
                  <a:schemeClr val="accent3"/>
                </a:solidFill>
                <a:latin typeface="Impact"/>
              </a:rPr>
              <a:t>Итог     урока</a:t>
            </a:r>
            <a:endParaRPr lang="ru-RU" sz="3600" b="1" kern="10" dirty="0">
              <a:ln/>
              <a:solidFill>
                <a:schemeClr val="accent3"/>
              </a:solidFill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928670"/>
            <a:ext cx="8358246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>
              <a:buFont typeface="+mj-lt"/>
              <a:buAutoNum type="arabicPeriod"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Логика- наука о формах и способах мышления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формы мышления: понятие, высказывание(суждение), умозаключение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Вопросительные и восклицательные предложения не являются высказываниями, т.к. в них ничего не утверждается и не отрицается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Алгебра высказываний способствует определению истинности или ложности составных высказываний, </a:t>
            </a:r>
          </a:p>
          <a:p>
            <a:pPr marL="342900" indent="-34290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не вникая в их содержание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Информационные ресурсы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7400948" cy="3819848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Н.Д. </a:t>
            </a:r>
            <a:r>
              <a:rPr lang="ru-RU" sz="2000" dirty="0" err="1" smtClean="0"/>
              <a:t>Угринович</a:t>
            </a:r>
            <a:r>
              <a:rPr lang="ru-RU" sz="2000" dirty="0" smtClean="0"/>
              <a:t>, Учебник для 10-11 классов «Информатика и информационные технологии», -М., Лаборатория Базовых Знаний, 2004.</a:t>
            </a:r>
          </a:p>
          <a:p>
            <a:pPr lvl="0"/>
            <a:r>
              <a:rPr lang="ru-RU" sz="2000" dirty="0" smtClean="0"/>
              <a:t>Практикум по информатике и информационным технологиям. Учебное пособие для общеобразовательных учреждений. / </a:t>
            </a:r>
            <a:r>
              <a:rPr lang="ru-RU" sz="2000" dirty="0" err="1" smtClean="0"/>
              <a:t>Угринович</a:t>
            </a:r>
            <a:r>
              <a:rPr lang="ru-RU" sz="2000" dirty="0" smtClean="0"/>
              <a:t> Н.Д., </a:t>
            </a:r>
            <a:r>
              <a:rPr lang="ru-RU" sz="2000" dirty="0" err="1" smtClean="0"/>
              <a:t>Босова</a:t>
            </a:r>
            <a:r>
              <a:rPr lang="ru-RU" sz="2000" dirty="0" smtClean="0"/>
              <a:t> Л.Л., Михайлова Н.И. - М. Лаборатория Базовых Знаний, 2001.</a:t>
            </a:r>
          </a:p>
          <a:p>
            <a:pPr lvl="0"/>
            <a:r>
              <a:rPr lang="en-US" sz="2000" dirty="0" smtClean="0">
                <a:hlinkClick r:id="rId2"/>
              </a:rPr>
              <a:t>http://www.klyaksa.net</a:t>
            </a:r>
            <a:r>
              <a:rPr lang="en-US" sz="2000" dirty="0" smtClean="0"/>
              <a:t> </a:t>
            </a:r>
            <a:r>
              <a:rPr lang="ru-RU" sz="2000" dirty="0" smtClean="0"/>
              <a:t>Информационно-образовательный портал для учителя информатики и ИКТ</a:t>
            </a:r>
            <a:endParaRPr lang="en-US" sz="2000" dirty="0" smtClean="0"/>
          </a:p>
          <a:p>
            <a:pPr lvl="0"/>
            <a:r>
              <a:rPr lang="en-US" sz="2000" dirty="0" smtClean="0">
                <a:hlinkClick r:id="rId3"/>
              </a:rPr>
              <a:t>http://metod-kopilka.ru</a:t>
            </a:r>
            <a:r>
              <a:rPr lang="en-US" sz="2000" dirty="0" smtClean="0"/>
              <a:t> </a:t>
            </a:r>
            <a:r>
              <a:rPr lang="ru-RU" sz="2000" dirty="0" smtClean="0"/>
              <a:t>Информатика. Методическая копилка учителя информатики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-214346" y="1571613"/>
            <a:ext cx="9144000" cy="1714512"/>
          </a:xfrm>
          <a:noFill/>
          <a:ln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reestyle" pitchFamily="2" charset="0"/>
              </a:rPr>
              <a:t>ОСНОВЫ ЛОГИКИ</a:t>
            </a:r>
          </a:p>
        </p:txBody>
      </p:sp>
      <p:sp>
        <p:nvSpPr>
          <p:cNvPr id="2057" name="Text Box 9"/>
          <p:cNvSpPr txBox="1">
            <a:spLocks noGrp="1" noChangeArrowheads="1"/>
          </p:cNvSpPr>
          <p:nvPr>
            <p:ph type="subTitle" idx="1"/>
          </p:nvPr>
        </p:nvSpPr>
        <p:spPr>
          <a:xfrm>
            <a:off x="4429124" y="5000636"/>
            <a:ext cx="4249737" cy="576263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10 класс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714752"/>
            <a:ext cx="44566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логики, </a:t>
            </a:r>
          </a:p>
          <a:p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285728"/>
            <a:ext cx="90011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fontAlgn="base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dine Kirnberg" pitchFamily="2" charset="0"/>
                <a:ea typeface="+mn-ea"/>
                <a:cs typeface="+mn-cs"/>
              </a:rPr>
              <a:t>          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Зацепина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Е.М.    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МОУ СОШ №18 </a:t>
            </a:r>
          </a:p>
          <a:p>
            <a:pPr marR="0" lvl="0" defTabSz="914400" fontAlgn="base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учитель информатики    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имени Э.Д.Потапова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43372" y="5786454"/>
            <a:ext cx="42497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1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Мичуринск-наукоград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РФ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fld id="{CE9874D8-4814-4A09-89B9-59FA9B580597}" type="datetime1"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  <a:defRPr/>
              </a:pPr>
              <a:t>08.05.2012</a:t>
            </a:fld>
            <a:endParaRPr lang="ru-RU" sz="1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40" y="2332037"/>
            <a:ext cx="7429584" cy="2882913"/>
          </a:xfrm>
        </p:spPr>
        <p:txBody>
          <a:bodyPr/>
          <a:lstStyle/>
          <a:p>
            <a:pPr marL="273050" indent="-6350">
              <a:buNone/>
            </a:pPr>
            <a:r>
              <a:rPr lang="ru-RU" sz="6000" dirty="0" smtClean="0"/>
              <a:t>познакомиться с основными понятиями логики</a:t>
            </a:r>
            <a:endParaRPr lang="ru-RU" sz="6000" dirty="0"/>
          </a:p>
        </p:txBody>
      </p:sp>
      <p:sp>
        <p:nvSpPr>
          <p:cNvPr id="4" name="Управляющая кнопка: далее 3">
            <a:hlinkClick r:id="rId2" action="ppaction://program" highlightClick="1"/>
          </p:cNvPr>
          <p:cNvSpPr/>
          <p:nvPr/>
        </p:nvSpPr>
        <p:spPr>
          <a:xfrm>
            <a:off x="8143900" y="6286520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71546"/>
            <a:ext cx="565946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chemeClr val="accent3"/>
                </a:solidFill>
                <a:latin typeface="Trebuchet MS"/>
              </a:rPr>
              <a:t>Цель урока: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3857620" y="2714620"/>
            <a:ext cx="4895851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Логика</a:t>
            </a:r>
            <a:r>
              <a:rPr lang="ru-RU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это наука </a:t>
            </a:r>
          </a:p>
          <a:p>
            <a:pPr marL="342900" indent="-342900" algn="ctr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 формах и способах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мышления </a:t>
            </a:r>
            <a:endParaRPr lang="ru-RU" sz="4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596" y="5786454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Джордж </a:t>
            </a:r>
            <a:r>
              <a:rPr lang="ru-RU" sz="2400" b="1" dirty="0">
                <a:latin typeface="Georgia" pitchFamily="18" charset="0"/>
              </a:rPr>
              <a:t>Буль (1815-1864)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28"/>
            <a:ext cx="8349273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5400" b="1" dirty="0" smtClean="0">
                <a:ln/>
                <a:solidFill>
                  <a:schemeClr val="accent3"/>
                </a:solidFill>
                <a:latin typeface="Freestyle" pitchFamily="2" charset="0"/>
                <a:ea typeface="+mj-ea"/>
                <a:cs typeface="+mj-cs"/>
              </a:rPr>
              <a:t>История развития логики</a:t>
            </a:r>
          </a:p>
        </p:txBody>
      </p:sp>
      <p:pic>
        <p:nvPicPr>
          <p:cNvPr id="17410" name="Picture 2" descr="Джордж Бу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3314744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5720" y="571480"/>
            <a:ext cx="8137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" pitchFamily="2" charset="0"/>
              </a:rPr>
              <a:t>Основные формы мышления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1423224">
            <a:off x="1820248" y="2674381"/>
            <a:ext cx="140332" cy="1620837"/>
          </a:xfrm>
          <a:prstGeom prst="downArrow">
            <a:avLst>
              <a:gd name="adj1" fmla="val 50000"/>
              <a:gd name="adj2" fmla="val 186314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82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42910" y="4286256"/>
            <a:ext cx="2089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</a:rPr>
              <a:t>Понятие</a:t>
            </a:r>
          </a:p>
        </p:txBody>
      </p:sp>
      <p:sp>
        <p:nvSpPr>
          <p:cNvPr id="308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86380" y="4143380"/>
            <a:ext cx="3532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</a:rPr>
              <a:t>Умозаключение</a:t>
            </a:r>
          </a:p>
        </p:txBody>
      </p:sp>
      <p:sp>
        <p:nvSpPr>
          <p:cNvPr id="3084" name="Rectangl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714612" y="5429264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</a:rPr>
              <a:t>Высказывание (суждение)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4357686" y="2714620"/>
            <a:ext cx="142876" cy="2857520"/>
          </a:xfrm>
          <a:prstGeom prst="downArrow">
            <a:avLst>
              <a:gd name="adj1" fmla="val 50000"/>
              <a:gd name="adj2" fmla="val 32402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 rot="-1522300">
            <a:off x="6984942" y="2591738"/>
            <a:ext cx="124732" cy="1620837"/>
          </a:xfrm>
          <a:prstGeom prst="downArrow">
            <a:avLst>
              <a:gd name="adj1" fmla="val 50000"/>
              <a:gd name="adj2" fmla="val 184964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28604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Понятие</a:t>
            </a:r>
          </a:p>
          <a:p>
            <a:pPr algn="ctr">
              <a:spcBef>
                <a:spcPct val="50000"/>
              </a:spcBef>
            </a:pP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форма мышления, фиксирующая основные,  существенные признаки объекта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компьютер, принтер, монитор, озеро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стул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43042" y="3571876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Две стороны понятия: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-2368347">
            <a:off x="6351537" y="3989481"/>
            <a:ext cx="122567" cy="1317625"/>
          </a:xfrm>
          <a:prstGeom prst="downArrow">
            <a:avLst>
              <a:gd name="adj1" fmla="val 50000"/>
              <a:gd name="adj2" fmla="val 185268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2043048">
            <a:off x="2920577" y="4028393"/>
            <a:ext cx="139061" cy="1288606"/>
          </a:xfrm>
          <a:prstGeom prst="downArrow">
            <a:avLst>
              <a:gd name="adj1" fmla="val 50000"/>
              <a:gd name="adj2" fmla="val 191055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5300663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Объем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042988" y="5300663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Содержание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4282" y="214290"/>
            <a:ext cx="807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rgbClr val="FF3300"/>
                </a:solidFill>
                <a:latin typeface="Times New Roman" pitchFamily="18" charset="0"/>
              </a:rPr>
              <a:t>Содержание</a:t>
            </a:r>
            <a:r>
              <a:rPr lang="ru-RU" sz="3600" i="1" dirty="0">
                <a:latin typeface="Times New Roman" pitchFamily="18" charset="0"/>
              </a:rPr>
              <a:t> понятия составляет совокупность существенных признаков </a:t>
            </a:r>
            <a:r>
              <a:rPr lang="ru-RU" sz="3600" i="1" dirty="0" smtClean="0">
                <a:latin typeface="Times New Roman" pitchFamily="18" charset="0"/>
              </a:rPr>
              <a:t>объекта</a:t>
            </a:r>
            <a:endParaRPr lang="ru-RU" sz="3600" i="1" dirty="0"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720" y="3786190"/>
            <a:ext cx="807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rgbClr val="FF3300"/>
                </a:solidFill>
                <a:latin typeface="Times New Roman" pitchFamily="18" charset="0"/>
              </a:rPr>
              <a:t>Объем</a:t>
            </a:r>
            <a:r>
              <a:rPr lang="ru-RU" sz="3600" i="1" dirty="0">
                <a:latin typeface="Times New Roman" pitchFamily="18" charset="0"/>
              </a:rPr>
              <a:t> понятия определяется совокупностью предметов, на которую оно </a:t>
            </a:r>
            <a:r>
              <a:rPr lang="ru-RU" sz="3600" i="1" dirty="0" smtClean="0">
                <a:latin typeface="Times New Roman" pitchFamily="18" charset="0"/>
              </a:rPr>
              <a:t>распространяется</a:t>
            </a:r>
            <a:endParaRPr lang="ru-RU" sz="3600" i="1" dirty="0">
              <a:latin typeface="Times New Roman" pitchFamily="18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42844" y="1857364"/>
            <a:ext cx="85645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b="1" dirty="0">
                <a:latin typeface="Arial" charset="0"/>
              </a:rPr>
              <a:t>Содержание понятия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персональный компьютер</a:t>
            </a:r>
            <a:r>
              <a:rPr lang="ru-RU" b="1" dirty="0">
                <a:latin typeface="Arial" charset="0"/>
              </a:rPr>
              <a:t>: </a:t>
            </a:r>
          </a:p>
          <a:p>
            <a:r>
              <a:rPr lang="ru-RU" b="1" dirty="0">
                <a:latin typeface="Arial" charset="0"/>
              </a:rPr>
              <a:t>универсальное электронное устройство для автоматической </a:t>
            </a:r>
            <a:endParaRPr lang="ru-RU" b="1" dirty="0" smtClean="0">
              <a:latin typeface="Arial" charset="0"/>
            </a:endParaRPr>
          </a:p>
          <a:p>
            <a:r>
              <a:rPr lang="ru-RU" b="1" dirty="0" smtClean="0">
                <a:latin typeface="Arial" charset="0"/>
              </a:rPr>
              <a:t>обработки </a:t>
            </a:r>
            <a:r>
              <a:rPr lang="ru-RU" b="1" dirty="0">
                <a:latin typeface="Arial" charset="0"/>
              </a:rPr>
              <a:t>информации, предназначенное для одного пользователя</a:t>
            </a:r>
            <a:r>
              <a:rPr lang="ru-RU" b="1" dirty="0" smtClean="0">
                <a:latin typeface="Arial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Прямоугольник-</a:t>
            </a:r>
            <a:r>
              <a:rPr lang="ru-RU" b="1" dirty="0" smtClean="0">
                <a:latin typeface="Arial" charset="0"/>
              </a:rPr>
              <a:t> геометрическая фигура, у которой все углы прямые</a:t>
            </a:r>
          </a:p>
          <a:p>
            <a:r>
              <a:rPr lang="ru-RU" b="1" dirty="0" smtClean="0">
                <a:latin typeface="Arial" charset="0"/>
              </a:rPr>
              <a:t> и противоположные стороны равны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Автомобиль……………………………………</a:t>
            </a:r>
          </a:p>
          <a:p>
            <a:endParaRPr lang="ru-RU" b="1" i="1" dirty="0" smtClean="0">
              <a:latin typeface="Arial" charset="0"/>
            </a:endParaRPr>
          </a:p>
          <a:p>
            <a:endParaRPr lang="ru-RU" b="1" i="1" dirty="0">
              <a:latin typeface="Arial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14348" y="5500702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dirty="0">
                <a:latin typeface="Arial" charset="0"/>
              </a:rPr>
              <a:t>Объем понятия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персональный компьютер</a:t>
            </a:r>
            <a:r>
              <a:rPr lang="ru-RU" b="1" dirty="0">
                <a:latin typeface="Arial" charset="0"/>
              </a:rPr>
              <a:t>: </a:t>
            </a:r>
          </a:p>
          <a:p>
            <a:r>
              <a:rPr lang="ru-RU" b="1" dirty="0">
                <a:latin typeface="Arial" charset="0"/>
              </a:rPr>
              <a:t>совокупность существующих в мире ПК </a:t>
            </a:r>
            <a:endParaRPr lang="ru-RU" b="1" dirty="0" smtClean="0">
              <a:latin typeface="Arial" charset="0"/>
            </a:endParaRPr>
          </a:p>
          <a:p>
            <a:r>
              <a:rPr lang="ru-RU" b="1" dirty="0" smtClean="0">
                <a:latin typeface="Arial" charset="0"/>
              </a:rPr>
              <a:t>Времена года - зима, весна, лето, осень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Геометрические фигуры-……………….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4282" y="214290"/>
            <a:ext cx="8153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Высказывание (суждение)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это форма мышления, выраженная с помощью понятий, в которой что-либо утверждается или отрицается о предметах, их свойствах и отношениях между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ними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повествовательные предложения, которые могут быть утвердительными или отрицательными</a:t>
            </a:r>
            <a:r>
              <a:rPr lang="ru-RU" sz="2400" dirty="0" smtClean="0"/>
              <a:t>)</a:t>
            </a:r>
          </a:p>
          <a:p>
            <a:pPr algn="ctr">
              <a:spcBef>
                <a:spcPct val="50000"/>
              </a:spcBef>
            </a:pP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704837">
            <a:off x="6994325" y="4284169"/>
            <a:ext cx="145607" cy="609788"/>
          </a:xfrm>
          <a:prstGeom prst="downArrow">
            <a:avLst>
              <a:gd name="adj1" fmla="val 50000"/>
              <a:gd name="adj2" fmla="val 13489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286380" y="485776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простое/составное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738289">
            <a:off x="1697145" y="4293952"/>
            <a:ext cx="177544" cy="564237"/>
          </a:xfrm>
          <a:prstGeom prst="downArrow">
            <a:avLst>
              <a:gd name="adj1" fmla="val 50000"/>
              <a:gd name="adj2" fmla="val 141071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4786322"/>
            <a:ext cx="37464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ложное/истинное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143108" y="5500702"/>
            <a:ext cx="432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Буква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ru-RU" sz="2400" b="1" dirty="0">
                <a:latin typeface="Times New Roman" pitchFamily="18" charset="0"/>
              </a:rPr>
              <a:t> - гласная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429256" y="5214950"/>
            <a:ext cx="579435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 flipV="1">
            <a:off x="2928926" y="5143512"/>
            <a:ext cx="57150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357562"/>
            <a:ext cx="850112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&gt;9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Река Кубань впадает в Азовское море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3x5=10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Париж-столица Франции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8578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Высказывания могут выражаться с помощью математических, физических, химических и прочих знаков. Например: 1&lt;10, 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O+SO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2844" y="214290"/>
            <a:ext cx="8686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FF3300"/>
                </a:solidFill>
                <a:latin typeface="Times New Roman" pitchFamily="18" charset="0"/>
              </a:rPr>
              <a:t>Истинно</a:t>
            </a:r>
            <a:r>
              <a:rPr lang="ru-RU" sz="2800" i="1" dirty="0" smtClean="0">
                <a:latin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</a:rPr>
              <a:t>суждение, в котором связь понятий правильно отражает свойства и отношения реальных </a:t>
            </a:r>
            <a:r>
              <a:rPr lang="ru-RU" sz="2800" i="1" dirty="0" smtClean="0">
                <a:latin typeface="Times New Roman" pitchFamily="18" charset="0"/>
              </a:rPr>
              <a:t>вещей</a:t>
            </a:r>
            <a:endParaRPr lang="ru-RU" sz="2800" i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hlink"/>
                </a:solidFill>
                <a:latin typeface="Ampir Deco" pitchFamily="2" charset="0"/>
              </a:rPr>
              <a:t>Пример: Сейчас идёт урок </a:t>
            </a:r>
            <a:r>
              <a:rPr lang="ru-RU" sz="2400" b="1" dirty="0" smtClean="0">
                <a:solidFill>
                  <a:schemeClr val="hlink"/>
                </a:solidFill>
                <a:latin typeface="Ampir Deco" pitchFamily="2" charset="0"/>
              </a:rPr>
              <a:t>информатики                            </a:t>
            </a:r>
          </a:p>
          <a:p>
            <a:endParaRPr lang="ru-RU" sz="2400" b="1" i="1" dirty="0" smtClean="0">
              <a:solidFill>
                <a:schemeClr val="hlink"/>
              </a:solidFill>
              <a:latin typeface="Ampir Deco" pitchFamily="2" charset="0"/>
            </a:endParaRPr>
          </a:p>
          <a:p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Приведите свои примеры    </a:t>
            </a:r>
          </a:p>
          <a:p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                                              Сегодня 28 октября</a:t>
            </a:r>
          </a:p>
          <a:p>
            <a:pPr algn="ctr"/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Два умножить на два равно четырем</a:t>
            </a:r>
          </a:p>
          <a:p>
            <a:r>
              <a:rPr lang="ru-RU" sz="2800" i="1" dirty="0" smtClean="0">
                <a:latin typeface="Times New Roman" pitchFamily="18" charset="0"/>
              </a:rPr>
              <a:t>Суждение </a:t>
            </a:r>
            <a:r>
              <a:rPr lang="ru-RU" sz="2800" b="1" i="1" dirty="0">
                <a:solidFill>
                  <a:srgbClr val="FF3300"/>
                </a:solidFill>
                <a:latin typeface="Times New Roman" pitchFamily="18" charset="0"/>
              </a:rPr>
              <a:t>ложно</a:t>
            </a:r>
            <a:r>
              <a:rPr lang="ru-RU" sz="2800" i="1" dirty="0">
                <a:latin typeface="Times New Roman" pitchFamily="18" charset="0"/>
              </a:rPr>
              <a:t> в том случае, когда связь понятий не соответствует реальной </a:t>
            </a:r>
            <a:r>
              <a:rPr lang="ru-RU" sz="2800" i="1" dirty="0" smtClean="0">
                <a:latin typeface="Times New Roman" pitchFamily="18" charset="0"/>
              </a:rPr>
              <a:t>действительности</a:t>
            </a:r>
            <a:endParaRPr lang="ru-RU" sz="2800" i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hlink"/>
                </a:solidFill>
                <a:latin typeface="Ampir Deco" pitchFamily="2" charset="0"/>
              </a:rPr>
              <a:t>Пример: Зимой листья на деревьях </a:t>
            </a:r>
            <a:r>
              <a:rPr lang="ru-RU" sz="2400" b="1" dirty="0" smtClean="0">
                <a:solidFill>
                  <a:schemeClr val="hlink"/>
                </a:solidFill>
                <a:latin typeface="Ampir Deco" pitchFamily="2" charset="0"/>
              </a:rPr>
              <a:t>желтеют                         </a:t>
            </a:r>
          </a:p>
          <a:p>
            <a:endParaRPr lang="ru-RU" sz="2400" b="1" i="1" dirty="0" smtClean="0">
              <a:solidFill>
                <a:schemeClr val="hlink"/>
              </a:solidFill>
              <a:latin typeface="Ampir Deco" pitchFamily="2" charset="0"/>
            </a:endParaRPr>
          </a:p>
          <a:p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Приведите свои примеры</a:t>
            </a:r>
          </a:p>
          <a:p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                   Компьютер был изобретен до нашей эры</a:t>
            </a:r>
          </a:p>
          <a:p>
            <a:pPr algn="ctr"/>
            <a:r>
              <a:rPr lang="ru-RU" sz="2400" b="1" i="1" dirty="0" smtClean="0">
                <a:solidFill>
                  <a:schemeClr val="hlink"/>
                </a:solidFill>
                <a:latin typeface="Ampir Deco" pitchFamily="2" charset="0"/>
              </a:rPr>
              <a:t>Процессор является устройством печати</a:t>
            </a:r>
            <a:endParaRPr lang="ru-RU" sz="2400" b="1" i="1" dirty="0">
              <a:solidFill>
                <a:schemeClr val="hlink"/>
              </a:solidFill>
              <a:latin typeface="Ampir Deco" pitchFamily="2" charset="0"/>
            </a:endParaRPr>
          </a:p>
          <a:p>
            <a:endParaRPr lang="ru-RU" sz="2400" b="1" dirty="0">
              <a:solidFill>
                <a:schemeClr val="hlink"/>
              </a:solidFill>
              <a:latin typeface="Ampir Deco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685</Words>
  <Application>Microsoft Office PowerPoint</Application>
  <PresentationFormat>Экран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Обозначение темы урока:</vt:lpstr>
      <vt:lpstr>ОСНОВЫ ЛОГИКИ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Алгебра высказываний(алгебра логики)</vt:lpstr>
      <vt:lpstr>Слайд 16</vt:lpstr>
      <vt:lpstr>Слайд 17</vt:lpstr>
      <vt:lpstr>Слайд 18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ЛОГИКИ</dc:title>
  <dc:creator>1</dc:creator>
  <cp:lastModifiedBy>Ёля</cp:lastModifiedBy>
  <cp:revision>33</cp:revision>
  <dcterms:created xsi:type="dcterms:W3CDTF">2011-10-27T18:05:47Z</dcterms:created>
  <dcterms:modified xsi:type="dcterms:W3CDTF">2012-05-08T04:34:38Z</dcterms:modified>
</cp:coreProperties>
</file>