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59" r:id="rId5"/>
    <p:sldId id="263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pPr/>
              <a:t>30.01.2011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30.01.2011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30.01.2011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24544" y="548680"/>
            <a:ext cx="96490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Роль заимствований</a:t>
            </a:r>
          </a:p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в истории русского языка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3520" y="5107496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Работу выполнила: ученица 11 класса Эдучанской СОШ </a:t>
            </a:r>
          </a:p>
          <a:p>
            <a:r>
              <a:rPr lang="ru-RU" dirty="0" smtClean="0"/>
              <a:t>Радкович Наталья</a:t>
            </a:r>
          </a:p>
          <a:p>
            <a:r>
              <a:rPr lang="ru-RU" dirty="0" smtClean="0"/>
              <a:t>Руководитель: Чернышова Татьяна Викторовна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08920"/>
            <a:ext cx="4668011" cy="350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2323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Неславянские заимствования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367464" cy="5107832"/>
          </a:xfrm>
        </p:spPr>
        <p:txBody>
          <a:bodyPr>
            <a:normAutofit/>
          </a:bodyPr>
          <a:lstStyle/>
          <a:p>
            <a:r>
              <a:rPr lang="ru-RU" dirty="0"/>
              <a:t> Наряду со словами славянских языков в русскую лексику на разных этапах ее развития входили и неславянские заимствования, например, греческие, латинские, тюркские, скандинавские, </a:t>
            </a:r>
            <a:r>
              <a:rPr lang="ru-RU" dirty="0" smtClean="0"/>
              <a:t>западноевропейские.</a:t>
            </a:r>
          </a:p>
          <a:p>
            <a:r>
              <a:rPr lang="ru-RU" dirty="0"/>
              <a:t> Заимствования из греческого и латинского языков: анафема, ангел, архиепископ, демон, икона, монах, монастырь, лампада, </a:t>
            </a:r>
            <a:r>
              <a:rPr lang="ru-RU" dirty="0" smtClean="0"/>
              <a:t>пономарь и т.д.</a:t>
            </a:r>
          </a:p>
          <a:p>
            <a:r>
              <a:rPr lang="ru-RU" dirty="0"/>
              <a:t> Заимствования из латинского языка: : школа, аудитория, декан, канцелярия, директор, экзамен, диктант</a:t>
            </a:r>
            <a:r>
              <a:rPr lang="ru-RU" dirty="0" smtClean="0"/>
              <a:t>.</a:t>
            </a:r>
          </a:p>
          <a:p>
            <a:r>
              <a:rPr lang="ru-RU" dirty="0"/>
              <a:t>Заимствования из тюркских языков: атаман, басурман, барабан, башмак, бешмет, буран, кабала, казна, казначей, караул, орда, чертог, шалаш и другие. </a:t>
            </a:r>
            <a:endParaRPr lang="ru-RU" dirty="0" smtClean="0"/>
          </a:p>
          <a:p>
            <a:r>
              <a:rPr lang="ru-RU" dirty="0"/>
              <a:t>Западноевропейские заимствования: агент, акция, бухгалтер, вексель, пакет, прейскурант, </a:t>
            </a:r>
            <a:r>
              <a:rPr lang="ru-RU" dirty="0" smtClean="0"/>
              <a:t>процент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4072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Заимствования во времена Петра I 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439472" cy="4963816"/>
          </a:xfrm>
        </p:spPr>
        <p:txBody>
          <a:bodyPr>
            <a:normAutofit/>
          </a:bodyPr>
          <a:lstStyle/>
          <a:p>
            <a:r>
              <a:rPr lang="ru-RU" dirty="0"/>
              <a:t>С петровских времен существуют в русском языке такие заимствованные иностранные слова, как алгебра, "амуниция", "ассамблея", оптика, глобус, апоплексия, лак, компас, крейсер, порт, корпус, армия, "капитан", "генерал", дезертир, кавалерия, контора, акт, аренда, тариф и многие другие</a:t>
            </a:r>
            <a:r>
              <a:rPr lang="ru-RU" dirty="0" smtClean="0"/>
              <a:t>.</a:t>
            </a:r>
          </a:p>
          <a:p>
            <a:r>
              <a:rPr lang="ru-RU" dirty="0"/>
              <a:t>Известно, однако, что сам Петр негативно относился к засилью иностранных слов и требовал от своих современников писать «как можно вразумительней», не злоупотребляя нерусскими словами. Так, например, в своем послании послу </a:t>
            </a:r>
            <a:r>
              <a:rPr lang="ru-RU" dirty="0" err="1"/>
              <a:t>Рудаковскому</a:t>
            </a:r>
            <a:r>
              <a:rPr lang="ru-RU" dirty="0"/>
              <a:t> Петр писал: </a:t>
            </a:r>
            <a:r>
              <a:rPr lang="ru-RU" i="1" dirty="0"/>
              <a:t>«В реляциях твоих употребляешь ты зело многие польские и другие иностранные слова и термины, за которыми самого дела </a:t>
            </a:r>
            <a:r>
              <a:rPr lang="ru-RU" i="1" dirty="0" err="1"/>
              <a:t>выразуметь</a:t>
            </a:r>
            <a:r>
              <a:rPr lang="ru-RU" i="1" dirty="0"/>
              <a:t> невозможно: того ради тебе впредь реляции свои к нам писать всё российским языком, не употребляя иностранных слов и терминов». </a:t>
            </a:r>
          </a:p>
        </p:txBody>
      </p:sp>
    </p:spTree>
    <p:extLst>
      <p:ext uri="{BB962C8B-B14F-4D97-AF65-F5344CB8AC3E}">
        <p14:creationId xmlns:p14="http://schemas.microsoft.com/office/powerpoint/2010/main" xmlns="" val="3021681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151440" cy="4675784"/>
          </a:xfrm>
        </p:spPr>
        <p:txBody>
          <a:bodyPr>
            <a:normAutofit/>
          </a:bodyPr>
          <a:lstStyle/>
          <a:p>
            <a:r>
              <a:rPr lang="ru-RU" dirty="0"/>
              <a:t> Я считаю, что заимствованные слова обогащают нашу речь, делают ее более точной, подчас экономной. В наш бурный век поток новых идей, вещей, информации, технологий требует быстрого называния предметов и явлений, заставляет вовлекать в язык уже имеющиеся иностранные названия, а не ожидать создания самобытных слов на русской почве. Известно, что сейчас из всего богатства русского языка, заимствованные слова составляют лишь около 10-15%.</a:t>
            </a:r>
          </a:p>
        </p:txBody>
      </p:sp>
    </p:spTree>
    <p:extLst>
      <p:ext uri="{BB962C8B-B14F-4D97-AF65-F5344CB8AC3E}">
        <p14:creationId xmlns:p14="http://schemas.microsoft.com/office/powerpoint/2010/main" xmlns="" val="3477374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295456" cy="4531768"/>
          </a:xfrm>
        </p:spPr>
        <p:txBody>
          <a:bodyPr>
            <a:normAutofit/>
          </a:bodyPr>
          <a:lstStyle/>
          <a:p>
            <a:r>
              <a:rPr lang="ru-RU" dirty="0"/>
              <a:t>Список литературы.</a:t>
            </a:r>
          </a:p>
          <a:p>
            <a:r>
              <a:rPr lang="ru-RU" dirty="0"/>
              <a:t>1.http://ru.wikipedia.org/</a:t>
            </a:r>
            <a:r>
              <a:rPr lang="ru-RU" dirty="0" err="1"/>
              <a:t>wiki</a:t>
            </a:r>
            <a:r>
              <a:rPr lang="ru-RU" dirty="0"/>
              <a:t>/</a:t>
            </a:r>
            <a:r>
              <a:rPr lang="ru-RU" dirty="0" err="1"/>
              <a:t>Заимствованные_слова_в_русском_языке</a:t>
            </a:r>
            <a:r>
              <a:rPr lang="ru-RU" dirty="0"/>
              <a:t>.</a:t>
            </a:r>
          </a:p>
          <a:p>
            <a:r>
              <a:rPr lang="ru-RU" dirty="0"/>
              <a:t>2. http://www.lingvotech.com/neslovic.</a:t>
            </a:r>
          </a:p>
          <a:p>
            <a:r>
              <a:rPr lang="ru-RU" dirty="0"/>
              <a:t>3. Толковый словарь русского языка: 80000 слов и фразеологических выражений  С.И. Ожегова и Н.Ю. Шведова, , Российская академия наук. Институт русского языка им. В.В. Виноградова. – 4 – е издание, дополненное. – М.: ООО «</a:t>
            </a:r>
            <a:r>
              <a:rPr lang="ru-RU" dirty="0" err="1"/>
              <a:t>Инфотех</a:t>
            </a:r>
            <a:r>
              <a:rPr lang="ru-RU" dirty="0"/>
              <a:t>», 2009. – 944 стр.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9506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949446"/>
            <a:ext cx="876714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 внимание!!</a:t>
            </a:r>
            <a:endParaRPr lang="ru-RU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721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Цель работы: 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348880"/>
            <a:ext cx="8511480" cy="3451648"/>
          </a:xfrm>
        </p:spPr>
        <p:txBody>
          <a:bodyPr>
            <a:normAutofit/>
          </a:bodyPr>
          <a:lstStyle/>
          <a:p>
            <a:r>
              <a:rPr lang="ru-RU" sz="3200" dirty="0"/>
              <a:t>проследить, как обогащался русский язык в эпоху Петра 1. Как в этих заимствованиях отразились исторические связи Руси с другими государствами.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49006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Задачи: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132856"/>
            <a:ext cx="7431360" cy="4891808"/>
          </a:xfrm>
        </p:spPr>
        <p:txBody>
          <a:bodyPr>
            <a:normAutofit/>
          </a:bodyPr>
          <a:lstStyle/>
          <a:p>
            <a:pPr marL="397764" indent="-342900" algn="ctr">
              <a:buFont typeface="Wingdings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dirty="0"/>
              <a:t>узнать, что такое заимствованные слова</a:t>
            </a:r>
            <a:r>
              <a:rPr lang="ru-RU" sz="2400" dirty="0" smtClean="0"/>
              <a:t>;</a:t>
            </a:r>
          </a:p>
          <a:p>
            <a:pPr marL="397764" indent="-342900" algn="ctr">
              <a:buFont typeface="Wingdings" pitchFamily="2" charset="2"/>
              <a:buChar char="ü"/>
            </a:pPr>
            <a:r>
              <a:rPr lang="ru-RU" sz="2400" dirty="0" smtClean="0"/>
              <a:t>  </a:t>
            </a:r>
            <a:r>
              <a:rPr lang="ru-RU" sz="2400" dirty="0"/>
              <a:t>как происходит заимствование;</a:t>
            </a:r>
          </a:p>
          <a:p>
            <a:pPr marL="397764" indent="-342900" algn="ctr">
              <a:buFont typeface="Wingdings" pitchFamily="2" charset="2"/>
              <a:buChar char="ü"/>
            </a:pP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/>
              <a:t>как влияют исторические процессы на заимствования в лексике русского языка;</a:t>
            </a:r>
          </a:p>
          <a:p>
            <a:pPr marL="397764" indent="-342900" algn="ctr">
              <a:buFont typeface="Wingdings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dirty="0"/>
              <a:t>заимствованные слова в художественной и научной  литературе; </a:t>
            </a:r>
          </a:p>
          <a:p>
            <a:pPr marL="397764" indent="-342900" algn="ctr">
              <a:buFont typeface="Wingdings" pitchFamily="2" charset="2"/>
              <a:buChar char="ü"/>
            </a:pPr>
            <a:r>
              <a:rPr lang="ru-RU" sz="2400" dirty="0"/>
              <a:t>  процессы современного заимствования.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49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763000" cy="1362075"/>
          </a:xfrm>
        </p:spPr>
        <p:txBody>
          <a:bodyPr>
            <a:noAutofit/>
          </a:bodyPr>
          <a:lstStyle/>
          <a:p>
            <a:r>
              <a:rPr lang="ru-RU" sz="4800" dirty="0"/>
              <a:t>Заимствованные слова </a:t>
            </a:r>
            <a:r>
              <a:rPr lang="ru-RU" sz="4800" dirty="0" smtClean="0"/>
              <a:t>-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564904"/>
            <a:ext cx="7863408" cy="38836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- </a:t>
            </a:r>
            <a:r>
              <a:rPr lang="ru-RU" sz="3600" dirty="0"/>
              <a:t>это слова, которые перешли в язык той или иной страны из языков других стран. </a:t>
            </a:r>
          </a:p>
        </p:txBody>
      </p:sp>
    </p:spTree>
    <p:extLst>
      <p:ext uri="{BB962C8B-B14F-4D97-AF65-F5344CB8AC3E}">
        <p14:creationId xmlns:p14="http://schemas.microsoft.com/office/powerpoint/2010/main" xmlns="" val="3025611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548680"/>
            <a:ext cx="7935416" cy="4603776"/>
          </a:xfrm>
        </p:spPr>
        <p:txBody>
          <a:bodyPr>
            <a:noAutofit/>
          </a:bodyPr>
          <a:lstStyle/>
          <a:p>
            <a:r>
              <a:rPr lang="ru-RU" sz="2400" dirty="0"/>
              <a:t>Распространение иноязычных  слов   определяется контактами народов, что вызывает необходимость называния  новых предметов и понятий. Такие слова могут быть результатом новаторства той  или иной нации в какой-либо области науки и техники. Они также могут  возникнуть как  следствие  снобизма,  моды.  Существуют  и   лингвистические причины: например, необходимость выразить при помощи  заимствованного  слова многозначные  русские  понятия,  пополнить   выразительные средства  языка  и  др. Все  слова,  попадая  из  исходного  языка   в   язык заимствующий, проходят первый этап - проникновения. На этом этапе слова  еще связаны с той действительностью, которая их  породила. </a:t>
            </a:r>
          </a:p>
        </p:txBody>
      </p:sp>
    </p:spTree>
    <p:extLst>
      <p:ext uri="{BB962C8B-B14F-4D97-AF65-F5344CB8AC3E}">
        <p14:creationId xmlns:p14="http://schemas.microsoft.com/office/powerpoint/2010/main" xmlns="" val="2509887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истории языка сменялись периоды преимущественного заимствования: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647384" cy="4603776"/>
          </a:xfrm>
        </p:spPr>
        <p:txBody>
          <a:bodyPr>
            <a:normAutofit/>
          </a:bodyPr>
          <a:lstStyle/>
          <a:p>
            <a:pPr marL="397764" indent="-342900">
              <a:buFont typeface="Wingdings" pitchFamily="2" charset="2"/>
              <a:buChar char="ü"/>
            </a:pPr>
            <a:r>
              <a:rPr lang="ru-RU" dirty="0"/>
              <a:t>из германских языков и латыни (праславянский период);</a:t>
            </a:r>
          </a:p>
          <a:p>
            <a:pPr marL="397764" indent="-342900">
              <a:buFont typeface="Wingdings" pitchFamily="2" charset="2"/>
              <a:buChar char="ü"/>
            </a:pPr>
            <a:r>
              <a:rPr lang="ru-RU" dirty="0"/>
              <a:t> из греческого, а затем и старо -церковнославянского языка (эпоха христианизации, дальнейшее книжное влияние);</a:t>
            </a:r>
          </a:p>
          <a:p>
            <a:pPr marL="397764" indent="-342900">
              <a:buFont typeface="Wingdings" pitchFamily="2" charset="2"/>
              <a:buChar char="ü"/>
            </a:pPr>
            <a:r>
              <a:rPr lang="ru-RU" dirty="0"/>
              <a:t>из тюркских языков (особенно XVI—XVII век благодаря влиянию Османской империи);</a:t>
            </a:r>
          </a:p>
          <a:p>
            <a:pPr marL="397764" indent="-342900">
              <a:buFont typeface="Wingdings" pitchFamily="2" charset="2"/>
              <a:buChar char="ü"/>
            </a:pPr>
            <a:r>
              <a:rPr lang="ru-RU" dirty="0"/>
              <a:t>из польского языка (XVI—XVIII века);</a:t>
            </a:r>
          </a:p>
          <a:p>
            <a:pPr marL="397764" indent="-342900">
              <a:buFont typeface="Wingdings" pitchFamily="2" charset="2"/>
              <a:buChar char="ü"/>
            </a:pPr>
            <a:r>
              <a:rPr lang="ru-RU" dirty="0"/>
              <a:t>из нидерландского (XVIII), немецкого и французского (XVIII—XIX века) языков;</a:t>
            </a:r>
          </a:p>
          <a:p>
            <a:pPr marL="397764" indent="-342900">
              <a:buFont typeface="Wingdings" pitchFamily="2" charset="2"/>
              <a:buChar char="ü"/>
            </a:pPr>
            <a:r>
              <a:rPr lang="ru-RU" dirty="0"/>
              <a:t>из английского языка (XX — начало XXI века).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348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Заимствования слов возникают тогда, когда существует: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223448" cy="503582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а) необходимость названия нововведений: инновации, грант, дайджест, пресс-релиз, скейтборд, скотч;</a:t>
            </a:r>
          </a:p>
          <a:p>
            <a:r>
              <a:rPr lang="ru-RU" dirty="0"/>
              <a:t>б) необходимость разграничить содержательно близкие, но все же различающиеся понятия: об-раз – имидж, взломщик – хакер;</a:t>
            </a:r>
          </a:p>
          <a:p>
            <a:r>
              <a:rPr lang="ru-RU" dirty="0"/>
              <a:t>в) тенденция к замене словосочетания словом: саммит –"встреча в верхах", ноу-хау – "передовые технологии";</a:t>
            </a:r>
          </a:p>
          <a:p>
            <a:r>
              <a:rPr lang="ru-RU" dirty="0"/>
              <a:t>г) стремление к однородности терминологии или жаргона по источнику происхождения (в </a:t>
            </a:r>
            <a:r>
              <a:rPr lang="ru-RU" dirty="0" smtClean="0"/>
              <a:t>русском </a:t>
            </a:r>
            <a:r>
              <a:rPr lang="ru-RU" dirty="0"/>
              <a:t>языке существовали слова ЭВМ, </a:t>
            </a:r>
            <a:r>
              <a:rPr lang="ru-RU" dirty="0" err="1"/>
              <a:t>эвээмщик</a:t>
            </a:r>
            <a:r>
              <a:rPr lang="ru-RU" dirty="0"/>
              <a:t>, но с распространением персональных компьютеров и появлением большого количества заимствованных из английского языка компьютерных терминов эти слова заменились на слова компьютер, компьютерщик);</a:t>
            </a:r>
          </a:p>
          <a:p>
            <a:r>
              <a:rPr lang="ru-RU" dirty="0"/>
              <a:t>д) стремление к повышению в статусе называемого объекта; в определенные периоды возникает большая социальная престижность иноязычного слова, как бы повышающего в ранге называемое явление, ср. синонимичные слова презентация – представление, эксклюзивный – исключительный, консалтинг – консультирование, </a:t>
            </a:r>
            <a:r>
              <a:rPr lang="ru-RU" dirty="0" err="1"/>
              <a:t>шоп</a:t>
            </a:r>
            <a:r>
              <a:rPr lang="ru-RU" dirty="0"/>
              <a:t> – магазин;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719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заимствований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151440" cy="4963816"/>
          </a:xfrm>
        </p:spPr>
        <p:txBody>
          <a:bodyPr>
            <a:normAutofit/>
          </a:bodyPr>
          <a:lstStyle/>
          <a:p>
            <a:r>
              <a:rPr lang="ru-RU" dirty="0"/>
              <a:t>Иноязычная лексика, не нарушая самобытности русского языка, обогащает его словарный состав, пополняет синонимические ряды. Особенно много заимствований среди терминов. </a:t>
            </a:r>
            <a:r>
              <a:rPr lang="ru-RU" dirty="0" smtClean="0"/>
              <a:t>Заимствование </a:t>
            </a:r>
            <a:r>
              <a:rPr lang="ru-RU" dirty="0"/>
              <a:t>слов из других языков – это закономерный исторический процесс, в большинстве случаев их использование является функционально необходимым. В то же время чрезмерное увлечение иностранными словами, их неоправданное, а иногда и неправильное употребление приводит к засорению и обеднению речи.</a:t>
            </a:r>
          </a:p>
        </p:txBody>
      </p:sp>
    </p:spTree>
    <p:extLst>
      <p:ext uri="{BB962C8B-B14F-4D97-AF65-F5344CB8AC3E}">
        <p14:creationId xmlns:p14="http://schemas.microsoft.com/office/powerpoint/2010/main" xmlns="" val="490744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Заимствования из славянских языков.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151440" cy="4891808"/>
          </a:xfrm>
        </p:spPr>
        <p:txBody>
          <a:bodyPr>
            <a:normAutofit lnSpcReduction="10000"/>
          </a:bodyPr>
          <a:lstStyle/>
          <a:p>
            <a:r>
              <a:rPr lang="ru-RU" sz="1600" dirty="0"/>
              <a:t> В исконную лексику русского языка в разные исторические периоды его развития вошло немало слов из родственных славянских языков. Одними из самых ранних, сыгравших значительную роль в последующем становлении и развитии русского литературного языка, были заимствования из старославянского языка, то есть </a:t>
            </a:r>
            <a:r>
              <a:rPr lang="ru-RU" sz="1600" dirty="0" smtClean="0"/>
              <a:t>старославянизмы</a:t>
            </a:r>
            <a:r>
              <a:rPr lang="ru-RU" sz="1600" dirty="0"/>
              <a:t>. </a:t>
            </a:r>
            <a:endParaRPr lang="ru-RU" sz="1600" dirty="0" smtClean="0"/>
          </a:p>
          <a:p>
            <a:r>
              <a:rPr lang="ru-RU" sz="1600" dirty="0"/>
              <a:t>Старославянизмы имеют звуковые (фонетические), морфологические и семантические </a:t>
            </a:r>
            <a:r>
              <a:rPr lang="ru-RU" sz="1600" dirty="0" smtClean="0"/>
              <a:t>признаки</a:t>
            </a:r>
            <a:r>
              <a:rPr lang="ru-RU" sz="1600" dirty="0"/>
              <a:t>. К основным звуковым признакам относятся: </a:t>
            </a:r>
          </a:p>
          <a:p>
            <a:r>
              <a:rPr lang="ru-RU" sz="1600" dirty="0"/>
              <a:t>неполногласие, наличие сочетаний -</a:t>
            </a:r>
            <a:r>
              <a:rPr lang="ru-RU" sz="1600" dirty="0" err="1"/>
              <a:t>ра</a:t>
            </a:r>
            <a:r>
              <a:rPr lang="ru-RU" sz="1600" dirty="0"/>
              <a:t>-, -ла-, -ре-, -</a:t>
            </a:r>
            <a:r>
              <a:rPr lang="ru-RU" sz="1600" dirty="0" err="1"/>
              <a:t>ле</a:t>
            </a:r>
            <a:r>
              <a:rPr lang="ru-RU" sz="1600" dirty="0"/>
              <a:t>- на месте русских -</a:t>
            </a:r>
            <a:r>
              <a:rPr lang="ru-RU" sz="1600" dirty="0" err="1"/>
              <a:t>оро</a:t>
            </a:r>
            <a:r>
              <a:rPr lang="ru-RU" sz="1600" dirty="0"/>
              <a:t>-, -</a:t>
            </a:r>
            <a:r>
              <a:rPr lang="ru-RU" sz="1600" dirty="0" err="1"/>
              <a:t>оло</a:t>
            </a:r>
            <a:r>
              <a:rPr lang="ru-RU" sz="1600" dirty="0"/>
              <a:t>-, -ере-, -</a:t>
            </a:r>
            <a:r>
              <a:rPr lang="ru-RU" sz="1600" dirty="0" err="1"/>
              <a:t>оло</a:t>
            </a:r>
            <a:r>
              <a:rPr lang="ru-RU" sz="1600" dirty="0"/>
              <a:t>- в пределах одной морфемы: врата, злато, чреда, плен (сравните: русские ворота, золото, очередь, устаревшее полон); </a:t>
            </a:r>
          </a:p>
          <a:p>
            <a:r>
              <a:rPr lang="ru-RU" sz="1600" dirty="0"/>
              <a:t>сочетания </a:t>
            </a:r>
            <a:r>
              <a:rPr lang="ru-RU" sz="1600" dirty="0" err="1"/>
              <a:t>ра</a:t>
            </a:r>
            <a:r>
              <a:rPr lang="ru-RU" sz="1600" dirty="0"/>
              <a:t>-, ла- в начале слов на месте русских </a:t>
            </a:r>
            <a:r>
              <a:rPr lang="ru-RU" sz="1600" dirty="0" err="1"/>
              <a:t>ро</a:t>
            </a:r>
            <a:r>
              <a:rPr lang="ru-RU" sz="1600" dirty="0"/>
              <a:t>-, </a:t>
            </a:r>
            <a:r>
              <a:rPr lang="ru-RU" sz="1600" dirty="0" err="1"/>
              <a:t>ло</a:t>
            </a:r>
            <a:r>
              <a:rPr lang="ru-RU" sz="1600" dirty="0"/>
              <a:t>-: равный, ладья (сравните: ровно, лодка); </a:t>
            </a:r>
          </a:p>
          <a:p>
            <a:r>
              <a:rPr lang="ru-RU" sz="1600" dirty="0"/>
              <a:t>в известных условиях сочетание </a:t>
            </a:r>
            <a:r>
              <a:rPr lang="ru-RU" sz="1600" dirty="0" err="1"/>
              <a:t>жд</a:t>
            </a:r>
            <a:r>
              <a:rPr lang="ru-RU" sz="1600" dirty="0"/>
              <a:t> на месте русского ж: хождение (хожу), вождение (вожу); </a:t>
            </a:r>
          </a:p>
          <a:p>
            <a:r>
              <a:rPr lang="ru-RU" sz="1600" dirty="0"/>
              <a:t>согласный щ на месте русского ч: освещение (свеча); </a:t>
            </a:r>
          </a:p>
          <a:p>
            <a:r>
              <a:rPr lang="ru-RU" sz="1600" dirty="0"/>
              <a:t>звук е под ударением перед твердыми согласными на месте русского ё (о): небо (нёбо), перст (напёрсток); </a:t>
            </a:r>
          </a:p>
          <a:p>
            <a:r>
              <a:rPr lang="ru-RU" sz="1600" dirty="0"/>
              <a:t>звук е в начале слова на месте русского о: </a:t>
            </a:r>
            <a:r>
              <a:rPr lang="ru-RU" sz="1600" dirty="0" err="1"/>
              <a:t>есень</a:t>
            </a:r>
            <a:r>
              <a:rPr lang="ru-RU" sz="1600" dirty="0"/>
              <a:t> (осень), </a:t>
            </a:r>
            <a:r>
              <a:rPr lang="ru-RU" sz="1600" dirty="0" err="1"/>
              <a:t>езеро</a:t>
            </a:r>
            <a:r>
              <a:rPr lang="ru-RU" sz="1600" dirty="0"/>
              <a:t> (озеро), единица (один).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765200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1170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Слайд 1</vt:lpstr>
      <vt:lpstr>Цель работы: </vt:lpstr>
      <vt:lpstr>Задачи:</vt:lpstr>
      <vt:lpstr>Заимствованные слова -</vt:lpstr>
      <vt:lpstr>Слайд 5</vt:lpstr>
      <vt:lpstr>В истории языка сменялись периоды преимущественного заимствования: </vt:lpstr>
      <vt:lpstr>Заимствования слов возникают тогда, когда существует:</vt:lpstr>
      <vt:lpstr>Роль заимствований</vt:lpstr>
      <vt:lpstr>Заимствования из славянских языков.</vt:lpstr>
      <vt:lpstr>Неславянские заимствования</vt:lpstr>
      <vt:lpstr>Заимствования во времена Петра I .</vt:lpstr>
      <vt:lpstr>Заключение </vt:lpstr>
      <vt:lpstr>Список литературы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teacher</cp:lastModifiedBy>
  <cp:revision>8</cp:revision>
  <dcterms:created xsi:type="dcterms:W3CDTF">2011-01-12T12:59:30Z</dcterms:created>
  <dcterms:modified xsi:type="dcterms:W3CDTF">2011-01-30T03:04:50Z</dcterms:modified>
</cp:coreProperties>
</file>