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71" autoAdjust="0"/>
  </p:normalViewPr>
  <p:slideViewPr>
    <p:cSldViewPr>
      <p:cViewPr varScale="1">
        <p:scale>
          <a:sx n="70" d="100"/>
          <a:sy n="70" d="100"/>
        </p:scale>
        <p:origin x="-5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28.06.2014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28.06.2014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28.06.2014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28.06.2014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28.06.2014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916832"/>
            <a:ext cx="9144000" cy="1470025"/>
          </a:xfrm>
        </p:spPr>
        <p:txBody>
          <a:bodyPr>
            <a:noAutofit/>
          </a:bodyPr>
          <a:lstStyle/>
          <a:p>
            <a:r>
              <a:rPr lang="ru-RU" sz="6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Глобальные проблемы </a:t>
            </a:r>
            <a:br>
              <a:rPr lang="ru-RU" sz="6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br>
            <a:r>
              <a:rPr lang="ru-RU" sz="6000" b="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в современной культуре</a:t>
            </a:r>
            <a:endParaRPr lang="ru-RU" sz="6000" b="1" cap="all"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3" name="Подзаголовок 2"/>
          <p:cNvSpPr>
            <a:spLocks noGrp="1"/>
          </p:cNvSpPr>
          <p:nvPr>
            <p:ph type="subTitle" idx="1"/>
          </p:nvPr>
        </p:nvSpPr>
        <p:spPr>
          <a:xfrm>
            <a:off x="0" y="5093342"/>
            <a:ext cx="9144000" cy="1752600"/>
          </a:xfrm>
        </p:spPr>
        <p:txBody>
          <a:bodyPr>
            <a:normAutofit/>
          </a:bodyPr>
          <a:lstStyle/>
          <a:p>
            <a:pPr algn="l"/>
            <a:endParaRPr lang="ru-RU" sz="2400" dirty="0">
              <a:solidFill>
                <a:schemeClr val="tx1"/>
              </a:solidFill>
            </a:endParaRPr>
          </a:p>
        </p:txBody>
      </p:sp>
    </p:spTree>
    <p:extLst>
      <p:ext uri="{BB962C8B-B14F-4D97-AF65-F5344CB8AC3E}">
        <p14:creationId xmlns:p14="http://schemas.microsoft.com/office/powerpoint/2010/main" val="427281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44000" cy="1143000"/>
          </a:xfrm>
        </p:spPr>
        <p:txBody>
          <a:bodyPr>
            <a:noAutofit/>
          </a:bodyPr>
          <a:lstStyle/>
          <a:p>
            <a:r>
              <a:rPr lang="ru-RU" sz="4200" b="1" dirty="0" smtClean="0">
                <a:effectLst>
                  <a:outerShdw blurRad="38100" dist="38100" dir="2700000" algn="tl">
                    <a:srgbClr val="000000">
                      <a:alpha val="43137"/>
                    </a:srgbClr>
                  </a:outerShdw>
                </a:effectLst>
              </a:rPr>
              <a:t>Глобальный социокультурный кризис</a:t>
            </a:r>
            <a:endParaRPr lang="ru-RU" sz="42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0" y="1268760"/>
            <a:ext cx="8928992" cy="5112568"/>
          </a:xfrm>
        </p:spPr>
        <p:txBody>
          <a:bodyPr>
            <a:noAutofit/>
          </a:bodyPr>
          <a:lstStyle/>
          <a:p>
            <a:pPr marL="0" indent="457200" algn="just">
              <a:lnSpc>
                <a:spcPct val="120000"/>
              </a:lnSpc>
              <a:spcBef>
                <a:spcPts val="0"/>
              </a:spcBef>
              <a:buNone/>
            </a:pPr>
            <a:r>
              <a:rPr lang="ru-RU" sz="2600" dirty="0">
                <a:latin typeface="Times New Roman" panose="02020603050405020304" pitchFamily="18" charset="0"/>
                <a:cs typeface="Times New Roman" panose="02020603050405020304" pitchFamily="18" charset="0"/>
              </a:rPr>
              <a:t>В ХХ в. перед человечеством встали глобальные проблемы, от решения которых стала зависеть судьба цивилизации. </a:t>
            </a:r>
            <a:endParaRPr lang="ru-RU" sz="2600" dirty="0" smtClean="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ru-RU" sz="2600" dirty="0" smtClean="0">
                <a:latin typeface="Times New Roman" panose="02020603050405020304" pitchFamily="18" charset="0"/>
                <a:cs typeface="Times New Roman" panose="02020603050405020304" pitchFamily="18" charset="0"/>
              </a:rPr>
              <a:t>Первоначально </a:t>
            </a:r>
            <a:r>
              <a:rPr lang="ru-RU" sz="2600" dirty="0">
                <a:latin typeface="Times New Roman" panose="02020603050405020304" pitchFamily="18" charset="0"/>
                <a:cs typeface="Times New Roman" panose="02020603050405020304" pitchFamily="18" charset="0"/>
              </a:rPr>
              <a:t>глобальный социокультурный кризис оценивался отрицательно - как разрушение материальной и духовной культуры. То, что судьбы человека и человечества составляют единое целое, показала уже Первая мировая война. В этот период возникает учение о ноосфере - вхождение в ноосферу как завершающее состояние эволюции биосферы, где человек представлен как крупнейшая геологическая сила, изменяющая лик Земли.</a:t>
            </a:r>
          </a:p>
        </p:txBody>
      </p:sp>
    </p:spTree>
    <p:extLst>
      <p:ext uri="{BB962C8B-B14F-4D97-AF65-F5344CB8AC3E}">
        <p14:creationId xmlns:p14="http://schemas.microsoft.com/office/powerpoint/2010/main" val="257486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38" y="0"/>
            <a:ext cx="9144000" cy="1143000"/>
          </a:xfrm>
        </p:spPr>
        <p:txBody>
          <a:bodyPr/>
          <a:lstStyle/>
          <a:p>
            <a:r>
              <a:rPr lang="ru-RU" b="1" dirty="0" smtClean="0">
                <a:effectLst>
                  <a:outerShdw blurRad="38100" dist="38100" dir="2700000" algn="tl">
                    <a:srgbClr val="000000">
                      <a:alpha val="43137"/>
                    </a:srgbClr>
                  </a:outerShdw>
                </a:effectLst>
              </a:rPr>
              <a:t>Социокультурный кризис</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0" y="1196752"/>
            <a:ext cx="9144000" cy="4929411"/>
          </a:xfrm>
        </p:spPr>
        <p:txBody>
          <a:bodyPr>
            <a:noAutofit/>
          </a:bodyPr>
          <a:lstStyle/>
          <a:p>
            <a:pPr marL="0" indent="457200">
              <a:spcBef>
                <a:spcPts val="0"/>
              </a:spcBef>
              <a:buNone/>
            </a:pPr>
            <a:r>
              <a:rPr lang="ru-RU" sz="2600" dirty="0">
                <a:latin typeface="Times New Roman" panose="02020603050405020304" pitchFamily="18" charset="0"/>
                <a:cs typeface="Times New Roman" panose="02020603050405020304" pitchFamily="18" charset="0"/>
              </a:rPr>
              <a:t>Социокультурный кризис нашего времени во многих своих чертах был осознан движением, объединяющим мировую научную, деловую, политическую элиту, - Римским клубом. В 1972 г. был представлен известный доклад Дж. Форрестера и Д. Медоуза </a:t>
            </a:r>
            <a:r>
              <a:rPr lang="ru-RU" sz="2600" dirty="0" smtClean="0">
                <a:latin typeface="Times New Roman" panose="02020603050405020304" pitchFamily="18" charset="0"/>
                <a:cs typeface="Times New Roman" panose="02020603050405020304" pitchFamily="18" charset="0"/>
              </a:rPr>
              <a:t>«Пределы роста».</a:t>
            </a: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r>
              <a:rPr lang="ru-RU" sz="2600" dirty="0">
                <a:latin typeface="Times New Roman" panose="02020603050405020304" pitchFamily="18" charset="0"/>
                <a:cs typeface="Times New Roman" panose="02020603050405020304" pitchFamily="18" charset="0"/>
              </a:rPr>
              <a:t>  </a:t>
            </a:r>
            <a:endParaRPr lang="ru-RU" sz="2600" dirty="0" smtClean="0">
              <a:latin typeface="Times New Roman" panose="02020603050405020304" pitchFamily="18" charset="0"/>
              <a:cs typeface="Times New Roman" panose="02020603050405020304" pitchFamily="18" charset="0"/>
            </a:endParaRPr>
          </a:p>
          <a:p>
            <a:pPr marL="0" indent="457200">
              <a:spcBef>
                <a:spcPts val="0"/>
              </a:spcBef>
              <a:buNone/>
            </a:pPr>
            <a:r>
              <a:rPr lang="ru-RU" sz="2600" dirty="0" smtClean="0">
                <a:latin typeface="Times New Roman" panose="02020603050405020304" pitchFamily="18" charset="0"/>
                <a:cs typeface="Times New Roman" panose="02020603050405020304" pitchFamily="18" charset="0"/>
              </a:rPr>
              <a:t>Был </a:t>
            </a:r>
            <a:r>
              <a:rPr lang="ru-RU" sz="2600" dirty="0">
                <a:latin typeface="Times New Roman" panose="02020603050405020304" pitchFamily="18" charset="0"/>
                <a:cs typeface="Times New Roman" panose="02020603050405020304" pitchFamily="18" charset="0"/>
              </a:rPr>
              <a:t>поставлен вопрос, может ли человек полагаться на стихийный эволюционный процесс развития общества или же мир, в котором мы существуем, нуждается в коренных изменениях? Возникла идея переноса акцента деятельности человека с количественных параметров на качественные.</a:t>
            </a:r>
            <a:r>
              <a:rPr lang="ru-RU" sz="2400" dirty="0"/>
              <a:t/>
            </a:r>
            <a:br>
              <a:rPr lang="ru-RU" sz="2400" dirty="0"/>
            </a:br>
            <a:endParaRPr lang="ru-RU" sz="2400" dirty="0"/>
          </a:p>
        </p:txBody>
      </p:sp>
    </p:spTree>
    <p:extLst>
      <p:ext uri="{BB962C8B-B14F-4D97-AF65-F5344CB8AC3E}">
        <p14:creationId xmlns:p14="http://schemas.microsoft.com/office/powerpoint/2010/main" val="3162523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p:spPr>
        <p:txBody>
          <a:bodyPr>
            <a:noAutofit/>
          </a:bodyPr>
          <a:lstStyle/>
          <a:p>
            <a:r>
              <a:rPr lang="ru-RU" b="1" dirty="0" smtClean="0">
                <a:effectLst>
                  <a:outerShdw blurRad="38100" dist="38100" dir="2700000" algn="tl">
                    <a:srgbClr val="000000">
                      <a:alpha val="43137"/>
                    </a:srgbClr>
                  </a:outerShdw>
                </a:effectLst>
              </a:rPr>
              <a:t>Черты современного кризиса культуры</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0" y="1412776"/>
            <a:ext cx="9144000" cy="5445224"/>
          </a:xfrm>
        </p:spPr>
        <p:txBody>
          <a:bodyPr>
            <a:normAutofit fontScale="92500" lnSpcReduction="20000"/>
          </a:bodyPr>
          <a:lstStyle/>
          <a:p>
            <a:pPr marL="0" indent="457200" algn="just">
              <a:spcBef>
                <a:spcPts val="0"/>
              </a:spcBef>
              <a:buNone/>
            </a:pPr>
            <a:r>
              <a:rPr lang="ru-RU" sz="2300" dirty="0"/>
              <a:t>  </a:t>
            </a:r>
            <a:r>
              <a:rPr lang="ru-RU" sz="2100" dirty="0">
                <a:latin typeface="Times New Roman" panose="02020603050405020304" pitchFamily="18" charset="0"/>
                <a:cs typeface="Times New Roman" panose="02020603050405020304" pitchFamily="18" charset="0"/>
              </a:rPr>
              <a:t>В представленных Римским клубом исследованиях выделено несколько типологических черт современного кризиса </a:t>
            </a:r>
            <a:r>
              <a:rPr lang="ru-RU" sz="2100" dirty="0" smtClean="0">
                <a:latin typeface="Times New Roman" panose="02020603050405020304" pitchFamily="18" charset="0"/>
                <a:cs typeface="Times New Roman" panose="02020603050405020304" pitchFamily="18" charset="0"/>
              </a:rPr>
              <a:t>культуры:</a:t>
            </a:r>
          </a:p>
          <a:p>
            <a:pPr marL="0" indent="457200" algn="just">
              <a:lnSpc>
                <a:spcPct val="110000"/>
              </a:lnSpc>
              <a:spcBef>
                <a:spcPts val="0"/>
              </a:spcBef>
              <a:buFont typeface="+mj-lt"/>
              <a:buAutoNum type="arabicPeriod"/>
            </a:pPr>
            <a:r>
              <a:rPr lang="ru-RU" sz="2100" dirty="0" smtClean="0">
                <a:latin typeface="Times New Roman" panose="02020603050405020304" pitchFamily="18" charset="0"/>
                <a:cs typeface="Times New Roman" panose="02020603050405020304" pitchFamily="18" charset="0"/>
              </a:rPr>
              <a:t>Ориентация </a:t>
            </a:r>
            <a:r>
              <a:rPr lang="ru-RU" sz="2100" dirty="0">
                <a:latin typeface="Times New Roman" panose="02020603050405020304" pitchFamily="18" charset="0"/>
                <a:cs typeface="Times New Roman" panose="02020603050405020304" pitchFamily="18" charset="0"/>
              </a:rPr>
              <a:t>на принцип количественного роста может привести к катастрофическим последствиям. Сейчас этот вид кризиса осознается более конкретно как ограниченность некоторых видов ресурсов, исчерпание ресурсов по регионам, экономических </a:t>
            </a:r>
            <a:r>
              <a:rPr lang="ru-RU" sz="2100" dirty="0" smtClean="0">
                <a:latin typeface="Times New Roman" panose="02020603050405020304" pitchFamily="18" charset="0"/>
                <a:cs typeface="Times New Roman" panose="02020603050405020304" pitchFamily="18" charset="0"/>
              </a:rPr>
              <a:t>границ;</a:t>
            </a:r>
            <a:endParaRPr lang="ru-RU" sz="2100" dirty="0">
              <a:latin typeface="Times New Roman" panose="02020603050405020304" pitchFamily="18" charset="0"/>
              <a:cs typeface="Times New Roman" panose="02020603050405020304" pitchFamily="18" charset="0"/>
            </a:endParaRPr>
          </a:p>
          <a:p>
            <a:pPr marL="0" indent="457200" algn="just">
              <a:lnSpc>
                <a:spcPct val="110000"/>
              </a:lnSpc>
              <a:spcBef>
                <a:spcPts val="0"/>
              </a:spcBef>
              <a:buFont typeface="+mj-lt"/>
              <a:buAutoNum type="arabicPeriod"/>
            </a:pPr>
            <a:r>
              <a:rPr lang="ru-RU" sz="2100" dirty="0">
                <a:latin typeface="Times New Roman" panose="02020603050405020304" pitchFamily="18" charset="0"/>
                <a:cs typeface="Times New Roman" panose="02020603050405020304" pitchFamily="18" charset="0"/>
              </a:rPr>
              <a:t>В</a:t>
            </a:r>
            <a:r>
              <a:rPr lang="ru-RU" sz="2100" dirty="0" smtClean="0">
                <a:latin typeface="Times New Roman" panose="02020603050405020304" pitchFamily="18" charset="0"/>
                <a:cs typeface="Times New Roman" panose="02020603050405020304" pitchFamily="18" charset="0"/>
              </a:rPr>
              <a:t>озникновение </a:t>
            </a:r>
            <a:r>
              <a:rPr lang="ru-RU" sz="2100" dirty="0">
                <a:latin typeface="Times New Roman" panose="02020603050405020304" pitchFamily="18" charset="0"/>
                <a:cs typeface="Times New Roman" panose="02020603050405020304" pitchFamily="18" charset="0"/>
              </a:rPr>
              <a:t>опасных тенденций в использовании различных видов ресурсов. В результате их бесконтрольной переработки возникает непомерная нагрузка на экологическую </a:t>
            </a:r>
            <a:r>
              <a:rPr lang="ru-RU" sz="2100" dirty="0" smtClean="0">
                <a:latin typeface="Times New Roman" panose="02020603050405020304" pitchFamily="18" charset="0"/>
                <a:cs typeface="Times New Roman" panose="02020603050405020304" pitchFamily="18" charset="0"/>
              </a:rPr>
              <a:t>сферу;</a:t>
            </a:r>
            <a:endParaRPr lang="ru-RU" sz="2100" dirty="0">
              <a:latin typeface="Times New Roman" panose="02020603050405020304" pitchFamily="18" charset="0"/>
              <a:cs typeface="Times New Roman" panose="02020603050405020304" pitchFamily="18" charset="0"/>
            </a:endParaRPr>
          </a:p>
          <a:p>
            <a:pPr marL="0" indent="457200" algn="just">
              <a:lnSpc>
                <a:spcPct val="120000"/>
              </a:lnSpc>
              <a:spcBef>
                <a:spcPts val="0"/>
              </a:spcBef>
              <a:buFont typeface="+mj-lt"/>
              <a:buAutoNum type="arabicPeriod"/>
            </a:pPr>
            <a:r>
              <a:rPr lang="ru-RU" sz="2100" dirty="0" smtClean="0">
                <a:latin typeface="Times New Roman" panose="02020603050405020304" pitchFamily="18" charset="0"/>
                <a:cs typeface="Times New Roman" panose="02020603050405020304" pitchFamily="18" charset="0"/>
              </a:rPr>
              <a:t>Черты</a:t>
            </a:r>
            <a:r>
              <a:rPr lang="ru-RU" sz="2100" dirty="0">
                <a:latin typeface="Times New Roman" panose="02020603050405020304" pitchFamily="18" charset="0"/>
                <a:cs typeface="Times New Roman" panose="02020603050405020304" pitchFamily="18" charset="0"/>
              </a:rPr>
              <a:t>, связанные с развитием самого общества - риск гигантских катастроф, поскольку современная промышленная и энергетическая инфраструктура уязвима для воздействия природных стихийных и социальных сил; несправедливое распределение отрицательных воздействий научно-технического прогресса на различные слои населения, страны и регионы мира. Страны, располагающие богатыми энергоресурсами, осуществляют их первичную обработку, что создает гигантскую нагрузку на экологию. Все это ведет к дестабилизации социального организма.</a:t>
            </a:r>
            <a:br>
              <a:rPr lang="ru-RU" sz="2100" dirty="0">
                <a:latin typeface="Times New Roman" panose="02020603050405020304" pitchFamily="18" charset="0"/>
                <a:cs typeface="Times New Roman" panose="02020603050405020304" pitchFamily="18" charset="0"/>
              </a:rPr>
            </a:br>
            <a:r>
              <a:rPr lang="ru-RU" sz="2100" dirty="0">
                <a:latin typeface="Times New Roman" panose="02020603050405020304" pitchFamily="18" charset="0"/>
                <a:cs typeface="Times New Roman" panose="02020603050405020304" pitchFamily="18" charset="0"/>
              </a:rPr>
              <a:t>  Выход может быть найден, прежде всего, на пути изменения социокультурных ориентаций, целей и идеалов современного человека.</a:t>
            </a:r>
          </a:p>
        </p:txBody>
      </p:sp>
    </p:spTree>
    <p:extLst>
      <p:ext uri="{BB962C8B-B14F-4D97-AF65-F5344CB8AC3E}">
        <p14:creationId xmlns:p14="http://schemas.microsoft.com/office/powerpoint/2010/main" val="312334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1143000"/>
          </a:xfrm>
        </p:spPr>
        <p:txBody>
          <a:bodyPr>
            <a:noAutofit/>
          </a:bodyPr>
          <a:lstStyle/>
          <a:p>
            <a:r>
              <a:rPr lang="ru-RU" b="1" dirty="0" smtClean="0">
                <a:effectLst>
                  <a:outerShdw blurRad="38100" dist="38100" dir="2700000" algn="tl">
                    <a:srgbClr val="000000">
                      <a:alpha val="43137"/>
                    </a:srgbClr>
                  </a:outerShdw>
                </a:effectLst>
              </a:rPr>
              <a:t>Условия преодоления техногенности:</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0" y="1340768"/>
            <a:ext cx="9144000" cy="5517232"/>
          </a:xfrm>
        </p:spPr>
        <p:txBody>
          <a:bodyPr>
            <a:noAutofit/>
          </a:bodyPr>
          <a:lstStyle/>
          <a:p>
            <a:pPr marL="0" indent="342900" algn="just">
              <a:spcBef>
                <a:spcPts val="0"/>
              </a:spcBef>
              <a:buFont typeface="Wingdings" panose="05000000000000000000" pitchFamily="2" charset="2"/>
              <a:buChar char="q"/>
            </a:pPr>
            <a:r>
              <a:rPr lang="ru-RU" sz="2200" dirty="0" smtClean="0">
                <a:latin typeface="Times New Roman" panose="02020603050405020304" pitchFamily="18" charset="0"/>
                <a:cs typeface="Times New Roman" panose="02020603050405020304" pitchFamily="18" charset="0"/>
              </a:rPr>
              <a:t>Осознанное </a:t>
            </a:r>
            <a:r>
              <a:rPr lang="ru-RU" sz="2200" dirty="0">
                <a:latin typeface="Times New Roman" panose="02020603050405020304" pitchFamily="18" charset="0"/>
                <a:cs typeface="Times New Roman" panose="02020603050405020304" pitchFamily="18" charset="0"/>
              </a:rPr>
              <a:t>изменение приоритетов в шкале культурных ценностей, создание нового отношения к природе, формирование экологической культуры</a:t>
            </a:r>
            <a:r>
              <a:rPr lang="ru-RU" sz="2200" dirty="0" smtClean="0">
                <a:latin typeface="Times New Roman" panose="02020603050405020304" pitchFamily="18" charset="0"/>
                <a:cs typeface="Times New Roman" panose="02020603050405020304" pitchFamily="18" charset="0"/>
              </a:rPr>
              <a:t>;</a:t>
            </a:r>
          </a:p>
          <a:p>
            <a:pPr algn="just">
              <a:spcBef>
                <a:spcPts val="0"/>
              </a:spcBef>
              <a:buFont typeface="Wingdings" panose="05000000000000000000" pitchFamily="2" charset="2"/>
              <a:buChar char="q"/>
            </a:pPr>
            <a:endParaRPr lang="ru-RU" sz="2200" dirty="0">
              <a:latin typeface="Times New Roman" panose="02020603050405020304" pitchFamily="18" charset="0"/>
              <a:cs typeface="Times New Roman" panose="02020603050405020304" pitchFamily="18" charset="0"/>
            </a:endParaRPr>
          </a:p>
          <a:p>
            <a:pPr marL="0" indent="342900" algn="just">
              <a:spcBef>
                <a:spcPts val="0"/>
              </a:spcBef>
              <a:buFont typeface="Wingdings" panose="05000000000000000000" pitchFamily="2" charset="2"/>
              <a:buChar char="q"/>
            </a:pPr>
            <a:r>
              <a:rPr lang="ru-RU" sz="2200" dirty="0" smtClean="0">
                <a:latin typeface="Times New Roman" panose="02020603050405020304" pitchFamily="18" charset="0"/>
                <a:cs typeface="Times New Roman" panose="02020603050405020304" pitchFamily="18" charset="0"/>
              </a:rPr>
              <a:t>Смена </a:t>
            </a:r>
            <a:r>
              <a:rPr lang="ru-RU" sz="2200" dirty="0">
                <a:latin typeface="Times New Roman" panose="02020603050405020304" pitchFamily="18" charset="0"/>
                <a:cs typeface="Times New Roman" panose="02020603050405020304" pitchFamily="18" charset="0"/>
              </a:rPr>
              <a:t>принципов измерений техники, ее критериев и оценок, включая и систему этих оценок наряду с технико-технологической оптимальностью и экономической эффективностью и социокультурное, собственно человеческое, измерение. Необходимы не фрагментарные критерии, а системные интегративные оценки. Однако сложность заключается в том, что такие оценки лежат в области междисциплинарных подходов</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342900" algn="just">
              <a:spcBef>
                <a:spcPts val="0"/>
              </a:spcBef>
              <a:buFont typeface="Wingdings" panose="05000000000000000000" pitchFamily="2" charset="2"/>
              <a:buChar char="q"/>
            </a:pPr>
            <a:r>
              <a:rPr lang="ru-RU" sz="2200" dirty="0" smtClean="0">
                <a:latin typeface="Times New Roman" panose="02020603050405020304" pitchFamily="18" charset="0"/>
                <a:cs typeface="Times New Roman" panose="02020603050405020304" pitchFamily="18" charset="0"/>
              </a:rPr>
              <a:t>Революционное </a:t>
            </a:r>
            <a:r>
              <a:rPr lang="ru-RU" sz="2200" dirty="0">
                <a:latin typeface="Times New Roman" panose="02020603050405020304" pitchFamily="18" charset="0"/>
                <a:cs typeface="Times New Roman" panose="02020603050405020304" pitchFamily="18" charset="0"/>
              </a:rPr>
              <a:t>изменение инженерного мышления: социокультурная парадигма инженерии ориентирует не на ближайшие технологические цели, а на дальние, исторически значимые для всего человечества последствия, повышает ответственность за выбор решений</a:t>
            </a:r>
            <a:r>
              <a:rPr lang="ru-RU" sz="2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0313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04664"/>
            <a:ext cx="8892480" cy="6552728"/>
          </a:xfrm>
        </p:spPr>
        <p:txBody>
          <a:bodyPr>
            <a:normAutofit/>
          </a:bodyPr>
          <a:lstStyle/>
          <a:p>
            <a:pPr marL="0" indent="0" algn="just">
              <a:buNone/>
            </a:pPr>
            <a:r>
              <a:rPr lang="ru-RU" sz="2800" dirty="0">
                <a:latin typeface="Times New Roman" panose="02020603050405020304" pitchFamily="18" charset="0"/>
                <a:cs typeface="Times New Roman" panose="02020603050405020304" pitchFamily="18" charset="0"/>
              </a:rPr>
              <a:t>Суть и смысл дальнейшего развития техники состоит в выработке таких проектировочных стратегий и контролирующих систем, которые бы обеспечили человеческое выживание</a:t>
            </a:r>
            <a:r>
              <a:rPr lang="ru-RU" sz="2800" dirty="0" smtClean="0">
                <a:latin typeface="Times New Roman" panose="02020603050405020304" pitchFamily="18" charset="0"/>
                <a:cs typeface="Times New Roman" panose="02020603050405020304" pitchFamily="18" charset="0"/>
              </a:rPr>
              <a:t>.</a:t>
            </a:r>
          </a:p>
          <a:p>
            <a:pPr marL="0" indent="0" algn="just">
              <a:buNone/>
            </a:pP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Включение социокультурной парадигмы в инженерию позволяет преодолеть технократическую односторонность, организовывает инженерное мышление и инженерную деятельность вокруг человека как высшей ценности, а их человеческое измерение делает мерой профессионализма и компетентности, что и составляет одно из важнейших условий преодоления кризиса.</a:t>
            </a:r>
          </a:p>
        </p:txBody>
      </p:sp>
    </p:spTree>
    <p:extLst>
      <p:ext uri="{BB962C8B-B14F-4D97-AF65-F5344CB8AC3E}">
        <p14:creationId xmlns:p14="http://schemas.microsoft.com/office/powerpoint/2010/main" val="623121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437" y="-243408"/>
            <a:ext cx="9144000" cy="1143000"/>
          </a:xfrm>
        </p:spPr>
        <p:txBody>
          <a:bodyPr/>
          <a:lstStyle/>
          <a:p>
            <a:r>
              <a:rPr lang="ru-RU" b="1" dirty="0" smtClean="0">
                <a:effectLst>
                  <a:outerShdw blurRad="38100" dist="38100" dir="2700000" algn="tl">
                    <a:srgbClr val="000000">
                      <a:alpha val="43137"/>
                    </a:srgbClr>
                  </a:outerShdw>
                </a:effectLst>
              </a:rPr>
              <a:t>Понятие толерантности</a:t>
            </a: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0" y="836712"/>
            <a:ext cx="9144000" cy="6021288"/>
          </a:xfrm>
        </p:spPr>
        <p:txBody>
          <a:bodyPr>
            <a:normAutofit fontScale="25000" lnSpcReduction="20000"/>
          </a:bodyPr>
          <a:lstStyle/>
          <a:p>
            <a:pPr marL="0" indent="457200" algn="just">
              <a:lnSpc>
                <a:spcPct val="120000"/>
              </a:lnSpc>
              <a:spcBef>
                <a:spcPts val="0"/>
              </a:spcBef>
              <a:buNone/>
            </a:pPr>
            <a:r>
              <a:rPr lang="ru-RU" sz="7600" dirty="0">
                <a:latin typeface="Times New Roman" panose="02020603050405020304" pitchFamily="18" charset="0"/>
                <a:cs typeface="Times New Roman" panose="02020603050405020304" pitchFamily="18" charset="0"/>
              </a:rPr>
              <a:t>«Помни, что ты только человек!» - эти слова заимствованы из триумфального ритуала римских полководцев. Их повторял триумфатору специально приставленный глашатай. Тогда они звучали как предостережение против установления тирании. Сегодня так можно сформулировать жизненный принцип любого человека, независимо от его социального статуса, места проживания, пола, нации и возраста. Это предостерегает нас от попыток применения насилия, давая понять, что никто не обладает абсолютной властью над другим, не имеет права порабощать другого, вторгаться в его мир и насильственно его изменять. Индивидуум не властен над мыслью, действием, жизнью себе подобного. Данная сентенция особенно актуальна для многонационального государства, каким является Россия.</a:t>
            </a:r>
            <a:br>
              <a:rPr lang="ru-RU" sz="7600" dirty="0">
                <a:latin typeface="Times New Roman" panose="02020603050405020304" pitchFamily="18" charset="0"/>
                <a:cs typeface="Times New Roman" panose="02020603050405020304" pitchFamily="18" charset="0"/>
              </a:rPr>
            </a:br>
            <a:r>
              <a:rPr lang="ru-RU" sz="7600" dirty="0">
                <a:latin typeface="Times New Roman" panose="02020603050405020304" pitchFamily="18" charset="0"/>
                <a:cs typeface="Times New Roman" panose="02020603050405020304" pitchFamily="18" charset="0"/>
              </a:rPr>
              <a:t>  </a:t>
            </a:r>
            <a:endParaRPr lang="ru-RU" sz="7600" dirty="0" smtClean="0">
              <a:latin typeface="Times New Roman" panose="02020603050405020304" pitchFamily="18" charset="0"/>
              <a:cs typeface="Times New Roman" panose="02020603050405020304" pitchFamily="18" charset="0"/>
            </a:endParaRPr>
          </a:p>
          <a:p>
            <a:pPr marL="0" indent="457200" algn="just">
              <a:lnSpc>
                <a:spcPct val="120000"/>
              </a:lnSpc>
              <a:spcBef>
                <a:spcPts val="0"/>
              </a:spcBef>
              <a:buNone/>
            </a:pPr>
            <a:r>
              <a:rPr lang="ru-RU" sz="7600" dirty="0" smtClean="0">
                <a:latin typeface="Times New Roman" panose="02020603050405020304" pitchFamily="18" charset="0"/>
                <a:cs typeface="Times New Roman" panose="02020603050405020304" pitchFamily="18" charset="0"/>
              </a:rPr>
              <a:t>Во </a:t>
            </a:r>
            <a:r>
              <a:rPr lang="ru-RU" sz="7600" dirty="0">
                <a:latin typeface="Times New Roman" panose="02020603050405020304" pitchFamily="18" charset="0"/>
                <a:cs typeface="Times New Roman" panose="02020603050405020304" pitchFamily="18" charset="0"/>
              </a:rPr>
              <a:t>многих культурах понятие «толерантность» является своеобразным синонимом «терпимости». Понятие толерантности, хотя и отождествляется большинством источников с понятием терпения, имеет более яркую активную направленность. Толерантность — не пассивное, неестественное покорение мнению, взглядам и действиям других; не покорное терпение, а активная нравственная позиция и психологическая готовность к терпимости во имя взаимопонимания между этническими, социальными группами, во имя позитивного взаимодействия с людьми иной культурной, национальной, религиозной или социальной среды.</a:t>
            </a:r>
          </a:p>
          <a:p>
            <a:pPr marL="0" indent="0">
              <a:buNone/>
            </a:pPr>
            <a:endParaRPr lang="ru-RU" dirty="0"/>
          </a:p>
        </p:txBody>
      </p:sp>
    </p:spTree>
    <p:extLst>
      <p:ext uri="{BB962C8B-B14F-4D97-AF65-F5344CB8AC3E}">
        <p14:creationId xmlns:p14="http://schemas.microsoft.com/office/powerpoint/2010/main" val="1340929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229600" cy="1143000"/>
          </a:xfrm>
        </p:spPr>
        <p:txBody>
          <a:bodyPr/>
          <a:lstStyle/>
          <a:p>
            <a:pPr algn="l"/>
            <a:r>
              <a:rPr lang="ru-RU" dirty="0" smtClean="0"/>
              <a:t>Список литературы:</a:t>
            </a:r>
            <a:endParaRPr lang="ru-RU" dirty="0"/>
          </a:p>
        </p:txBody>
      </p:sp>
      <p:sp>
        <p:nvSpPr>
          <p:cNvPr id="3" name="Объект 2"/>
          <p:cNvSpPr>
            <a:spLocks noGrp="1"/>
          </p:cNvSpPr>
          <p:nvPr>
            <p:ph idx="1"/>
          </p:nvPr>
        </p:nvSpPr>
        <p:spPr>
          <a:xfrm>
            <a:off x="0" y="1268760"/>
            <a:ext cx="8686800" cy="4857403"/>
          </a:xfrm>
        </p:spPr>
        <p:txBody>
          <a:bodyPr>
            <a:normAutofit/>
          </a:bodyPr>
          <a:lstStyle/>
          <a:p>
            <a:pPr marL="514350" indent="-514350">
              <a:buFont typeface="+mj-lt"/>
              <a:buAutoNum type="arabicPeriod"/>
            </a:pPr>
            <a:r>
              <a:rPr lang="ru-RU" sz="2400" dirty="0" smtClean="0"/>
              <a:t>Мамонтов С. Основы культурологии. М., 1996</a:t>
            </a:r>
          </a:p>
          <a:p>
            <a:pPr marL="514350" indent="-514350">
              <a:buFont typeface="+mj-lt"/>
              <a:buAutoNum type="arabicPeriod"/>
            </a:pPr>
            <a:r>
              <a:rPr lang="ru-RU" sz="2400" dirty="0" smtClean="0"/>
              <a:t>Маркова А.Н. Культурология. М., 2008 </a:t>
            </a:r>
            <a:endParaRPr lang="ru-RU" sz="2400" dirty="0"/>
          </a:p>
        </p:txBody>
      </p:sp>
    </p:spTree>
    <p:extLst>
      <p:ext uri="{BB962C8B-B14F-4D97-AF65-F5344CB8AC3E}">
        <p14:creationId xmlns:p14="http://schemas.microsoft.com/office/powerpoint/2010/main" val="25062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14" y="2492896"/>
            <a:ext cx="9144000" cy="1143000"/>
          </a:xfrm>
        </p:spPr>
        <p:txBody>
          <a:bodyPr>
            <a:noAutofit/>
          </a:bodyPr>
          <a:lstStyle/>
          <a:p>
            <a:r>
              <a:rPr lang="ru-RU" sz="6000" b="1" cap="all" dirty="0">
                <a:ln w="9000" cmpd="sng">
                  <a:solidFill>
                    <a:schemeClr val="accent4">
                      <a:shade val="50000"/>
                      <a:satMod val="120000"/>
                    </a:schemeClr>
                  </a:solidFill>
                  <a:prstDash val="solid"/>
                </a:ln>
                <a:effectLst>
                  <a:reflection blurRad="12700" stA="28000" endPos="45000" dist="1000" dir="5400000" sy="-100000" algn="bl" rotWithShape="0"/>
                </a:effectLst>
              </a:rPr>
              <a:t>Спасибо за внимание!</a:t>
            </a:r>
          </a:p>
        </p:txBody>
      </p:sp>
      <p:sp>
        <p:nvSpPr>
          <p:cNvPr id="3" name="Объект 2"/>
          <p:cNvSpPr>
            <a:spLocks noGrp="1"/>
          </p:cNvSpPr>
          <p:nvPr>
            <p:ph idx="1"/>
          </p:nvPr>
        </p:nvSpPr>
        <p:spPr>
          <a:xfrm>
            <a:off x="880208" y="8397552"/>
            <a:ext cx="8229600" cy="1285603"/>
          </a:xfrm>
        </p:spPr>
        <p:txBody>
          <a:bodyPr/>
          <a:lstStyle/>
          <a:p>
            <a:pPr marL="0" indent="0">
              <a:buNone/>
            </a:pPr>
            <a:endParaRPr lang="ru-RU" dirty="0"/>
          </a:p>
        </p:txBody>
      </p:sp>
    </p:spTree>
    <p:extLst>
      <p:ext uri="{BB962C8B-B14F-4D97-AF65-F5344CB8AC3E}">
        <p14:creationId xmlns:p14="http://schemas.microsoft.com/office/powerpoint/2010/main" val="128528702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407</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Глобальные проблемы  в современной культуре</vt:lpstr>
      <vt:lpstr>Глобальный социокультурный кризис</vt:lpstr>
      <vt:lpstr>Социокультурный кризис</vt:lpstr>
      <vt:lpstr>Черты современного кризиса культуры</vt:lpstr>
      <vt:lpstr>Условия преодоления техногенности:</vt:lpstr>
      <vt:lpstr>Презентация PowerPoint</vt:lpstr>
      <vt:lpstr>Понятие толерантности</vt:lpstr>
      <vt:lpstr>Список литературы: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Глобальные проблемы  в современной культуре</dc:title>
  <dc:creator>Админ</dc:creator>
  <cp:lastModifiedBy>Админ</cp:lastModifiedBy>
  <cp:revision>5</cp:revision>
  <dcterms:created xsi:type="dcterms:W3CDTF">2014-06-02T16:19:21Z</dcterms:created>
  <dcterms:modified xsi:type="dcterms:W3CDTF">2014-06-28T17:03:47Z</dcterms:modified>
</cp:coreProperties>
</file>