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  <p:sldId id="266" r:id="rId7"/>
    <p:sldId id="268" r:id="rId8"/>
    <p:sldId id="264" r:id="rId9"/>
    <p:sldId id="267" r:id="rId10"/>
    <p:sldId id="269" r:id="rId11"/>
    <p:sldId id="270" r:id="rId12"/>
    <p:sldId id="271" r:id="rId13"/>
    <p:sldId id="272" r:id="rId14"/>
    <p:sldId id="273" r:id="rId15"/>
    <p:sldId id="277" r:id="rId16"/>
    <p:sldId id="274" r:id="rId17"/>
    <p:sldId id="278" r:id="rId18"/>
    <p:sldId id="279" r:id="rId19"/>
    <p:sldId id="275" r:id="rId20"/>
    <p:sldId id="276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&amp;kcy;.&amp;mcy;&amp;ocy;&amp;jcy;&amp;lcy;&amp;ocy;&amp;gcy;.&amp;rcy;&amp;fcy;/11/ar12639284803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://%D0%BA.%D0%BC%D0%BE%D0%B9%D0%BB%D0%BE%D0%B3.%D1%80%D1%84/11/ar126392848037886.jpg"/>
          <p:cNvSpPr>
            <a:spLocks noChangeAspect="1" noChangeArrowheads="1"/>
          </p:cNvSpPr>
          <p:nvPr/>
        </p:nvSpPr>
        <p:spPr bwMode="auto">
          <a:xfrm>
            <a:off x="155575" y="-1965325"/>
            <a:ext cx="545782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%D0%BA.%D0%BC%D0%BE%D0%B9%D0%BB%D0%BE%D0%B3.%D1%80%D1%84/11/ar126392848037886.jpg"/>
          <p:cNvSpPr>
            <a:spLocks noChangeAspect="1" noChangeArrowheads="1"/>
          </p:cNvSpPr>
          <p:nvPr/>
        </p:nvSpPr>
        <p:spPr bwMode="auto">
          <a:xfrm>
            <a:off x="307975" y="-1812925"/>
            <a:ext cx="545782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://%D0%BA.%D0%BC%D0%BE%D0%B9%D0%BB%D0%BE%D0%B3.%D1%80%D1%84/11/ar126392848037886.jpg"/>
          <p:cNvSpPr>
            <a:spLocks noChangeAspect="1" noChangeArrowheads="1"/>
          </p:cNvSpPr>
          <p:nvPr/>
        </p:nvSpPr>
        <p:spPr bwMode="auto">
          <a:xfrm>
            <a:off x="460375" y="-1660525"/>
            <a:ext cx="545782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http://&amp;kcy;.&amp;mcy;&amp;ocy;&amp;jcy;&amp;lcy;&amp;ocy;&amp;gcy;.&amp;rcy;&amp;fcy;/11/ar12639284803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http://&amp;kcy;.&amp;mcy;&amp;ocy;&amp;jcy;&amp;lcy;&amp;ocy;&amp;gcy;.&amp;rcy;&amp;fcy;/11/ar126392848037886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9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6106" y="1556792"/>
            <a:ext cx="9160106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Финансовая система страны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 </a:t>
            </a:r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сферы и звенья</a:t>
            </a:r>
          </a:p>
        </p:txBody>
      </p:sp>
    </p:spTree>
    <p:extLst>
      <p:ext uri="{BB962C8B-B14F-4D97-AF65-F5344CB8AC3E}">
        <p14:creationId xmlns:p14="http://schemas.microsoft.com/office/powerpoint/2010/main" val="394529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6162" y="-10618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31352" y="53304"/>
            <a:ext cx="7919665" cy="5847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Финансовая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3261" y="989345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Централизованные финансы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925071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Децентрализованные финансы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775" y="1916832"/>
            <a:ext cx="43912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государственный бюджет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внебюджетные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фонды     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государственный кредит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        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трахование: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имущественное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страхование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ответственности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страхование предпринимательских рисков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1939834"/>
            <a:ext cx="3960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финансы коммерческих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предприятий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внебюджетные фонды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некоммерческих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предприятий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общественных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объединений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845793" y="532900"/>
            <a:ext cx="926165" cy="393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079161" y="532900"/>
            <a:ext cx="864095" cy="3921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903261" y="989345"/>
            <a:ext cx="3384376" cy="8473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04048" y="994621"/>
            <a:ext cx="3384376" cy="8473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1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2775" y="0"/>
            <a:ext cx="7919665" cy="68539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52000" indent="4500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 indent="4500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целом, вся система финансов состоит из двух укрупненных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подсистем (сфер):</a:t>
            </a:r>
          </a:p>
          <a:p>
            <a:pPr marL="252000" indent="4500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 indent="4500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государственных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52000" lvl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      муниципальных финансов</a:t>
            </a:r>
          </a:p>
          <a:p>
            <a:pPr marL="252000"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52000"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52000"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marL="252000"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52000"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финансов хозяйствующих</a:t>
            </a:r>
          </a:p>
          <a:p>
            <a:pPr marL="252000" lvl="0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     субъектов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www.jfrcars.net/blog/wp-content/uploads/2011/07/Saving-Mone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2" y="1628800"/>
            <a:ext cx="2381502" cy="238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jfrcars.net/blog/wp-content/uploads/2011/07/Saving-Mone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221087"/>
            <a:ext cx="2380853" cy="238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29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pic>
        <p:nvPicPr>
          <p:cNvPr id="8" name="Picture 4" descr="http://www.gs.by/get_img?ImageId=148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59226"/>
            <a:ext cx="3669325" cy="22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2775" y="404664"/>
            <a:ext cx="791905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Государственные и муниципальные финансы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бюджетная система: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федеральный бюджет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территориальный бюджет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субъектов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бюджеты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образований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внебюджетные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фонды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государственный кредит</a:t>
            </a:r>
          </a:p>
          <a:p>
            <a:pPr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20486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коммерческие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предприятия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посредники (кредитные организации, частные пенсионные фонды, страховые организации и другие финансовые институты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некоммерческие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</p:txBody>
      </p:sp>
      <p:pic>
        <p:nvPicPr>
          <p:cNvPr id="8" name="Picture 4" descr="http://www.ditya.com.ua/images/mod_news/4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89" y="59329"/>
            <a:ext cx="1824137" cy="255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19002" y="980728"/>
            <a:ext cx="6095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Финансы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хозяйствующих субъектов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3794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4215" y="-8184"/>
            <a:ext cx="7914953" cy="68620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879812" y="54868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Финансовая система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968814" y="1628800"/>
            <a:ext cx="2091018" cy="86409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3217356" y="1640550"/>
            <a:ext cx="2721114" cy="673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148743" y="1628800"/>
            <a:ext cx="2095665" cy="6848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756987" y="3049796"/>
            <a:ext cx="2526498" cy="6652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756987" y="3715072"/>
            <a:ext cx="2526498" cy="91197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756987" y="4629152"/>
            <a:ext cx="2526498" cy="960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707904" y="2878760"/>
            <a:ext cx="1872208" cy="8850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707903" y="3763788"/>
            <a:ext cx="1872209" cy="8632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6012160" y="2899693"/>
            <a:ext cx="2376264" cy="129572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6012160" y="4197104"/>
            <a:ext cx="2376264" cy="139213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3707904" y="4627040"/>
            <a:ext cx="1872209" cy="9621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968814" y="1628800"/>
            <a:ext cx="2091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Финансы хозяйствующих субъектов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17356" y="1656119"/>
            <a:ext cx="270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и муниципальные финансы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75692" y="1667299"/>
            <a:ext cx="152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Финансы граждан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2232063" y="1071900"/>
            <a:ext cx="985293" cy="484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8" idx="2"/>
          </p:cNvCxnSpPr>
          <p:nvPr/>
        </p:nvCxnSpPr>
        <p:spPr>
          <a:xfrm>
            <a:off x="4572000" y="1071900"/>
            <a:ext cx="5913" cy="556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926644" y="1071900"/>
            <a:ext cx="949612" cy="484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014323" y="2492896"/>
            <a:ext cx="5913" cy="556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56986" y="3068741"/>
            <a:ext cx="2526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Финансы коммерческих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организаций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6987" y="3703712"/>
            <a:ext cx="2526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Финансы некоммерческих предприятий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6987" y="4629152"/>
            <a:ext cx="2526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Финансы общественных организаций, фондов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4577913" y="2302450"/>
            <a:ext cx="5913" cy="556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239198" y="2325323"/>
            <a:ext cx="5913" cy="556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08533" y="3049796"/>
            <a:ext cx="2122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Государственный бюджет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07903" y="384789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Внебюджетные фонды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08533" y="4767651"/>
            <a:ext cx="2122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Государственный кредит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2160" y="2931969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Финансы граждан, занимающихся предпринимательской деятельностью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93981" y="4413128"/>
            <a:ext cx="2605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Финансы граждан, не занимающихся предпринимательством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627784" y="476672"/>
            <a:ext cx="3847908" cy="5952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64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6730" y="0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62621" y="2043966"/>
            <a:ext cx="2276196" cy="12500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Финансы хозяйствующих субъектов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588224" y="2207024"/>
            <a:ext cx="1531937" cy="8771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Финансы граждан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71776" y="4379454"/>
            <a:ext cx="4104480" cy="9217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Государственные и муниципальные финансы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3238818" y="2521973"/>
            <a:ext cx="334940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H="1">
            <a:off x="3238818" y="2669002"/>
            <a:ext cx="334940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31413" y="2710300"/>
            <a:ext cx="2641999" cy="747735"/>
          </a:xfrm>
          <a:prstGeom prst="rect">
            <a:avLst/>
          </a:prstGeom>
          <a:solidFill>
            <a:srgbClr val="FCFCFC"/>
          </a:solidFill>
          <a:ln w="0">
            <a:solidFill>
              <a:srgbClr val="FCFCF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Доходы, займы, страховое возмещение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31413" y="3444947"/>
            <a:ext cx="2884937" cy="774571"/>
          </a:xfrm>
          <a:prstGeom prst="rect">
            <a:avLst/>
          </a:prstGeom>
          <a:solidFill>
            <a:srgbClr val="FCFCFC"/>
          </a:solidFill>
          <a:ln w="0">
            <a:solidFill>
              <a:srgbClr val="FCFCF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Кредиты,       Налоги,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выплаты        сборы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84720" y="1645007"/>
            <a:ext cx="2588692" cy="797918"/>
          </a:xfrm>
          <a:prstGeom prst="rect">
            <a:avLst/>
          </a:prstGeom>
          <a:solidFill>
            <a:srgbClr val="FCFCFC"/>
          </a:solidFill>
          <a:ln w="0">
            <a:solidFill>
              <a:srgbClr val="FCFCF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Вклады, взносы, платежи, залог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 flipH="1" flipV="1">
            <a:off x="2627784" y="3294037"/>
            <a:ext cx="903629" cy="10854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2289503" y="3289523"/>
            <a:ext cx="942940" cy="10854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 flipH="1">
            <a:off x="6460250" y="3084167"/>
            <a:ext cx="673796" cy="129077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8" name="AutoShape 14"/>
          <p:cNvCxnSpPr>
            <a:cxnSpLocks noChangeShapeType="1"/>
          </p:cNvCxnSpPr>
          <p:nvPr/>
        </p:nvCxnSpPr>
        <p:spPr bwMode="auto">
          <a:xfrm flipV="1">
            <a:off x="6211414" y="3100996"/>
            <a:ext cx="639776" cy="129606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606730" y="3768112"/>
            <a:ext cx="1967533" cy="369332"/>
          </a:xfrm>
          <a:prstGeom prst="rect">
            <a:avLst/>
          </a:prstGeom>
          <a:solidFill>
            <a:srgbClr val="FCFCFC"/>
          </a:solidFill>
          <a:ln w="0">
            <a:solidFill>
              <a:srgbClr val="FCFCF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Налоги, сборы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7102324" y="3444947"/>
            <a:ext cx="1424072" cy="646331"/>
          </a:xfrm>
          <a:prstGeom prst="rect">
            <a:avLst/>
          </a:prstGeom>
          <a:solidFill>
            <a:srgbClr val="FCFCFC"/>
          </a:solidFill>
          <a:ln w="0">
            <a:solidFill>
              <a:srgbClr val="FCFCF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Выплаты, дотации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6000" y="287649"/>
            <a:ext cx="7919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Взаимосвязь основных звеньев финансовой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13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0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24822" y="72998"/>
            <a:ext cx="2880320" cy="365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финансов РФ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94580" y="764704"/>
            <a:ext cx="2736304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Финансы хозяйствующих субъектов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48064" y="788071"/>
            <a:ext cx="2880320" cy="672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Государственные и муниципальные финансы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81274" y="1769483"/>
            <a:ext cx="1656184" cy="961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Коммерческие предприятия и организации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915020" y="1770209"/>
            <a:ext cx="1831727" cy="6822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Некоммерческие организации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051720" y="2924944"/>
            <a:ext cx="1445392" cy="6565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Финансовые посредники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084365" y="1793027"/>
            <a:ext cx="1279525" cy="6329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Бюджетная система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584452" y="1793027"/>
            <a:ext cx="1913979" cy="6800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Государственный кредит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830883" y="2768916"/>
            <a:ext cx="1985493" cy="2592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Территориальные бюджеты субъектов РФ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Бюджеты муниципальных образований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228184" y="2768916"/>
            <a:ext cx="2270247" cy="39724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Фонда социального страхования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Государственного фонда занятости населения РФ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Федерального и территориального фонда обязательного медицинского страхования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124822" y="438123"/>
            <a:ext cx="585181" cy="3265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259142" y="438123"/>
            <a:ext cx="557234" cy="3265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627784" y="1412366"/>
            <a:ext cx="5913" cy="15125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8" idx="0"/>
          </p:cNvCxnSpPr>
          <p:nvPr/>
        </p:nvCxnSpPr>
        <p:spPr>
          <a:xfrm>
            <a:off x="3275856" y="1412366"/>
            <a:ext cx="555028" cy="3578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7" idx="0"/>
          </p:cNvCxnSpPr>
          <p:nvPr/>
        </p:nvCxnSpPr>
        <p:spPr>
          <a:xfrm flipH="1">
            <a:off x="1609366" y="1412776"/>
            <a:ext cx="298338" cy="3567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0" idx="0"/>
          </p:cNvCxnSpPr>
          <p:nvPr/>
        </p:nvCxnSpPr>
        <p:spPr>
          <a:xfrm flipH="1">
            <a:off x="5724128" y="1460848"/>
            <a:ext cx="275101" cy="3321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1" idx="0"/>
          </p:cNvCxnSpPr>
          <p:nvPr/>
        </p:nvCxnSpPr>
        <p:spPr>
          <a:xfrm>
            <a:off x="7164288" y="1460848"/>
            <a:ext cx="377154" cy="3321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5436096" y="2426006"/>
            <a:ext cx="280882" cy="342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228184" y="2426006"/>
            <a:ext cx="222490" cy="342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799238" y="3717032"/>
            <a:ext cx="42894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34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776" y="0"/>
            <a:ext cx="784765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820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-4092"/>
            <a:ext cx="9144000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1" y="170931"/>
            <a:ext cx="9083039" cy="6570436"/>
            <a:chOff x="1314" y="1209"/>
            <a:chExt cx="13500" cy="8085"/>
          </a:xfrm>
        </p:grpSpPr>
        <p:sp>
          <p:nvSpPr>
            <p:cNvPr id="3" name="Text Box 97"/>
            <p:cNvSpPr txBox="1">
              <a:spLocks noChangeArrowheads="1"/>
            </p:cNvSpPr>
            <p:nvPr/>
          </p:nvSpPr>
          <p:spPr bwMode="auto">
            <a:xfrm>
              <a:off x="6894" y="1209"/>
              <a:ext cx="4680" cy="4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ФИНАНСОВАЯ СИСТЕМА РОССИИ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96"/>
            <p:cNvSpPr txBox="1">
              <a:spLocks noChangeArrowheads="1"/>
            </p:cNvSpPr>
            <p:nvPr/>
          </p:nvSpPr>
          <p:spPr bwMode="auto">
            <a:xfrm>
              <a:off x="1494" y="1439"/>
              <a:ext cx="4445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Финансы хозяйствующих субъектов всех форм собственности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95"/>
            <p:cNvSpPr txBox="1">
              <a:spLocks noChangeArrowheads="1"/>
            </p:cNvSpPr>
            <p:nvPr/>
          </p:nvSpPr>
          <p:spPr bwMode="auto">
            <a:xfrm>
              <a:off x="1314" y="2339"/>
              <a:ext cx="1980" cy="1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коммерческих предприятий реального</a:t>
              </a:r>
              <a:r>
                <a:rPr kumimoji="0" lang="ru-RU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сектора экономики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94"/>
            <p:cNvSpPr txBox="1">
              <a:spLocks noChangeArrowheads="1"/>
            </p:cNvSpPr>
            <p:nvPr/>
          </p:nvSpPr>
          <p:spPr bwMode="auto">
            <a:xfrm>
              <a:off x="3474" y="2339"/>
              <a:ext cx="2160" cy="5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некоммерческих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организаций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93"/>
            <p:cNvSpPr txBox="1">
              <a:spLocks noChangeArrowheads="1"/>
            </p:cNvSpPr>
            <p:nvPr/>
          </p:nvSpPr>
          <p:spPr bwMode="auto">
            <a:xfrm>
              <a:off x="1314" y="3695"/>
              <a:ext cx="2880" cy="9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 том числе государственных и муниципальных унитарных предприятий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92"/>
            <p:cNvSpPr txBox="1">
              <a:spLocks noChangeArrowheads="1"/>
            </p:cNvSpPr>
            <p:nvPr/>
          </p:nvSpPr>
          <p:spPr bwMode="auto">
            <a:xfrm>
              <a:off x="6174" y="1979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Государственные и муниципальные финансы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91"/>
            <p:cNvSpPr txBox="1">
              <a:spLocks noChangeArrowheads="1"/>
            </p:cNvSpPr>
            <p:nvPr/>
          </p:nvSpPr>
          <p:spPr bwMode="auto">
            <a:xfrm>
              <a:off x="4374" y="3599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Бюджетная система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90"/>
            <p:cNvSpPr txBox="1">
              <a:spLocks noChangeArrowheads="1"/>
            </p:cNvSpPr>
            <p:nvPr/>
          </p:nvSpPr>
          <p:spPr bwMode="auto">
            <a:xfrm>
              <a:off x="6354" y="2879"/>
              <a:ext cx="2314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Территориальные финансы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89"/>
            <p:cNvSpPr txBox="1">
              <a:spLocks noChangeArrowheads="1"/>
            </p:cNvSpPr>
            <p:nvPr/>
          </p:nvSpPr>
          <p:spPr bwMode="auto">
            <a:xfrm>
              <a:off x="1494" y="4679"/>
              <a:ext cx="27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Федеральный бюджет 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88"/>
            <p:cNvSpPr txBox="1">
              <a:spLocks noChangeArrowheads="1"/>
            </p:cNvSpPr>
            <p:nvPr/>
          </p:nvSpPr>
          <p:spPr bwMode="auto">
            <a:xfrm>
              <a:off x="1494" y="5166"/>
              <a:ext cx="3420" cy="5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Бюджеты государственных внебюджетных фондов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87"/>
            <p:cNvSpPr txBox="1">
              <a:spLocks noChangeArrowheads="1"/>
            </p:cNvSpPr>
            <p:nvPr/>
          </p:nvSpPr>
          <p:spPr bwMode="auto">
            <a:xfrm>
              <a:off x="6534" y="3959"/>
              <a:ext cx="890" cy="18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Региональные финансы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86"/>
            <p:cNvSpPr txBox="1">
              <a:spLocks noChangeArrowheads="1"/>
            </p:cNvSpPr>
            <p:nvPr/>
          </p:nvSpPr>
          <p:spPr bwMode="auto">
            <a:xfrm>
              <a:off x="7698" y="3959"/>
              <a:ext cx="996" cy="18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Муниципальные финансы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85"/>
            <p:cNvSpPr txBox="1">
              <a:spLocks noChangeArrowheads="1"/>
            </p:cNvSpPr>
            <p:nvPr/>
          </p:nvSpPr>
          <p:spPr bwMode="auto">
            <a:xfrm>
              <a:off x="4374" y="5936"/>
              <a:ext cx="1623" cy="72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Бюджеты субъекта РФ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84"/>
            <p:cNvSpPr txBox="1">
              <a:spLocks noChangeArrowheads="1"/>
            </p:cNvSpPr>
            <p:nvPr/>
          </p:nvSpPr>
          <p:spPr bwMode="auto">
            <a:xfrm>
              <a:off x="5094" y="7019"/>
              <a:ext cx="1800" cy="12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Бюджеты территориальных государственных внебюджетных фондов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83"/>
            <p:cNvSpPr txBox="1">
              <a:spLocks noChangeArrowheads="1"/>
            </p:cNvSpPr>
            <p:nvPr/>
          </p:nvSpPr>
          <p:spPr bwMode="auto">
            <a:xfrm>
              <a:off x="1314" y="5939"/>
              <a:ext cx="1980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Бюджет Пенсионного фонда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82"/>
            <p:cNvSpPr txBox="1">
              <a:spLocks noChangeArrowheads="1"/>
            </p:cNvSpPr>
            <p:nvPr/>
          </p:nvSpPr>
          <p:spPr bwMode="auto">
            <a:xfrm>
              <a:off x="1314" y="6839"/>
              <a:ext cx="2340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Бюджет Фонда социального страхования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 Box 81"/>
            <p:cNvSpPr txBox="1">
              <a:spLocks noChangeArrowheads="1"/>
            </p:cNvSpPr>
            <p:nvPr/>
          </p:nvSpPr>
          <p:spPr bwMode="auto">
            <a:xfrm>
              <a:off x="1314" y="7739"/>
              <a:ext cx="3420" cy="74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Бюджет  Федерального фонда обязательного медицинского страхования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80"/>
            <p:cNvSpPr txBox="1">
              <a:spLocks noChangeArrowheads="1"/>
            </p:cNvSpPr>
            <p:nvPr/>
          </p:nvSpPr>
          <p:spPr bwMode="auto">
            <a:xfrm>
              <a:off x="7074" y="6479"/>
              <a:ext cx="2134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Местные бюджеты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Group 76"/>
            <p:cNvGrpSpPr>
              <a:grpSpLocks/>
            </p:cNvGrpSpPr>
            <p:nvPr/>
          </p:nvGrpSpPr>
          <p:grpSpPr bwMode="auto">
            <a:xfrm>
              <a:off x="9216" y="3239"/>
              <a:ext cx="1282" cy="4961"/>
              <a:chOff x="10010" y="3151"/>
              <a:chExt cx="1282" cy="5168"/>
            </a:xfrm>
          </p:grpSpPr>
          <p:sp>
            <p:nvSpPr>
              <p:cNvPr id="96" name="Line 79"/>
              <p:cNvSpPr>
                <a:spLocks noChangeShapeType="1"/>
              </p:cNvSpPr>
              <p:nvPr/>
            </p:nvSpPr>
            <p:spPr bwMode="auto">
              <a:xfrm>
                <a:off x="10562" y="5972"/>
                <a:ext cx="0" cy="71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Text Box 78"/>
              <p:cNvSpPr txBox="1">
                <a:spLocks noChangeArrowheads="1"/>
              </p:cNvSpPr>
              <p:nvPr/>
            </p:nvSpPr>
            <p:spPr bwMode="auto">
              <a:xfrm>
                <a:off x="10010" y="3151"/>
                <a:ext cx="1050" cy="2894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Государственный и муниципальный кредит</a:t>
                </a:r>
              </a:p>
            </p:txBody>
          </p:sp>
          <p:sp>
            <p:nvSpPr>
              <p:cNvPr id="98" name="Text Box 77"/>
              <p:cNvSpPr txBox="1">
                <a:spLocks noChangeArrowheads="1"/>
              </p:cNvSpPr>
              <p:nvPr/>
            </p:nvSpPr>
            <p:spPr bwMode="auto">
              <a:xfrm>
                <a:off x="10388" y="6688"/>
                <a:ext cx="904" cy="1631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Государственный  долг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4" name="Group 69"/>
            <p:cNvGrpSpPr>
              <a:grpSpLocks/>
            </p:cNvGrpSpPr>
            <p:nvPr/>
          </p:nvGrpSpPr>
          <p:grpSpPr bwMode="auto">
            <a:xfrm>
              <a:off x="7074" y="7199"/>
              <a:ext cx="2520" cy="1768"/>
              <a:chOff x="6824" y="8436"/>
              <a:chExt cx="3560" cy="1768"/>
            </a:xfrm>
          </p:grpSpPr>
          <p:sp>
            <p:nvSpPr>
              <p:cNvPr id="90" name="Text Box 75"/>
              <p:cNvSpPr txBox="1">
                <a:spLocks noChangeArrowheads="1"/>
              </p:cNvSpPr>
              <p:nvPr/>
            </p:nvSpPr>
            <p:spPr bwMode="auto">
              <a:xfrm>
                <a:off x="6824" y="8436"/>
                <a:ext cx="3026" cy="48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Федеральный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" name="Text Box 74"/>
              <p:cNvSpPr txBox="1">
                <a:spLocks noChangeArrowheads="1"/>
              </p:cNvSpPr>
              <p:nvPr/>
            </p:nvSpPr>
            <p:spPr bwMode="auto">
              <a:xfrm>
                <a:off x="6824" y="9723"/>
                <a:ext cx="3026" cy="48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Муниципальный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Text Box 73"/>
              <p:cNvSpPr txBox="1">
                <a:spLocks noChangeArrowheads="1"/>
              </p:cNvSpPr>
              <p:nvPr/>
            </p:nvSpPr>
            <p:spPr bwMode="auto">
              <a:xfrm>
                <a:off x="6824" y="9079"/>
                <a:ext cx="3026" cy="48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Субъектов РФ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" name="Line 72"/>
              <p:cNvSpPr>
                <a:spLocks noChangeShapeType="1"/>
              </p:cNvSpPr>
              <p:nvPr/>
            </p:nvSpPr>
            <p:spPr bwMode="auto">
              <a:xfrm flipH="1">
                <a:off x="9850" y="8596"/>
                <a:ext cx="5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Line 71"/>
              <p:cNvSpPr>
                <a:spLocks noChangeShapeType="1"/>
              </p:cNvSpPr>
              <p:nvPr/>
            </p:nvSpPr>
            <p:spPr bwMode="auto">
              <a:xfrm flipH="1">
                <a:off x="9850" y="8758"/>
                <a:ext cx="534" cy="6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" name="Line 70"/>
              <p:cNvSpPr>
                <a:spLocks noChangeShapeType="1"/>
              </p:cNvSpPr>
              <p:nvPr/>
            </p:nvSpPr>
            <p:spPr bwMode="auto">
              <a:xfrm flipH="1">
                <a:off x="9850" y="9079"/>
                <a:ext cx="534" cy="9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5" name="Group 61"/>
            <p:cNvGrpSpPr>
              <a:grpSpLocks/>
            </p:cNvGrpSpPr>
            <p:nvPr/>
          </p:nvGrpSpPr>
          <p:grpSpPr bwMode="auto">
            <a:xfrm>
              <a:off x="11034" y="6299"/>
              <a:ext cx="3780" cy="2070"/>
              <a:chOff x="11273" y="1830"/>
              <a:chExt cx="5161" cy="2522"/>
            </a:xfrm>
          </p:grpSpPr>
          <p:sp>
            <p:nvSpPr>
              <p:cNvPr id="83" name="Text Box 68"/>
              <p:cNvSpPr txBox="1">
                <a:spLocks noChangeArrowheads="1"/>
              </p:cNvSpPr>
              <p:nvPr/>
            </p:nvSpPr>
            <p:spPr bwMode="auto">
              <a:xfrm>
                <a:off x="11273" y="1830"/>
                <a:ext cx="4805" cy="48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4508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Страхование</a:t>
                </a:r>
                <a:endPara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45085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Text Box 67"/>
              <p:cNvSpPr txBox="1">
                <a:spLocks noChangeArrowheads="1"/>
              </p:cNvSpPr>
              <p:nvPr/>
            </p:nvSpPr>
            <p:spPr bwMode="auto">
              <a:xfrm>
                <a:off x="11807" y="2473"/>
                <a:ext cx="4627" cy="4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Имущественное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Text Box 66"/>
              <p:cNvSpPr txBox="1">
                <a:spLocks noChangeArrowheads="1"/>
              </p:cNvSpPr>
              <p:nvPr/>
            </p:nvSpPr>
            <p:spPr bwMode="auto">
              <a:xfrm>
                <a:off x="11807" y="3115"/>
                <a:ext cx="4627" cy="48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Личное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Text Box 65"/>
              <p:cNvSpPr txBox="1">
                <a:spLocks noChangeArrowheads="1"/>
              </p:cNvSpPr>
              <p:nvPr/>
            </p:nvSpPr>
            <p:spPr bwMode="auto">
              <a:xfrm>
                <a:off x="11807" y="3759"/>
                <a:ext cx="4627" cy="59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Страхование ответственности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Line 64"/>
              <p:cNvSpPr>
                <a:spLocks noChangeShapeType="1"/>
              </p:cNvSpPr>
              <p:nvPr/>
            </p:nvSpPr>
            <p:spPr bwMode="auto">
              <a:xfrm>
                <a:off x="11451" y="2313"/>
                <a:ext cx="356" cy="17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Line 63"/>
              <p:cNvSpPr>
                <a:spLocks noChangeShapeType="1"/>
              </p:cNvSpPr>
              <p:nvPr/>
            </p:nvSpPr>
            <p:spPr bwMode="auto">
              <a:xfrm>
                <a:off x="11451" y="2313"/>
                <a:ext cx="356" cy="9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Line 62"/>
              <p:cNvSpPr>
                <a:spLocks noChangeShapeType="1"/>
              </p:cNvSpPr>
              <p:nvPr/>
            </p:nvSpPr>
            <p:spPr bwMode="auto">
              <a:xfrm>
                <a:off x="11451" y="2313"/>
                <a:ext cx="356" cy="3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6" name="Group 47"/>
            <p:cNvGrpSpPr>
              <a:grpSpLocks/>
            </p:cNvGrpSpPr>
            <p:nvPr/>
          </p:nvGrpSpPr>
          <p:grpSpPr bwMode="auto">
            <a:xfrm>
              <a:off x="10674" y="1799"/>
              <a:ext cx="4140" cy="4148"/>
              <a:chOff x="11273" y="4590"/>
              <a:chExt cx="4983" cy="5310"/>
            </a:xfrm>
          </p:grpSpPr>
          <p:sp>
            <p:nvSpPr>
              <p:cNvPr id="70" name="Line 60"/>
              <p:cNvSpPr>
                <a:spLocks noChangeShapeType="1"/>
              </p:cNvSpPr>
              <p:nvPr/>
            </p:nvSpPr>
            <p:spPr bwMode="auto">
              <a:xfrm>
                <a:off x="13942" y="5380"/>
                <a:ext cx="0" cy="15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Line 59"/>
              <p:cNvSpPr>
                <a:spLocks noChangeShapeType="1"/>
              </p:cNvSpPr>
              <p:nvPr/>
            </p:nvSpPr>
            <p:spPr bwMode="auto">
              <a:xfrm>
                <a:off x="15366" y="4985"/>
                <a:ext cx="534" cy="5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Text Box 58"/>
              <p:cNvSpPr txBox="1">
                <a:spLocks noChangeArrowheads="1"/>
              </p:cNvSpPr>
              <p:nvPr/>
            </p:nvSpPr>
            <p:spPr bwMode="auto">
              <a:xfrm>
                <a:off x="11273" y="4590"/>
                <a:ext cx="4093" cy="87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Рынок ценных бумаг 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(фондовый рынок )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Text Box 57"/>
              <p:cNvSpPr txBox="1">
                <a:spLocks noChangeArrowheads="1"/>
              </p:cNvSpPr>
              <p:nvPr/>
            </p:nvSpPr>
            <p:spPr bwMode="auto">
              <a:xfrm>
                <a:off x="11451" y="5775"/>
                <a:ext cx="2314" cy="98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Национальный фондовый рынок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Line 56"/>
              <p:cNvSpPr>
                <a:spLocks noChangeShapeType="1"/>
              </p:cNvSpPr>
              <p:nvPr/>
            </p:nvSpPr>
            <p:spPr bwMode="auto">
              <a:xfrm flipH="1">
                <a:off x="12163" y="5467"/>
                <a:ext cx="356" cy="3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14120" y="5577"/>
                <a:ext cx="2136" cy="118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Рынок корпоративных ценных бумаг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Text Box 54"/>
              <p:cNvSpPr txBox="1">
                <a:spLocks noChangeArrowheads="1"/>
              </p:cNvSpPr>
              <p:nvPr/>
            </p:nvSpPr>
            <p:spPr bwMode="auto">
              <a:xfrm>
                <a:off x="11629" y="6959"/>
                <a:ext cx="4449" cy="8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Рынок государственных и муниципальных ценных бумаг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 Box 53"/>
              <p:cNvSpPr txBox="1">
                <a:spLocks noChangeArrowheads="1"/>
              </p:cNvSpPr>
              <p:nvPr/>
            </p:nvSpPr>
            <p:spPr bwMode="auto">
              <a:xfrm>
                <a:off x="11293" y="8010"/>
                <a:ext cx="1424" cy="158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Выпускаемых Федеральным центром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 Box 52"/>
              <p:cNvSpPr txBox="1">
                <a:spLocks noChangeArrowheads="1"/>
              </p:cNvSpPr>
              <p:nvPr/>
            </p:nvSpPr>
            <p:spPr bwMode="auto">
              <a:xfrm>
                <a:off x="12850" y="7961"/>
                <a:ext cx="1599" cy="181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Выпускаемых органами власти  субъектов РФ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 Box 51"/>
              <p:cNvSpPr txBox="1">
                <a:spLocks noChangeArrowheads="1"/>
              </p:cNvSpPr>
              <p:nvPr/>
            </p:nvSpPr>
            <p:spPr bwMode="auto">
              <a:xfrm>
                <a:off x="14660" y="7970"/>
                <a:ext cx="1480" cy="19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Выпускаемых местными  органами власти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Line 50"/>
              <p:cNvSpPr>
                <a:spLocks noChangeShapeType="1"/>
              </p:cNvSpPr>
              <p:nvPr/>
            </p:nvSpPr>
            <p:spPr bwMode="auto">
              <a:xfrm>
                <a:off x="13765" y="7799"/>
                <a:ext cx="0" cy="1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Line 49"/>
              <p:cNvSpPr>
                <a:spLocks noChangeShapeType="1"/>
              </p:cNvSpPr>
              <p:nvPr/>
            </p:nvSpPr>
            <p:spPr bwMode="auto">
              <a:xfrm>
                <a:off x="12226" y="7821"/>
                <a:ext cx="0" cy="1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Line 48"/>
              <p:cNvSpPr>
                <a:spLocks noChangeShapeType="1"/>
              </p:cNvSpPr>
              <p:nvPr/>
            </p:nvSpPr>
            <p:spPr bwMode="auto">
              <a:xfrm>
                <a:off x="15188" y="7749"/>
                <a:ext cx="0" cy="1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4554" y="215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>
              <a:off x="5994" y="1439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2034" y="215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43"/>
            <p:cNvSpPr>
              <a:spLocks noChangeShapeType="1"/>
            </p:cNvSpPr>
            <p:nvPr/>
          </p:nvSpPr>
          <p:spPr bwMode="auto">
            <a:xfrm>
              <a:off x="2034" y="3515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 flipH="1">
              <a:off x="4194" y="4319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 flipH="1">
              <a:off x="4554" y="4319"/>
              <a:ext cx="3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40"/>
            <p:cNvSpPr>
              <a:spLocks noChangeShapeType="1"/>
            </p:cNvSpPr>
            <p:nvPr/>
          </p:nvSpPr>
          <p:spPr bwMode="auto">
            <a:xfrm>
              <a:off x="5274" y="4319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>
              <a:off x="5454" y="4319"/>
              <a:ext cx="126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5634" y="4319"/>
              <a:ext cx="144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6174" y="2699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H="1">
              <a:off x="5814" y="395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7074" y="359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8154" y="359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8154" y="575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32"/>
            <p:cNvSpPr>
              <a:spLocks noChangeShapeType="1"/>
            </p:cNvSpPr>
            <p:nvPr/>
          </p:nvSpPr>
          <p:spPr bwMode="auto">
            <a:xfrm>
              <a:off x="9054" y="2699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 flipH="1">
              <a:off x="8694" y="323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10494" y="1619"/>
              <a:ext cx="0" cy="4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29"/>
            <p:cNvSpPr>
              <a:spLocks noChangeShapeType="1"/>
            </p:cNvSpPr>
            <p:nvPr/>
          </p:nvSpPr>
          <p:spPr bwMode="auto">
            <a:xfrm>
              <a:off x="10494" y="6203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Line 28"/>
            <p:cNvSpPr>
              <a:spLocks noChangeShapeType="1"/>
            </p:cNvSpPr>
            <p:nvPr/>
          </p:nvSpPr>
          <p:spPr bwMode="auto">
            <a:xfrm>
              <a:off x="10266" y="4097"/>
              <a:ext cx="7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27"/>
            <p:cNvSpPr>
              <a:spLocks noChangeShapeType="1"/>
            </p:cNvSpPr>
            <p:nvPr/>
          </p:nvSpPr>
          <p:spPr bwMode="auto">
            <a:xfrm>
              <a:off x="9414" y="2699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 flipH="1">
              <a:off x="5454" y="4679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25"/>
            <p:cNvSpPr>
              <a:spLocks noChangeShapeType="1"/>
            </p:cNvSpPr>
            <p:nvPr/>
          </p:nvSpPr>
          <p:spPr bwMode="auto">
            <a:xfrm flipH="1">
              <a:off x="5994" y="5039"/>
              <a:ext cx="54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flipH="1">
              <a:off x="1314" y="485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Line 23"/>
            <p:cNvSpPr>
              <a:spLocks noChangeShapeType="1"/>
            </p:cNvSpPr>
            <p:nvPr/>
          </p:nvSpPr>
          <p:spPr bwMode="auto">
            <a:xfrm flipH="1">
              <a:off x="1314" y="557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Line 22"/>
            <p:cNvSpPr>
              <a:spLocks noChangeShapeType="1"/>
            </p:cNvSpPr>
            <p:nvPr/>
          </p:nvSpPr>
          <p:spPr bwMode="auto">
            <a:xfrm>
              <a:off x="1314" y="485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flipH="1">
              <a:off x="4194" y="647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 flipH="1">
              <a:off x="4194" y="7199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>
              <a:off x="4194" y="647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Line 18"/>
            <p:cNvSpPr>
              <a:spLocks noChangeShapeType="1"/>
            </p:cNvSpPr>
            <p:nvPr/>
          </p:nvSpPr>
          <p:spPr bwMode="auto">
            <a:xfrm>
              <a:off x="2214" y="575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Line 17"/>
            <p:cNvSpPr>
              <a:spLocks noChangeShapeType="1"/>
            </p:cNvSpPr>
            <p:nvPr/>
          </p:nvSpPr>
          <p:spPr bwMode="auto">
            <a:xfrm>
              <a:off x="11574" y="1439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4014" y="5759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Line 15"/>
            <p:cNvSpPr>
              <a:spLocks noChangeShapeType="1"/>
            </p:cNvSpPr>
            <p:nvPr/>
          </p:nvSpPr>
          <p:spPr bwMode="auto">
            <a:xfrm>
              <a:off x="8694" y="364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9054" y="3649"/>
              <a:ext cx="0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Line 13"/>
            <p:cNvSpPr>
              <a:spLocks noChangeShapeType="1"/>
            </p:cNvSpPr>
            <p:nvPr/>
          </p:nvSpPr>
          <p:spPr bwMode="auto">
            <a:xfrm>
              <a:off x="9054" y="6479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Line 12"/>
            <p:cNvSpPr>
              <a:spLocks noChangeShapeType="1"/>
            </p:cNvSpPr>
            <p:nvPr/>
          </p:nvSpPr>
          <p:spPr bwMode="auto">
            <a:xfrm>
              <a:off x="3474" y="5759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1314" y="8639"/>
              <a:ext cx="4320" cy="6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Бюджеты Территориальных Фондов обязательного медицинского страхования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Line 10"/>
            <p:cNvSpPr>
              <a:spLocks noChangeShapeType="1"/>
            </p:cNvSpPr>
            <p:nvPr/>
          </p:nvSpPr>
          <p:spPr bwMode="auto">
            <a:xfrm>
              <a:off x="5637" y="900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Line 9"/>
            <p:cNvSpPr>
              <a:spLocks noChangeShapeType="1"/>
            </p:cNvSpPr>
            <p:nvPr/>
          </p:nvSpPr>
          <p:spPr bwMode="auto">
            <a:xfrm flipV="1">
              <a:off x="5997" y="828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Line 8"/>
            <p:cNvSpPr>
              <a:spLocks noChangeShapeType="1"/>
            </p:cNvSpPr>
            <p:nvPr/>
          </p:nvSpPr>
          <p:spPr bwMode="auto">
            <a:xfrm>
              <a:off x="4734" y="8099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Line 7"/>
            <p:cNvSpPr>
              <a:spLocks noChangeShapeType="1"/>
            </p:cNvSpPr>
            <p:nvPr/>
          </p:nvSpPr>
          <p:spPr bwMode="auto">
            <a:xfrm>
              <a:off x="4914" y="8099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Line 6"/>
            <p:cNvSpPr>
              <a:spLocks noChangeShapeType="1"/>
            </p:cNvSpPr>
            <p:nvPr/>
          </p:nvSpPr>
          <p:spPr bwMode="auto">
            <a:xfrm>
              <a:off x="5454" y="4679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Line 5"/>
            <p:cNvSpPr>
              <a:spLocks noChangeShapeType="1"/>
            </p:cNvSpPr>
            <p:nvPr/>
          </p:nvSpPr>
          <p:spPr bwMode="auto">
            <a:xfrm flipH="1">
              <a:off x="5814" y="3515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Line 4"/>
            <p:cNvSpPr>
              <a:spLocks noChangeShapeType="1"/>
            </p:cNvSpPr>
            <p:nvPr/>
          </p:nvSpPr>
          <p:spPr bwMode="auto">
            <a:xfrm flipV="1">
              <a:off x="5814" y="2619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1" name="Rectangle 9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" name="Rectangle 13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04257" y="332656"/>
            <a:ext cx="7944813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основных сфер 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звеньев финансовой системы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239" y="1772816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Государственные и муниципальные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финансы – это совокупность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денежных отношений, возникающих в реальном денежном обороте между государственными и муниципальными органами управления и другими экономическими субъектами, в процессе которых происходит формирование и использования централизованных денежных фондов для финансирования расходных обязательств государства и муниципального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5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19931"/>
            <a:ext cx="7919665" cy="68779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727223"/>
            <a:ext cx="5544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План презентации: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2392159"/>
            <a:ext cx="7344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Понятие финансовой системы государства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Состав финансовой системы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Характеристика основных сфер и звеньев 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финансовой системы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Типы финансовых систем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cs10582.vkontakte.ru/u102050627/-5/x_7861b94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19931"/>
            <a:ext cx="2376264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1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70624" y="1340768"/>
            <a:ext cx="79196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Государственный бюджет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главное звено финансовой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системы. 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редставляет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собой форму образования и использования централизованного фонда денежных средств, для обеспечения функции органов государственной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власти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365" y="4005064"/>
            <a:ext cx="79202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>
              <a:buFont typeface="Wingdings" pitchFamily="2" charset="2"/>
              <a:buChar char="q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Внебюджетные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фонды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средства федерального правительства и местных властей, связанные с финансированием расходов, не включаемых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634" y="404664"/>
            <a:ext cx="7913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Государственные и муниципальные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финансы: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401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2469" y="476672"/>
            <a:ext cx="7919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>
              <a:buFont typeface="Wingdings" pitchFamily="2" charset="2"/>
              <a:buChar char="q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Государственный кредит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отражает кредитные отношения по поводу мобильности государством временно свободных денежных средств предприятий, организаций и населения на началах возвратности для финансирования государственных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http://cs403325.userapi.com/v403325992/15f/yYaM1EZoDe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396" y="3284984"/>
            <a:ext cx="4311093" cy="328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0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05295" y="332656"/>
            <a:ext cx="78984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lvl="0" indent="450000" fontAlgn="base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хозяйствующих субъектов – это денежные отношения, связанные с формированием денежных доходов, поступлений и накоплений у экономических субъектов и их использованием на финансирование затрат по расширенному воспроизводству или предоставлению услуг, на материальное стимулирование работающих, выполнение обязательств перед государством,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физическими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юридическими лицами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3" descr="http://cs304912.userapi.com/v304912059/e0c/Yktb_nrNme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6477"/>
            <a:ext cx="2728913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17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6345" y="188640"/>
            <a:ext cx="79196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>
              <a:buFont typeface="Wingdings" pitchFamily="2" charset="2"/>
              <a:buChar char="q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Финансы коммерческих организаций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предприятий – 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кономические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отношения, возникающие в процессе формирования производственных фондов, производства и реализации продукции, образования собственных финансовых ресурсов, привлечения внешних источников финансирования, их распределения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838" y="3933056"/>
            <a:ext cx="79196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Финансы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некоммерческих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отношения, связанные с формированием и использованием финансовых ресурсов организаций для достижения целей деятельности, предусмотренных в уставе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50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3485" y="692696"/>
            <a:ext cx="79196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Финансы граждан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это система денежных отношений связанная с формированием финансовых ресурсов граждан из всех источников их дохода и расходованием денежных средств на необходимые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нужды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www.sostav.ru/articles/rus/2012/15.02/news/images/d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39464"/>
            <a:ext cx="3089117" cy="378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defRPr/>
            </a:pP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525" y="1177819"/>
            <a:ext cx="7919665" cy="56801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52000" indent="4500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зависимости от реализуемой государством экономической политики,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общества может иметь следующий тип:</a:t>
            </a:r>
          </a:p>
          <a:p>
            <a:pPr marL="252000" indent="450000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52000" indent="450000"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банковский тип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основная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страны перераспределяется через рынок ссудных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капиталов. Характеризуется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тем, что, аккумулируя значительную часть свободных финансовых ресурсов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юр.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лиц, банки уже от своего имени распределяют их с использованием механизмов кредитования или прямого инвестирования, в том числе – путем операций на фондовом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рынке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775" y="336647"/>
            <a:ext cx="794481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финансовых систем</a:t>
            </a:r>
          </a:p>
        </p:txBody>
      </p:sp>
    </p:spTree>
    <p:extLst>
      <p:ext uri="{BB962C8B-B14F-4D97-AF65-F5344CB8AC3E}">
        <p14:creationId xmlns:p14="http://schemas.microsoft.com/office/powerpoint/2010/main" val="12960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7521" y="836712"/>
            <a:ext cx="79196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рыночный тип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аналогичную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роль в перераспределении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НД выполняет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фондовый рынок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 indent="450000">
              <a:buFont typeface="Wingdings" pitchFamily="2" charset="2"/>
              <a:buChar char="q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 indent="450000"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бюджетный тип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 национального дохода в централизованном порядке перераспределяется государством через систему бюджетов и внебюджетных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фондов. Характеризуется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жестким налоговым прессингом и высоким удельным весом государственной собственности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экономике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40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1416" y="1659285"/>
            <a:ext cx="79196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закрытая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финансовая система имеет жесткие фиксированные границы, ее действия независимы от среды, окружающей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52000" indent="4500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52000" indent="450000"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открытая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финансовая система характеризуется достаточно частым и интенсивным взаимодействием с внешней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416" y="620688"/>
            <a:ext cx="7919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Типы финансовой системы: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4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4602" y="2204864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cs10582.vkontakte.ru/u102050627/-5/x_7861b94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82" y="3933056"/>
            <a:ext cx="2924943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67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04257" y="2636912"/>
            <a:ext cx="79196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Финансовая система (в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широком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смысле) – совокупность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финансовых отношений и финансовых институтов, в процессе функционирования которых формируются и используются государственные (публичные) финансы, финансы предприятий и финансы населения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домохозяйств)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257" y="620688"/>
            <a:ext cx="7944813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финансовой системы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163767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2167" y="351761"/>
            <a:ext cx="79196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Финансовая система (в узком смысле) –  совокупность финансовых отношений и финансовых институтов, обеспечивающих формирование и использование государственных (публичных) финансов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2776" y="3140968"/>
            <a:ext cx="79196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Финансовая система (общее определение)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это отношения между экономическими субъектами по поводу формирования и использования фондов денежных средств через соответствующие институты, учреждения на основе законодательно установленных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нормативов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3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15047" y="-6005"/>
            <a:ext cx="7917393" cy="6859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Основные принципы выделения сфер и звеньев финансовой системы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собственной финансовой базы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образуемой первичными доходами субъектов экономических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отношений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функциональное назначение каждого звена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обеспечивающего финансирование затрат на достижение специфических целей, хозяйствующих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субъектов,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работающего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населения, государства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единство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 взаимодействие сфер и звеньев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предопределяемые общностью источника первичных доходов (ВВП) и финансовой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8931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12775" y="476672"/>
            <a:ext cx="79196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Однако, это не исключает наличия общих черт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финансовые отношения осуществляют распределение ВВП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финансовые отношения участвуют в формировании фондов и 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использовании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финансовые отношения контролируют и регулируют распределительный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acs.kg/uploads/posts/2011-04/1303124545_babki_v_ban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53862"/>
            <a:ext cx="3096344" cy="210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13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41253" y="19197"/>
            <a:ext cx="806270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Функции финансовой системы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денежная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эмиссия, обращение,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расчеты</a:t>
            </a:r>
          </a:p>
          <a:p>
            <a:pPr marL="457200" indent="-4572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налоговая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фискальная) – изъятие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части продукта в форме средств, т.е. наполнение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казны</a:t>
            </a:r>
          </a:p>
          <a:p>
            <a:pPr marL="457200" indent="-4572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превращение налогов в доходы, последних –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marL="457200" indent="-4572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контрольно-надзорная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надзор за финансовыми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институтами</a:t>
            </a:r>
          </a:p>
          <a:p>
            <a:pPr marL="457200" indent="-457200"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кредита – управление государственным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долгом</a:t>
            </a:r>
          </a:p>
        </p:txBody>
      </p:sp>
    </p:spTree>
    <p:extLst>
      <p:ext uri="{BB962C8B-B14F-4D97-AF65-F5344CB8AC3E}">
        <p14:creationId xmlns:p14="http://schemas.microsoft.com/office/powerpoint/2010/main" val="271576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2775" y="-4092"/>
            <a:ext cx="7919665" cy="686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04257" y="620688"/>
            <a:ext cx="794481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Состав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финансовой системы</a:t>
            </a:r>
          </a:p>
        </p:txBody>
      </p:sp>
      <p:pic>
        <p:nvPicPr>
          <p:cNvPr id="8" name="Picture 2" descr="http://coaching-formation-internet.com/wp-content/uploads/2012/01/4751521970_514f6628b7_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930" y="3861048"/>
            <a:ext cx="3001009" cy="30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0887" y="1839305"/>
            <a:ext cx="79281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общей совокупности финансовых отношений, образующих финансовую систему выделяется две крупных сферы – государственные или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централизованные финансы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финансы предприятий и организаций или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децентрализованные финансы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6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http://on-yar.ru/components/com_virtuemart/shop_image/category/5________________4ffecd22cd4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7136" y="-4092"/>
            <a:ext cx="7919665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pic>
        <p:nvPicPr>
          <p:cNvPr id="7" name="Picture 4" descr="http://profinvest.pp.ua/683986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278" y="4241393"/>
            <a:ext cx="3532519" cy="261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7135" y="260648"/>
            <a:ext cx="79196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000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Исторически исходной формой финансовых отношений являются государственные финансы, однако развитие финансовых отношений начинается в  сфере предприятий материального производства, поэтому финансы предприятий сферы материального производства являются основным, базисным элементом финансовой системы, а  государственные финансы играют ведущую роль в перераспределении финансовых ресурсов с целью удовлетворения общегосударственных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потребностей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8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1110</Words>
  <Application>Microsoft Office PowerPoint</Application>
  <PresentationFormat>Экран (4:3)</PresentationFormat>
  <Paragraphs>193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61</cp:revision>
  <dcterms:created xsi:type="dcterms:W3CDTF">2012-12-28T14:34:09Z</dcterms:created>
  <dcterms:modified xsi:type="dcterms:W3CDTF">2013-01-22T08:47:09Z</dcterms:modified>
</cp:coreProperties>
</file>