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6" r:id="rId7"/>
    <p:sldId id="267" r:id="rId8"/>
    <p:sldId id="261" r:id="rId9"/>
    <p:sldId id="283" r:id="rId10"/>
    <p:sldId id="285" r:id="rId11"/>
    <p:sldId id="288" r:id="rId12"/>
    <p:sldId id="286" r:id="rId13"/>
    <p:sldId id="262" r:id="rId14"/>
    <p:sldId id="289" r:id="rId15"/>
    <p:sldId id="290" r:id="rId16"/>
    <p:sldId id="291" r:id="rId17"/>
    <p:sldId id="292" r:id="rId18"/>
    <p:sldId id="293" r:id="rId19"/>
    <p:sldId id="294" r:id="rId20"/>
    <p:sldId id="296" r:id="rId21"/>
    <p:sldId id="297" r:id="rId22"/>
    <p:sldId id="300" r:id="rId23"/>
    <p:sldId id="299" r:id="rId24"/>
    <p:sldId id="263" r:id="rId25"/>
    <p:sldId id="301" r:id="rId26"/>
    <p:sldId id="302"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9CD708D-5720-437E-AD96-9AAF51CB34B9}" type="datetimeFigureOut">
              <a:rPr lang="ru-RU" smtClean="0"/>
              <a:pPr/>
              <a:t>14.08.2013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6DD184A-6E04-4A79-8B94-A054B744770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9CD708D-5720-437E-AD96-9AAF51CB34B9}" type="datetimeFigureOut">
              <a:rPr lang="ru-RU" smtClean="0"/>
              <a:pPr/>
              <a:t>14.08.2013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DD184A-6E04-4A79-8B94-A054B744770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9CD708D-5720-437E-AD96-9AAF51CB34B9}" type="datetimeFigureOut">
              <a:rPr lang="ru-RU" smtClean="0"/>
              <a:pPr/>
              <a:t>14.08.2013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DD184A-6E04-4A79-8B94-A054B744770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9CD708D-5720-437E-AD96-9AAF51CB34B9}" type="datetimeFigureOut">
              <a:rPr lang="ru-RU" smtClean="0"/>
              <a:pPr/>
              <a:t>14.08.2013</a:t>
            </a:fld>
            <a:endParaRPr lang="ru-RU"/>
          </a:p>
        </p:txBody>
      </p:sp>
      <p:sp>
        <p:nvSpPr>
          <p:cNvPr id="9" name="Номер слайда 8"/>
          <p:cNvSpPr>
            <a:spLocks noGrp="1"/>
          </p:cNvSpPr>
          <p:nvPr>
            <p:ph type="sldNum" sz="quarter" idx="15"/>
          </p:nvPr>
        </p:nvSpPr>
        <p:spPr/>
        <p:txBody>
          <a:bodyPr rtlCol="0"/>
          <a:lstStyle/>
          <a:p>
            <a:fld id="{76DD184A-6E04-4A79-8B94-A054B744770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9CD708D-5720-437E-AD96-9AAF51CB34B9}" type="datetimeFigureOut">
              <a:rPr lang="ru-RU" smtClean="0"/>
              <a:pPr/>
              <a:t>14.08.2013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6DD184A-6E04-4A79-8B94-A054B744770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9CD708D-5720-437E-AD96-9AAF51CB34B9}" type="datetimeFigureOut">
              <a:rPr lang="ru-RU" smtClean="0"/>
              <a:pPr/>
              <a:t>14.08.2013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DD184A-6E04-4A79-8B94-A054B744770A}"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9CD708D-5720-437E-AD96-9AAF51CB34B9}" type="datetimeFigureOut">
              <a:rPr lang="ru-RU" smtClean="0"/>
              <a:pPr/>
              <a:t>14.08.2013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6DD184A-6E04-4A79-8B94-A054B744770A}"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9CD708D-5720-437E-AD96-9AAF51CB34B9}" type="datetimeFigureOut">
              <a:rPr lang="ru-RU" smtClean="0"/>
              <a:pPr/>
              <a:t>14.08.2013</a:t>
            </a:fld>
            <a:endParaRPr lang="ru-RU"/>
          </a:p>
        </p:txBody>
      </p:sp>
      <p:sp>
        <p:nvSpPr>
          <p:cNvPr id="7" name="Номер слайда 6"/>
          <p:cNvSpPr>
            <a:spLocks noGrp="1"/>
          </p:cNvSpPr>
          <p:nvPr>
            <p:ph type="sldNum" sz="quarter" idx="11"/>
          </p:nvPr>
        </p:nvSpPr>
        <p:spPr/>
        <p:txBody>
          <a:bodyPr rtlCol="0"/>
          <a:lstStyle/>
          <a:p>
            <a:fld id="{76DD184A-6E04-4A79-8B94-A054B744770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CD708D-5720-437E-AD96-9AAF51CB34B9}" type="datetimeFigureOut">
              <a:rPr lang="ru-RU" smtClean="0"/>
              <a:pPr/>
              <a:t>14.08.2013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DD184A-6E04-4A79-8B94-A054B744770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9CD708D-5720-437E-AD96-9AAF51CB34B9}" type="datetimeFigureOut">
              <a:rPr lang="ru-RU" smtClean="0"/>
              <a:pPr/>
              <a:t>14.08.2013</a:t>
            </a:fld>
            <a:endParaRPr lang="ru-RU"/>
          </a:p>
        </p:txBody>
      </p:sp>
      <p:sp>
        <p:nvSpPr>
          <p:cNvPr id="22" name="Номер слайда 21"/>
          <p:cNvSpPr>
            <a:spLocks noGrp="1"/>
          </p:cNvSpPr>
          <p:nvPr>
            <p:ph type="sldNum" sz="quarter" idx="15"/>
          </p:nvPr>
        </p:nvSpPr>
        <p:spPr/>
        <p:txBody>
          <a:bodyPr rtlCol="0"/>
          <a:lstStyle/>
          <a:p>
            <a:fld id="{76DD184A-6E04-4A79-8B94-A054B744770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9CD708D-5720-437E-AD96-9AAF51CB34B9}" type="datetimeFigureOut">
              <a:rPr lang="ru-RU" smtClean="0"/>
              <a:pPr/>
              <a:t>14.08.2013</a:t>
            </a:fld>
            <a:endParaRPr lang="ru-RU"/>
          </a:p>
        </p:txBody>
      </p:sp>
      <p:sp>
        <p:nvSpPr>
          <p:cNvPr id="18" name="Номер слайда 17"/>
          <p:cNvSpPr>
            <a:spLocks noGrp="1"/>
          </p:cNvSpPr>
          <p:nvPr>
            <p:ph type="sldNum" sz="quarter" idx="11"/>
          </p:nvPr>
        </p:nvSpPr>
        <p:spPr/>
        <p:txBody>
          <a:bodyPr rtlCol="0"/>
          <a:lstStyle/>
          <a:p>
            <a:fld id="{76DD184A-6E04-4A79-8B94-A054B744770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9CD708D-5720-437E-AD96-9AAF51CB34B9}" type="datetimeFigureOut">
              <a:rPr lang="ru-RU" smtClean="0"/>
              <a:pPr/>
              <a:t>14.08.2013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DD184A-6E04-4A79-8B94-A054B744770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14546" y="1785926"/>
            <a:ext cx="6072230" cy="1608610"/>
          </a:xfrm>
        </p:spPr>
        <p:txBody>
          <a:bodyPr>
            <a:normAutofit fontScale="90000"/>
          </a:bodyPr>
          <a:lstStyle/>
          <a:p>
            <a:pPr algn="ct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solidFill>
                  <a:schemeClr val="accent1">
                    <a:lumMod val="75000"/>
                  </a:schemeClr>
                </a:solidFill>
              </a:rPr>
              <a:t>Система здравоохранения</a:t>
            </a:r>
            <a:br>
              <a:rPr lang="ru-RU" sz="2800" dirty="0" smtClean="0">
                <a:solidFill>
                  <a:schemeClr val="accent1">
                    <a:lumMod val="75000"/>
                  </a:schemeClr>
                </a:solidFill>
              </a:rPr>
            </a:br>
            <a:r>
              <a:rPr lang="ru-RU" sz="2800" dirty="0" smtClean="0">
                <a:solidFill>
                  <a:schemeClr val="accent1">
                    <a:lumMod val="75000"/>
                  </a:schemeClr>
                </a:solidFill>
              </a:rPr>
              <a:t>ВЕЛИКОБРИТАНИИ</a:t>
            </a:r>
            <a:endParaRPr lang="ru-RU" sz="2800" dirty="0">
              <a:solidFill>
                <a:schemeClr val="accent1">
                  <a:lumMod val="75000"/>
                </a:schemeClr>
              </a:solidFill>
            </a:endParaRPr>
          </a:p>
        </p:txBody>
      </p:sp>
      <p:sp>
        <p:nvSpPr>
          <p:cNvPr id="3" name="Подзаголовок 2"/>
          <p:cNvSpPr>
            <a:spLocks noGrp="1"/>
          </p:cNvSpPr>
          <p:nvPr>
            <p:ph type="subTitle" idx="1"/>
          </p:nvPr>
        </p:nvSpPr>
        <p:spPr/>
        <p:txBody>
          <a:bodyPr/>
          <a:lstStyle/>
          <a:p>
            <a:pPr algn="r"/>
            <a:r>
              <a:rPr lang="ru-RU" dirty="0" smtClean="0">
                <a:solidFill>
                  <a:schemeClr val="accent3">
                    <a:lumMod val="75000"/>
                  </a:schemeClr>
                </a:solidFill>
              </a:rPr>
              <a:t>Школа качества и управления</a:t>
            </a:r>
          </a:p>
          <a:p>
            <a:pPr algn="r"/>
            <a:r>
              <a:rPr lang="ru-RU" dirty="0" smtClean="0">
                <a:solidFill>
                  <a:schemeClr val="accent3">
                    <a:lumMod val="75000"/>
                  </a:schemeClr>
                </a:solidFill>
              </a:rPr>
              <a:t>Занятие 12</a:t>
            </a:r>
          </a:p>
          <a:p>
            <a:pPr algn="r"/>
            <a:r>
              <a:rPr lang="ru-RU" dirty="0" smtClean="0">
                <a:solidFill>
                  <a:schemeClr val="accent3">
                    <a:lumMod val="75000"/>
                  </a:schemeClr>
                </a:solidFill>
              </a:rPr>
              <a:t>Отдел маркетинга и инноваций</a:t>
            </a:r>
            <a:endParaRPr lang="ru-RU"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143932" cy="5616720"/>
          </a:xfrm>
        </p:spPr>
        <p:txBody>
          <a:bodyPr>
            <a:normAutofit lnSpcReduction="10000"/>
          </a:bodyPr>
          <a:lstStyle/>
          <a:p>
            <a:pPr algn="just"/>
            <a:r>
              <a:rPr lang="ru-RU" sz="2000" dirty="0" smtClean="0">
                <a:latin typeface="Arial" pitchFamily="34" charset="0"/>
                <a:cs typeface="Arial" pitchFamily="34" charset="0"/>
              </a:rPr>
              <a:t>Многие российские врачи уже знают о том, что </a:t>
            </a:r>
            <a:r>
              <a:rPr lang="ru-RU" sz="2000" dirty="0" smtClean="0">
                <a:solidFill>
                  <a:srgbClr val="0070C0"/>
                </a:solidFill>
                <a:latin typeface="Arial" pitchFamily="34" charset="0"/>
                <a:cs typeface="Arial" pitchFamily="34" charset="0"/>
              </a:rPr>
              <a:t>во многих развитых странах диагностика и лечение практически всех заболеваний осуществляется по так называемым протоколам</a:t>
            </a:r>
            <a:r>
              <a:rPr lang="ru-RU" sz="2000" dirty="0" smtClean="0">
                <a:latin typeface="Arial" pitchFamily="34" charset="0"/>
                <a:cs typeface="Arial" pitchFamily="34" charset="0"/>
              </a:rPr>
              <a:t>. В данном случае более адекватным термином, обозначающим подобные документы, будет словосочетание </a:t>
            </a:r>
            <a:r>
              <a:rPr lang="ru-RU" sz="2000" dirty="0" smtClean="0">
                <a:solidFill>
                  <a:srgbClr val="FF0000"/>
                </a:solidFill>
                <a:latin typeface="Arial" pitchFamily="34" charset="0"/>
                <a:cs typeface="Arial" pitchFamily="34" charset="0"/>
              </a:rPr>
              <a:t>«клинические рекомендации».</a:t>
            </a:r>
          </a:p>
          <a:p>
            <a:pPr algn="just"/>
            <a:r>
              <a:rPr lang="ru-RU" sz="2000" dirty="0" smtClean="0">
                <a:solidFill>
                  <a:srgbClr val="FF0000"/>
                </a:solidFill>
                <a:latin typeface="Arial" pitchFamily="34" charset="0"/>
                <a:cs typeface="Arial" pitchFamily="34" charset="0"/>
              </a:rPr>
              <a:t>В Англии и Уэльсе разработкой и публикацией клинических рекомендаций занимается Национальный институт клинического мастерства </a:t>
            </a:r>
            <a:r>
              <a:rPr lang="ru-RU" sz="2000" dirty="0" smtClean="0">
                <a:latin typeface="Arial" pitchFamily="34" charset="0"/>
                <a:cs typeface="Arial" pitchFamily="34" charset="0"/>
              </a:rPr>
              <a:t>(</a:t>
            </a:r>
            <a:r>
              <a:rPr lang="ru-RU" sz="2000" dirty="0" err="1" smtClean="0">
                <a:latin typeface="Arial" pitchFamily="34" charset="0"/>
                <a:cs typeface="Arial" pitchFamily="34" charset="0"/>
              </a:rPr>
              <a:t>The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National</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Institute</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for</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Clinical</a:t>
            </a:r>
            <a:r>
              <a:rPr lang="ru-RU" sz="2000" dirty="0" smtClean="0">
                <a:latin typeface="Arial" pitchFamily="34" charset="0"/>
                <a:cs typeface="Arial" pitchFamily="34" charset="0"/>
              </a:rPr>
              <a:t> </a:t>
            </a:r>
            <a:r>
              <a:rPr lang="ru-RU" sz="2000" dirty="0" err="1" smtClean="0">
                <a:latin typeface="Arial" pitchFamily="34" charset="0"/>
                <a:cs typeface="Arial" pitchFamily="34" charset="0"/>
              </a:rPr>
              <a:t>Excellence</a:t>
            </a:r>
            <a:r>
              <a:rPr lang="ru-RU" sz="2000" dirty="0" smtClean="0">
                <a:latin typeface="Arial" pitchFamily="34" charset="0"/>
                <a:cs typeface="Arial" pitchFamily="34" charset="0"/>
              </a:rPr>
              <a:t>–NICE). </a:t>
            </a:r>
            <a:r>
              <a:rPr lang="ru-RU" sz="2000" dirty="0" smtClean="0">
                <a:solidFill>
                  <a:srgbClr val="0070C0"/>
                </a:solidFill>
                <a:latin typeface="Arial" pitchFamily="34" charset="0"/>
                <a:cs typeface="Arial" pitchFamily="34" charset="0"/>
              </a:rPr>
              <a:t>Эти документы касаются отдельных заболеваний, лекарственных средств, медицинских устройств, а также технологий ведения и лечения определенных патологических состояний. Все госпитали NHS должны учитывать рекомендации и основывать на них свои внутренние алгоритмы.</a:t>
            </a:r>
            <a:r>
              <a:rPr lang="ru-RU" sz="2000" dirty="0" smtClean="0">
                <a:latin typeface="Arial" pitchFamily="34" charset="0"/>
                <a:cs typeface="Arial" pitchFamily="34" charset="0"/>
              </a:rPr>
              <a:t> Как уже упоминалось, частные клиники не обязаны следовать подобным указаниям, но, тем не менее, многие коммерческие учреждения утверждают их как внутренние стандарты «лучшей практики». </a:t>
            </a:r>
          </a:p>
          <a:p>
            <a:pPr algn="just">
              <a:buNone/>
            </a:pP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143932" cy="5616720"/>
          </a:xfrm>
        </p:spPr>
        <p:txBody>
          <a:bodyPr>
            <a:normAutofit/>
          </a:bodyPr>
          <a:lstStyle/>
          <a:p>
            <a:pPr marL="3175" indent="-3175" algn="just">
              <a:buNone/>
            </a:pPr>
            <a:r>
              <a:rPr lang="ru-RU" sz="2000" dirty="0" smtClean="0">
                <a:latin typeface="Arial" pitchFamily="34" charset="0"/>
                <a:cs typeface="Arial" pitchFamily="34" charset="0"/>
              </a:rPr>
              <a:t>Особенностью NHS, отличающей эту организацию от других общественных систем здравоохранения, является то, что </a:t>
            </a:r>
            <a:r>
              <a:rPr lang="ru-RU" sz="2000" dirty="0" smtClean="0">
                <a:solidFill>
                  <a:srgbClr val="0070C0"/>
                </a:solidFill>
                <a:latin typeface="Arial" pitchFamily="34" charset="0"/>
                <a:cs typeface="Arial" pitchFamily="34" charset="0"/>
              </a:rPr>
              <a:t>NHS не только непосредственно покрывает расходы на медицинские услуги, но и нанимает огромное количество врачей и медицинских сестер, которые эти услуги оказывают. Практически весь старший и средний медицинский персонал, работающий в клинике, – это сотрудники NHS. </a:t>
            </a:r>
            <a:r>
              <a:rPr lang="ru-RU" sz="2000" dirty="0" smtClean="0">
                <a:solidFill>
                  <a:srgbClr val="FF0000"/>
                </a:solidFill>
                <a:latin typeface="Arial" pitchFamily="34" charset="0"/>
                <a:cs typeface="Arial" pitchFamily="34" charset="0"/>
              </a:rPr>
              <a:t>С другой стороны, врачи общей практики, стоматологи и офтальмологи имеют свои офисы или кабинеты и выполняют заказы государства. Все эти специалисты имеют право работать отдельно или совместно, быть владельцами хирургических либо терапевтических клиник, а также нанимать персонал, включая других врачей. </a:t>
            </a:r>
            <a:r>
              <a:rPr lang="ru-RU" sz="2000" dirty="0" smtClean="0">
                <a:latin typeface="Arial" pitchFamily="34" charset="0"/>
                <a:cs typeface="Arial" pitchFamily="34" charset="0"/>
              </a:rPr>
              <a:t>Тем не менее NHS иногда все же приходится централизованно обеспечивать определенные регионы медицинскими сотрудниками в случае, если отдельно практикующих специалистов недостаточно.</a:t>
            </a: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143932" cy="5616720"/>
          </a:xfrm>
        </p:spPr>
        <p:txBody>
          <a:bodyPr>
            <a:normAutofit lnSpcReduction="10000"/>
          </a:bodyPr>
          <a:lstStyle/>
          <a:p>
            <a:pPr algn="just"/>
            <a:r>
              <a:rPr lang="ru-RU" sz="2000" dirty="0" smtClean="0">
                <a:latin typeface="Arial" pitchFamily="34" charset="0"/>
                <a:cs typeface="Arial" pitchFamily="34" charset="0"/>
              </a:rPr>
              <a:t>Частный сектор здравоохранения в Великобритании значительно меньше NHS и не располагает таким разнообразием учреждений.</a:t>
            </a:r>
          </a:p>
          <a:p>
            <a:pPr algn="just"/>
            <a:r>
              <a:rPr lang="ru-RU" sz="2000" dirty="0" smtClean="0">
                <a:latin typeface="Arial" pitchFamily="34" charset="0"/>
                <a:cs typeface="Arial" pitchFamily="34" charset="0"/>
              </a:rPr>
              <a:t>С другой стороны, </a:t>
            </a:r>
            <a:r>
              <a:rPr lang="ru-RU" sz="2000" dirty="0" smtClean="0">
                <a:solidFill>
                  <a:srgbClr val="0070C0"/>
                </a:solidFill>
                <a:latin typeface="Arial" pitchFamily="34" charset="0"/>
                <a:cs typeface="Arial" pitchFamily="34" charset="0"/>
              </a:rPr>
              <a:t>все доступные частные медицинские службы – это зеркальное отображение государственных амбулаторий, клиник, кабинетов специалистов, но без обязательного соответствия национальным клиническим рекомендациям и стратегическим планам Департамента здравоохранения. </a:t>
            </a:r>
            <a:r>
              <a:rPr lang="ru-RU" sz="2000" dirty="0" smtClean="0">
                <a:latin typeface="Arial" pitchFamily="34" charset="0"/>
                <a:cs typeface="Arial" pitchFamily="34" charset="0"/>
              </a:rPr>
              <a:t>Следовательно, </a:t>
            </a:r>
            <a:r>
              <a:rPr lang="ru-RU" sz="2000" dirty="0" smtClean="0">
                <a:solidFill>
                  <a:srgbClr val="FF0000"/>
                </a:solidFill>
                <a:latin typeface="Arial" pitchFamily="34" charset="0"/>
                <a:cs typeface="Arial" pitchFamily="34" charset="0"/>
              </a:rPr>
              <a:t>коммерческие структуры не несут ответственность за здоровье местного населения</a:t>
            </a:r>
            <a:r>
              <a:rPr lang="ru-RU" sz="2000" dirty="0" smtClean="0">
                <a:latin typeface="Arial" pitchFamily="34" charset="0"/>
                <a:cs typeface="Arial" pitchFamily="34" charset="0"/>
              </a:rPr>
              <a:t>. Помимо всех вышеперечисленных негосударственных форм оказания медицинской помощи населению </a:t>
            </a:r>
            <a:r>
              <a:rPr lang="ru-RU" sz="2000" dirty="0" smtClean="0">
                <a:solidFill>
                  <a:srgbClr val="0070C0"/>
                </a:solidFill>
                <a:latin typeface="Arial" pitchFamily="34" charset="0"/>
                <a:cs typeface="Arial" pitchFamily="34" charset="0"/>
              </a:rPr>
              <a:t>достаточно широко распространены частные практики врачей широкого профиля, параллельно работающих в NHS. </a:t>
            </a:r>
            <a:r>
              <a:rPr lang="ru-RU" sz="2000" dirty="0" smtClean="0">
                <a:latin typeface="Arial" pitchFamily="34" charset="0"/>
                <a:cs typeface="Arial" pitchFamily="34" charset="0"/>
              </a:rPr>
              <a:t>Все большую популярность в Объединенном Королевстве приобретает негосударственное медицинское страхование, разработано множество видов полисов для всех групп населения. Немало работодателей вводят коммерческие страховки в социальный пакет или предлагают как составляющую зарплаты.</a:t>
            </a:r>
          </a:p>
          <a:p>
            <a:pPr marL="3175" indent="-3175" algn="just">
              <a:buNone/>
            </a:pP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lnSpcReduction="10000"/>
          </a:bodyPr>
          <a:lstStyle/>
          <a:p>
            <a:pPr marL="3175" indent="-3175" algn="just">
              <a:buNone/>
            </a:pPr>
            <a:r>
              <a:rPr lang="ru-RU" sz="2000" dirty="0" smtClean="0">
                <a:solidFill>
                  <a:srgbClr val="0070C0"/>
                </a:solidFill>
              </a:rPr>
              <a:t>Определенные успехи достигнуты и британскими врачами-стоматологами в плане профилактики и лечения заболеваний полости рта. </a:t>
            </a:r>
            <a:r>
              <a:rPr lang="ru-RU" sz="2000" dirty="0" smtClean="0"/>
              <a:t>Если обратиться к статистике, то согласно отчетам по обследованию населения состояние стоматологического здоровья населения имеет тенденцию к улучшению</a:t>
            </a:r>
            <a:r>
              <a:rPr lang="ru-RU" sz="2000" dirty="0" smtClean="0">
                <a:solidFill>
                  <a:srgbClr val="0070C0"/>
                </a:solidFill>
              </a:rPr>
              <a:t>. В 1978 г. 30% взрослого населения полностью утратили свои естественные зубы, в 1988 г. такое же состояние было у 21%. </a:t>
            </a:r>
            <a:r>
              <a:rPr lang="ru-RU" sz="2000" dirty="0" smtClean="0"/>
              <a:t>Также произошло значительное снижение уровня поврежденных зубов. </a:t>
            </a:r>
            <a:r>
              <a:rPr lang="ru-RU" sz="2000" dirty="0" smtClean="0">
                <a:solidFill>
                  <a:srgbClr val="0070C0"/>
                </a:solidFill>
              </a:rPr>
              <a:t>В 1988 г. среди взрослого населения с постоянным прикусом 14,18 имели здоровые и </a:t>
            </a:r>
            <a:r>
              <a:rPr lang="ru-RU" sz="2000" dirty="0" err="1" smtClean="0">
                <a:solidFill>
                  <a:srgbClr val="0070C0"/>
                </a:solidFill>
              </a:rPr>
              <a:t>нелеченые</a:t>
            </a:r>
            <a:r>
              <a:rPr lang="ru-RU" sz="2000" dirty="0" smtClean="0">
                <a:solidFill>
                  <a:srgbClr val="0070C0"/>
                </a:solidFill>
              </a:rPr>
              <a:t> зубы, по сравнению с 13,0 в 1978 г. Среднее число удаленных зубов также изменилось с 9.0 в 1978 г. до 7.8 в 1988 г. Среднее число пораженных зубов снизилось с 1.9 до 1.0. </a:t>
            </a:r>
            <a:r>
              <a:rPr lang="ru-RU" sz="2000" dirty="0" smtClean="0"/>
              <a:t>Улучшение стоматологического здоровья достигнуто благодаря широкому распространению фторсодержащих зубных паст и также улучшению стоматологической помощи. Исследование состояния полости рта и зубов у детей также показало значительное снижение числа пораженных зубов по сравнению с предыдущим исследованием, что, несомненно, отразится в будущем на нуждаемости в стоматологическом лечении взрослого населения</a:t>
            </a:r>
            <a:endParaRPr lang="ru-RU" sz="2000"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fontScale="92500"/>
          </a:bodyPr>
          <a:lstStyle/>
          <a:p>
            <a:pPr marL="3175" indent="-3175" algn="just">
              <a:buNone/>
            </a:pPr>
            <a:r>
              <a:rPr lang="ru-RU" sz="2000" dirty="0" smtClean="0">
                <a:solidFill>
                  <a:srgbClr val="0070C0"/>
                </a:solidFill>
                <a:latin typeface="Arial" pitchFamily="34" charset="0"/>
                <a:cs typeface="Arial" pitchFamily="34" charset="0"/>
              </a:rPr>
              <a:t>Обеспечение стоматологической помощью в рамках программ государственной службы охраны здоровья проводится местными органами охраны здоровья. Эти местные органы здравоохранения организуют получение населением стоматологического обслуживания через «доверенных» врачей государственной службы здравоохранения (имеются в виду врачи-стоматологи, работающие в госпиталях или сервисных службах коммун) или врачей-стоматологов </a:t>
            </a:r>
            <a:r>
              <a:rPr lang="ru-RU" sz="2000" dirty="0" err="1" smtClean="0">
                <a:solidFill>
                  <a:srgbClr val="0070C0"/>
                </a:solidFill>
                <a:latin typeface="Arial" pitchFamily="34" charset="0"/>
                <a:cs typeface="Arial" pitchFamily="34" charset="0"/>
              </a:rPr>
              <a:t>общестоматологических</a:t>
            </a:r>
            <a:r>
              <a:rPr lang="ru-RU" sz="2000" dirty="0" smtClean="0">
                <a:solidFill>
                  <a:srgbClr val="0070C0"/>
                </a:solidFill>
                <a:latin typeface="Arial" pitchFamily="34" charset="0"/>
                <a:cs typeface="Arial" pitchFamily="34" charset="0"/>
              </a:rPr>
              <a:t> поликлиник. </a:t>
            </a:r>
            <a:r>
              <a:rPr lang="ru-RU" sz="2000" dirty="0" smtClean="0">
                <a:latin typeface="Arial" pitchFamily="34" charset="0"/>
                <a:cs typeface="Arial" pitchFamily="34" charset="0"/>
              </a:rPr>
              <a:t>Врачи-стоматологи общего профиля, работающие в </a:t>
            </a:r>
            <a:r>
              <a:rPr lang="ru-RU" sz="2000" dirty="0" err="1" smtClean="0">
                <a:latin typeface="Arial" pitchFamily="34" charset="0"/>
                <a:cs typeface="Arial" pitchFamily="34" charset="0"/>
              </a:rPr>
              <a:t>общестоматологических</a:t>
            </a:r>
            <a:r>
              <a:rPr lang="ru-RU" sz="2000" dirty="0" smtClean="0">
                <a:latin typeface="Arial" pitchFamily="34" charset="0"/>
                <a:cs typeface="Arial" pitchFamily="34" charset="0"/>
              </a:rPr>
              <a:t> поликлиниках, самостоятельно заключают договора с местными органами здравоохранения. </a:t>
            </a:r>
            <a:r>
              <a:rPr lang="ru-RU" sz="2000" dirty="0" smtClean="0">
                <a:solidFill>
                  <a:srgbClr val="FF0000"/>
                </a:solidFill>
                <a:latin typeface="Arial" pitchFamily="34" charset="0"/>
                <a:cs typeface="Arial" pitchFamily="34" charset="0"/>
              </a:rPr>
              <a:t>Правила, по которым заключаются такие контракты, а также объем стоматологической помощи по линии государственной службы здравоохранения изложены в «Правилах общегосударственного стоматологического обеспечения» </a:t>
            </a:r>
            <a:r>
              <a:rPr lang="ru-RU" sz="2000" dirty="0" smtClean="0">
                <a:latin typeface="Arial" pitchFamily="34" charset="0"/>
                <a:cs typeface="Arial" pitchFamily="34" charset="0"/>
              </a:rPr>
              <a:t>от 1992 г., в которые позже внесены поправки. В Британской стоматологической ассоциации разработано консультационное пособие </a:t>
            </a:r>
            <a:r>
              <a:rPr lang="ru-RU" sz="2000" dirty="0" smtClean="0">
                <a:solidFill>
                  <a:srgbClr val="FF0000"/>
                </a:solidFill>
                <a:latin typeface="Arial" pitchFamily="34" charset="0"/>
                <a:cs typeface="Arial" pitchFamily="34" charset="0"/>
              </a:rPr>
              <a:t>«Введение в </a:t>
            </a:r>
            <a:r>
              <a:rPr lang="ru-RU" sz="2000" dirty="0" err="1" smtClean="0">
                <a:solidFill>
                  <a:srgbClr val="FF0000"/>
                </a:solidFill>
                <a:latin typeface="Arial" pitchFamily="34" charset="0"/>
                <a:cs typeface="Arial" pitchFamily="34" charset="0"/>
              </a:rPr>
              <a:t>общестоматологические</a:t>
            </a:r>
            <a:r>
              <a:rPr lang="ru-RU" sz="2000" dirty="0" smtClean="0">
                <a:solidFill>
                  <a:srgbClr val="FF0000"/>
                </a:solidFill>
                <a:latin typeface="Arial" pitchFamily="34" charset="0"/>
                <a:cs typeface="Arial" pitchFamily="34" charset="0"/>
              </a:rPr>
              <a:t> услуги»</a:t>
            </a:r>
            <a:r>
              <a:rPr lang="ru-RU" sz="2000" dirty="0" smtClean="0">
                <a:latin typeface="Arial" pitchFamily="34" charset="0"/>
                <a:cs typeface="Arial" pitchFamily="34" charset="0"/>
              </a:rPr>
              <a:t>, где имеются подробные объяснения, как работают эти правила. Этой информацией обеспечиваются все члены Британской стоматологической ассоциации. </a:t>
            </a:r>
            <a:endParaRPr lang="ru-RU" sz="2000" dirty="0">
              <a:solidFill>
                <a:srgbClr val="0070C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a:bodyPr>
          <a:lstStyle/>
          <a:p>
            <a:r>
              <a:rPr lang="ru-RU" sz="2000" dirty="0" smtClean="0">
                <a:solidFill>
                  <a:srgbClr val="0070C0"/>
                </a:solidFill>
              </a:rPr>
              <a:t>Основной объем стоматологической помощи населению Британии в настоящее время оказывается в рамках государственной службы здравоохранения, т.е. по медицинской стоматологической страховке. </a:t>
            </a:r>
            <a:r>
              <a:rPr lang="ru-RU" sz="2000" dirty="0" smtClean="0"/>
              <a:t>Это означает, </a:t>
            </a:r>
            <a:r>
              <a:rPr lang="ru-RU" sz="2000" dirty="0" smtClean="0">
                <a:solidFill>
                  <a:srgbClr val="FF0000"/>
                </a:solidFill>
              </a:rPr>
              <a:t>что пациенты оплачивают 80% от стоимости лечения. До недавнего времени это составляло не более £354 </a:t>
            </a:r>
            <a:r>
              <a:rPr lang="ru-RU" sz="2000" dirty="0" smtClean="0">
                <a:solidFill>
                  <a:srgbClr val="0070C0"/>
                </a:solidFill>
              </a:rPr>
              <a:t>. Некоторые группы населения обслуживаются в Великобритании бесплатно</a:t>
            </a:r>
            <a:r>
              <a:rPr lang="ru-RU" sz="2000" dirty="0" smtClean="0"/>
              <a:t>. Это:</a:t>
            </a:r>
            <a:br>
              <a:rPr lang="ru-RU" sz="2000" dirty="0" smtClean="0"/>
            </a:br>
            <a:r>
              <a:rPr lang="ru-RU" sz="2000" dirty="0" smtClean="0"/>
              <a:t>дети и подростки до 18 лет, </a:t>
            </a:r>
          </a:p>
          <a:p>
            <a:r>
              <a:rPr lang="ru-RU" sz="2000" dirty="0" smtClean="0"/>
              <a:t>молодые люди до 19 лет, если они обучаются полный день на дневном виде обучения, </a:t>
            </a:r>
          </a:p>
          <a:p>
            <a:r>
              <a:rPr lang="ru-RU" sz="2000" dirty="0" smtClean="0"/>
              <a:t>беременные женщины и женщины, имеющие детей до одного года, </a:t>
            </a:r>
          </a:p>
          <a:p>
            <a:r>
              <a:rPr lang="ru-RU" sz="2000" dirty="0" smtClean="0"/>
              <a:t>малоимущие (граждане, получающие пособие по безработице, по бедности, по инвалидности и т.д.). </a:t>
            </a:r>
          </a:p>
          <a:p>
            <a:pPr marL="3175" indent="-3175" algn="just">
              <a:buNone/>
            </a:pPr>
            <a:endParaRPr lang="ru-RU" sz="2000" dirty="0">
              <a:solidFill>
                <a:srgbClr val="0070C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a:bodyPr>
          <a:lstStyle/>
          <a:p>
            <a:pPr marL="3175" indent="-3175" algn="just">
              <a:buNone/>
            </a:pPr>
            <a:r>
              <a:rPr lang="ru-RU" sz="2000" dirty="0" smtClean="0">
                <a:solidFill>
                  <a:srgbClr val="0070C0"/>
                </a:solidFill>
                <a:latin typeface="Arial" pitchFamily="34" charset="0"/>
                <a:cs typeface="Arial" pitchFamily="34" charset="0"/>
              </a:rPr>
              <a:t>Для взрослых пациентов за каждую стоматологическую процедуру установлена фиксированная оплата, которая поступает на счет стоматологической клиники через страховую компанию. Для детей, кроме фиксированной оплаты за стоматологическую процедуру, установлены также доплаты. Регистрация пациента происходит с прикреплением его к определенному, обслуживающему его стоматологу или клинике. Стоматологи получают оплату за лечение каждого пациента согласно представленному списку выполненных процедур.</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solidFill>
                  <a:srgbClr val="FF0000"/>
                </a:solidFill>
                <a:latin typeface="Arial" pitchFamily="34" charset="0"/>
                <a:cs typeface="Arial" pitchFamily="34" charset="0"/>
              </a:rPr>
              <a:t>Врачи-стоматологи </a:t>
            </a:r>
            <a:r>
              <a:rPr lang="ru-RU" sz="2000" dirty="0" err="1" smtClean="0">
                <a:solidFill>
                  <a:srgbClr val="FF0000"/>
                </a:solidFill>
                <a:latin typeface="Arial" pitchFamily="34" charset="0"/>
                <a:cs typeface="Arial" pitchFamily="34" charset="0"/>
              </a:rPr>
              <a:t>общестоматологических</a:t>
            </a:r>
            <a:r>
              <a:rPr lang="ru-RU" sz="2000" dirty="0" smtClean="0">
                <a:solidFill>
                  <a:srgbClr val="FF0000"/>
                </a:solidFill>
                <a:latin typeface="Arial" pitchFamily="34" charset="0"/>
                <a:cs typeface="Arial" pitchFamily="34" charset="0"/>
              </a:rPr>
              <a:t> клиник могут оказывать некоторые виды услуг на платной основе. </a:t>
            </a:r>
            <a:r>
              <a:rPr lang="ru-RU" sz="2000" dirty="0" smtClean="0">
                <a:latin typeface="Arial" pitchFamily="34" charset="0"/>
                <a:cs typeface="Arial" pitchFamily="34" charset="0"/>
              </a:rPr>
              <a:t>Они выполняются вне системы государственной службы здравоохранения и соответственно не оплачиваются по медицинской страховке. По поводу правил оказания такого вида помощи и перечня платных услуг и другим неясным вопросам стоматолог всегда может проконсультироваться в Британской стоматологической ассоциации.</a:t>
            </a:r>
            <a:endParaRPr lang="ru-RU" sz="2000" dirty="0">
              <a:solidFill>
                <a:srgbClr val="0070C0"/>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a:bodyPr>
          <a:lstStyle/>
          <a:p>
            <a:pPr marL="3175" indent="-3175" algn="just">
              <a:buNone/>
            </a:pPr>
            <a:endParaRPr lang="ru-RU" sz="2000" dirty="0" smtClean="0">
              <a:latin typeface="Arial" pitchFamily="34" charset="0"/>
              <a:cs typeface="Arial" pitchFamily="34" charset="0"/>
            </a:endParaRPr>
          </a:p>
          <a:p>
            <a:pPr marL="3175" indent="-3175" algn="just">
              <a:buNone/>
            </a:pPr>
            <a:r>
              <a:rPr lang="ru-RU" sz="2000" dirty="0" smtClean="0">
                <a:solidFill>
                  <a:srgbClr val="FF0000"/>
                </a:solidFill>
                <a:latin typeface="Arial" pitchFamily="34" charset="0"/>
                <a:cs typeface="Arial" pitchFamily="34" charset="0"/>
              </a:rPr>
              <a:t>Все большее число врачей-стоматологов практикуют оказание стоматологической помощи вне системы государственной службы здравоохранения. </a:t>
            </a:r>
            <a:r>
              <a:rPr lang="ru-RU" sz="2000" dirty="0" smtClean="0">
                <a:solidFill>
                  <a:srgbClr val="0070C0"/>
                </a:solidFill>
                <a:latin typeface="Arial" pitchFamily="34" charset="0"/>
                <a:cs typeface="Arial" pitchFamily="34" charset="0"/>
              </a:rPr>
              <a:t>Данный вид стоматологической помощи оказывается по частному контракту между стоматологом и пациентом. Оплата стоматологического лечения в данном случае зависит от времени, потраченного на лечение, используемых материалов и сложности проведенного лечения. Одновременно с этим частные стоматологи могут оказывать помощь пациентам по их стоматологической медицинской страховке или на основе схемы поголовной оплаты. </a:t>
            </a:r>
            <a:r>
              <a:rPr lang="ru-RU" sz="2000" dirty="0" smtClean="0">
                <a:latin typeface="Arial" pitchFamily="34" charset="0"/>
                <a:cs typeface="Arial" pitchFamily="34" charset="0"/>
              </a:rPr>
              <a:t>Британская стоматологическая ассоциация оказывает помощь своим членам по всем вопросам частной практики. Кроме того, в каждом регионе имеется местное профессиональное объединение частнопрактикующих врачей-стоматологов.</a:t>
            </a:r>
            <a:br>
              <a:rPr lang="ru-RU" sz="2000" dirty="0" smtClean="0">
                <a:latin typeface="Arial" pitchFamily="34" charset="0"/>
                <a:cs typeface="Arial" pitchFamily="34" charset="0"/>
              </a:rPr>
            </a:br>
            <a:endParaRPr lang="ru-RU" sz="2000" dirty="0">
              <a:solidFill>
                <a:srgbClr val="0070C0"/>
              </a:solidFill>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fontScale="85000" lnSpcReduction="10000"/>
          </a:bodyPr>
          <a:lstStyle/>
          <a:p>
            <a:pPr marL="3175" indent="-3175" algn="just">
              <a:lnSpc>
                <a:spcPct val="110000"/>
              </a:lnSpc>
              <a:spcBef>
                <a:spcPts val="0"/>
              </a:spcBef>
              <a:buNone/>
            </a:pPr>
            <a:r>
              <a:rPr lang="ru-RU" sz="2100" b="1" dirty="0" smtClean="0">
                <a:latin typeface="Arial" pitchFamily="34" charset="0"/>
                <a:cs typeface="Arial" pitchFamily="34" charset="0"/>
              </a:rPr>
              <a:t>Работа в </a:t>
            </a:r>
            <a:r>
              <a:rPr lang="ru-RU" sz="2100" b="1" dirty="0" err="1" smtClean="0">
                <a:latin typeface="Arial" pitchFamily="34" charset="0"/>
                <a:cs typeface="Arial" pitchFamily="34" charset="0"/>
              </a:rPr>
              <a:t>общестоматологических</a:t>
            </a:r>
            <a:r>
              <a:rPr lang="ru-RU" sz="2100" b="1" dirty="0" smtClean="0">
                <a:latin typeface="Arial" pitchFamily="34" charset="0"/>
                <a:cs typeface="Arial" pitchFamily="34" charset="0"/>
              </a:rPr>
              <a:t> поликлиниках.</a:t>
            </a:r>
            <a:r>
              <a:rPr lang="ru-RU" sz="2100" dirty="0" smtClean="0">
                <a:latin typeface="Arial" pitchFamily="34" charset="0"/>
                <a:cs typeface="Arial" pitchFamily="34" charset="0"/>
              </a:rPr>
              <a:t/>
            </a:r>
            <a:br>
              <a:rPr lang="ru-RU" sz="2100" dirty="0" smtClean="0">
                <a:latin typeface="Arial" pitchFamily="34" charset="0"/>
                <a:cs typeface="Arial" pitchFamily="34" charset="0"/>
              </a:rPr>
            </a:br>
            <a:r>
              <a:rPr lang="ru-RU" sz="2100" dirty="0" smtClean="0">
                <a:latin typeface="Arial" pitchFamily="34" charset="0"/>
                <a:cs typeface="Arial" pitchFamily="34" charset="0"/>
              </a:rPr>
              <a:t>Примерно 21600 врачей-стоматологов работают в 10000 </a:t>
            </a:r>
            <a:r>
              <a:rPr lang="ru-RU" sz="2100" dirty="0" err="1" smtClean="0">
                <a:latin typeface="Arial" pitchFamily="34" charset="0"/>
                <a:cs typeface="Arial" pitchFamily="34" charset="0"/>
              </a:rPr>
              <a:t>общестоматологических</a:t>
            </a:r>
            <a:r>
              <a:rPr lang="ru-RU" sz="2100" dirty="0" smtClean="0">
                <a:latin typeface="Arial" pitchFamily="34" charset="0"/>
                <a:cs typeface="Arial" pitchFamily="34" charset="0"/>
              </a:rPr>
              <a:t> поликлиниках (стоматологических </a:t>
            </a:r>
            <a:r>
              <a:rPr lang="ru-RU" sz="2100" dirty="0" err="1" smtClean="0">
                <a:latin typeface="Arial" pitchFamily="34" charset="0"/>
                <a:cs typeface="Arial" pitchFamily="34" charset="0"/>
              </a:rPr>
              <a:t>праксисах</a:t>
            </a:r>
            <a:r>
              <a:rPr lang="ru-RU" sz="2100" dirty="0" smtClean="0">
                <a:latin typeface="Arial" pitchFamily="34" charset="0"/>
                <a:cs typeface="Arial" pitchFamily="34" charset="0"/>
              </a:rPr>
              <a:t>). </a:t>
            </a:r>
            <a:r>
              <a:rPr lang="ru-RU" sz="2100" dirty="0" smtClean="0">
                <a:solidFill>
                  <a:srgbClr val="0070C0"/>
                </a:solidFill>
                <a:latin typeface="Arial" pitchFamily="34" charset="0"/>
                <a:cs typeface="Arial" pitchFamily="34" charset="0"/>
              </a:rPr>
              <a:t>Врач- стоматолог может работать в данной клинике в качестве врача – профессионального стажера, врача-ассистента стоматолога, совладельца или хозяина клиники. </a:t>
            </a:r>
            <a:r>
              <a:rPr lang="ru-RU" sz="2100" dirty="0" smtClean="0">
                <a:latin typeface="Arial" pitchFamily="34" charset="0"/>
                <a:cs typeface="Arial" pitchFamily="34" charset="0"/>
              </a:rPr>
              <a:t>Клиника может быть частной, государственной (в системе государственной службы здравоохранения) или смешанной.</a:t>
            </a:r>
            <a:br>
              <a:rPr lang="ru-RU" sz="2100" dirty="0" smtClean="0">
                <a:latin typeface="Arial" pitchFamily="34" charset="0"/>
                <a:cs typeface="Arial" pitchFamily="34" charset="0"/>
              </a:rPr>
            </a:br>
            <a:r>
              <a:rPr lang="ru-RU" sz="2100" dirty="0" smtClean="0">
                <a:solidFill>
                  <a:srgbClr val="0070C0"/>
                </a:solidFill>
                <a:latin typeface="Arial" pitchFamily="34" charset="0"/>
                <a:cs typeface="Arial" pitchFamily="34" charset="0"/>
              </a:rPr>
              <a:t>Врачи-стажеры работают обычно в качестве ассоциированного члена (или совладельца). Они несут полную ответственность за проводимые ими профессиональные процедуры и лечение. Однако они выплачивают часть от доходов владельцам клиники в качестве оплаты за аренду помещений, оборудования, привлечение к работе вспомогательного персонала, использование стоматологических инструментов и материалов. </a:t>
            </a:r>
            <a:r>
              <a:rPr lang="ru-RU" sz="2100" dirty="0" smtClean="0">
                <a:latin typeface="Arial" pitchFamily="34" charset="0"/>
                <a:cs typeface="Arial" pitchFamily="34" charset="0"/>
              </a:rPr>
              <a:t>Условия арендной платы различаются в разных клиниках. Если в этом есть необходимость, Британская стоматологическая ассоциация предоставляет на выбор различные варианты договоров по основным позициям, которые обычно оговариваются между хозяином клиники и ассоциированным коллегой (арендатором). Наличие такого договора необходимо всем ассоциированным врачам-стоматологам, поступающим на работу в клинику.</a:t>
            </a:r>
          </a:p>
          <a:p>
            <a:pPr marL="3175" indent="-3175" algn="just">
              <a:buNone/>
            </a:pPr>
            <a:endParaRPr lang="ru-RU" sz="2000" dirty="0" smtClean="0">
              <a:solidFill>
                <a:srgbClr val="FF0000"/>
              </a:solidFill>
              <a:latin typeface="Arial" pitchFamily="34" charset="0"/>
              <a:cs typeface="Arial" pitchFamily="34" charset="0"/>
            </a:endParaRPr>
          </a:p>
          <a:p>
            <a:pPr marL="3175" indent="-3175" algn="just">
              <a:buNone/>
            </a:pPr>
            <a:endParaRPr lang="ru-RU" sz="2000" dirty="0">
              <a:solidFill>
                <a:srgbClr val="0070C0"/>
              </a:solidFill>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a:bodyPr>
          <a:lstStyle/>
          <a:p>
            <a:pPr marL="3175" indent="-3175">
              <a:lnSpc>
                <a:spcPct val="110000"/>
              </a:lnSpc>
              <a:spcBef>
                <a:spcPts val="0"/>
              </a:spcBef>
              <a:buNone/>
            </a:pPr>
            <a:r>
              <a:rPr lang="ru-RU" sz="2000" b="1" dirty="0" smtClean="0">
                <a:latin typeface="Arial" pitchFamily="34" charset="0"/>
                <a:cs typeface="Arial" pitchFamily="34" charset="0"/>
              </a:rPr>
              <a:t>Стоматологическая служба госпиталей.</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endParaRPr lang="ru-RU" sz="2000" dirty="0" smtClean="0">
              <a:latin typeface="Arial" pitchFamily="34" charset="0"/>
              <a:cs typeface="Arial" pitchFamily="34" charset="0"/>
            </a:endParaRPr>
          </a:p>
          <a:p>
            <a:pPr marL="3175" indent="-3175" algn="just">
              <a:lnSpc>
                <a:spcPct val="110000"/>
              </a:lnSpc>
              <a:spcBef>
                <a:spcPts val="0"/>
              </a:spcBef>
              <a:buNone/>
            </a:pPr>
            <a:r>
              <a:rPr lang="ru-RU" sz="2000" dirty="0" smtClean="0">
                <a:latin typeface="Arial" pitchFamily="34" charset="0"/>
                <a:cs typeface="Arial" pitchFamily="34" charset="0"/>
              </a:rPr>
              <a:t>В Соединенном Королевстве </a:t>
            </a:r>
            <a:r>
              <a:rPr lang="ru-RU" sz="2000" dirty="0" smtClean="0">
                <a:solidFill>
                  <a:srgbClr val="0070C0"/>
                </a:solidFill>
                <a:latin typeface="Arial" pitchFamily="34" charset="0"/>
                <a:cs typeface="Arial" pitchFamily="34" charset="0"/>
              </a:rPr>
              <a:t>стоматологические отделения госпиталей могут принимать врачей-стоматологов на работу с выплатой им фиксированной заработной платы. </a:t>
            </a:r>
            <a:r>
              <a:rPr lang="ru-RU" sz="2000" dirty="0" smtClean="0">
                <a:latin typeface="Arial" pitchFamily="34" charset="0"/>
                <a:cs typeface="Arial" pitchFamily="34" charset="0"/>
              </a:rPr>
              <a:t>Должности, на которые можно принимать врачей-стоматологов, самые различные – от младшего помощника врача до врача-консультанта отделения. Врачи-стоматологи в госпиталях могут иметь специализацию по ортодонтии, хирургии полости рта, восстановительному общему лечению зубов (терапевтический профиль) и др. </a:t>
            </a:r>
            <a:r>
              <a:rPr lang="ru-RU" sz="2000" dirty="0" smtClean="0">
                <a:solidFill>
                  <a:srgbClr val="FF0000"/>
                </a:solidFill>
                <a:latin typeface="Arial" pitchFamily="34" charset="0"/>
                <a:cs typeface="Arial" pitchFamily="34" charset="0"/>
              </a:rPr>
              <a:t>Конкуренция за получение высших должностей в госпитале очень сильная. </a:t>
            </a:r>
            <a:r>
              <a:rPr lang="ru-RU" sz="2000" dirty="0" smtClean="0">
                <a:latin typeface="Arial" pitchFamily="34" charset="0"/>
                <a:cs typeface="Arial" pitchFamily="34" charset="0"/>
              </a:rPr>
              <a:t>Для хорошего продвижения по службе необходима последипломная подготовка, постоянное повышение врачебной квалификации.</a:t>
            </a:r>
            <a:br>
              <a:rPr lang="ru-RU" sz="2000" dirty="0" smtClean="0">
                <a:latin typeface="Arial" pitchFamily="34" charset="0"/>
                <a:cs typeface="Arial" pitchFamily="34" charset="0"/>
              </a:rPr>
            </a:br>
            <a:endParaRPr lang="ru-RU" sz="2100" dirty="0" smtClean="0">
              <a:latin typeface="Arial" pitchFamily="34" charset="0"/>
              <a:cs typeface="Arial" pitchFamily="34" charset="0"/>
            </a:endParaRPr>
          </a:p>
          <a:p>
            <a:pPr marL="3175" indent="-3175" algn="just">
              <a:buNone/>
            </a:pPr>
            <a:endParaRPr lang="ru-RU" sz="2000" dirty="0" smtClean="0">
              <a:solidFill>
                <a:srgbClr val="FF0000"/>
              </a:solidFill>
              <a:latin typeface="Arial" pitchFamily="34" charset="0"/>
              <a:cs typeface="Arial" pitchFamily="34" charset="0"/>
            </a:endParaRPr>
          </a:p>
          <a:p>
            <a:pPr marL="3175" indent="-3175" algn="just">
              <a:buNone/>
            </a:pPr>
            <a:endParaRPr lang="ru-RU" sz="2000" dirty="0">
              <a:solidFill>
                <a:srgbClr val="0070C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143932" cy="5616720"/>
          </a:xfrm>
        </p:spPr>
        <p:txBody>
          <a:bodyPr>
            <a:noAutofit/>
          </a:bodyPr>
          <a:lstStyle/>
          <a:p>
            <a:pPr marL="0" indent="0" algn="just">
              <a:buNone/>
            </a:pPr>
            <a:r>
              <a:rPr lang="ru-RU" sz="2000" dirty="0" smtClean="0">
                <a:solidFill>
                  <a:srgbClr val="FF0000"/>
                </a:solidFill>
                <a:latin typeface="Arial" pitchFamily="34" charset="0"/>
                <a:cs typeface="Arial" pitchFamily="34" charset="0"/>
              </a:rPr>
              <a:t>Практически никто уже не спорит с тем, что британская Национальная служба здравоохранения (НСЗ) сталкивается с серьезнейшими проблемами, и почти никто из серьезных специалистов, выступающих за огосударствление медицины, не рассматривает ее в качестве образца. </a:t>
            </a:r>
            <a:r>
              <a:rPr lang="ru-RU" sz="2000" dirty="0" smtClean="0">
                <a:latin typeface="Arial" pitchFamily="34" charset="0"/>
                <a:cs typeface="Arial" pitchFamily="34" charset="0"/>
              </a:rPr>
              <a:t>Тем не менее, в фильме Мура "</a:t>
            </a:r>
            <a:r>
              <a:rPr lang="ru-RU" sz="2000" dirty="0" err="1" smtClean="0">
                <a:latin typeface="Arial" pitchFamily="34" charset="0"/>
                <a:cs typeface="Arial" pitchFamily="34" charset="0"/>
              </a:rPr>
              <a:t>Здравозахоронение</a:t>
            </a:r>
            <a:r>
              <a:rPr lang="ru-RU" sz="2000" dirty="0" smtClean="0">
                <a:latin typeface="Arial" pitchFamily="34" charset="0"/>
                <a:cs typeface="Arial" pitchFamily="34" charset="0"/>
              </a:rPr>
              <a:t>" </a:t>
            </a:r>
            <a:r>
              <a:rPr lang="ru-RU" sz="2000" dirty="0" smtClean="0">
                <a:solidFill>
                  <a:srgbClr val="0070C0"/>
                </a:solidFill>
                <a:latin typeface="Arial" pitchFamily="34" charset="0"/>
                <a:cs typeface="Arial" pitchFamily="34" charset="0"/>
              </a:rPr>
              <a:t>именно Британия приводится в пример в качестве страны с работоспособной государственной системой медицинской помощи, поэтому есть смысл охарактеризовать ее поподробнее</a:t>
            </a:r>
            <a:r>
              <a:rPr lang="ru-RU" sz="1800" dirty="0" smtClean="0">
                <a:solidFill>
                  <a:srgbClr val="0070C0"/>
                </a:solidFill>
              </a:rPr>
              <a:t>.</a:t>
            </a:r>
          </a:p>
          <a:p>
            <a:pPr marL="0" indent="0" algn="just">
              <a:buNone/>
            </a:pPr>
            <a:r>
              <a:rPr lang="ru-RU" sz="2000" dirty="0" smtClean="0"/>
              <a:t>В советской медицинской литературе в недавнем прошлом говорилось: </a:t>
            </a:r>
            <a:r>
              <a:rPr lang="ru-RU" sz="2000" dirty="0" smtClean="0">
                <a:solidFill>
                  <a:srgbClr val="0070C0"/>
                </a:solidFill>
              </a:rPr>
              <a:t>«Великобритания – единственная страна капиталистического мира, в которой, благодаря многолетней борьбе трудящихся, удалось создать государственную систему здравоохранения»</a:t>
            </a:r>
            <a:r>
              <a:rPr lang="ru-RU" sz="2000" dirty="0" smtClean="0"/>
              <a:t>. Неудивительно, что при необходимости реформирования нашей системы здравоохранения на вооружение был взят в качестве одного из ориентиров опыт Великобритании с ее государственной системой здравоохранения, системой «семейной медицины» и др. </a:t>
            </a:r>
            <a:endParaRPr lang="ru-RU" sz="20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a:bodyPr>
          <a:lstStyle/>
          <a:p>
            <a:pPr marL="3175" indent="-3175" algn="just">
              <a:buNone/>
            </a:pPr>
            <a:r>
              <a:rPr lang="ru-RU" sz="2000" b="1" dirty="0" smtClean="0">
                <a:latin typeface="Arial" pitchFamily="34" charset="0"/>
                <a:cs typeface="Arial" pitchFamily="34" charset="0"/>
              </a:rPr>
              <a:t>Стоматологическая служба общин (коммун).</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solidFill>
                  <a:srgbClr val="0070C0"/>
                </a:solidFill>
                <a:latin typeface="Arial" pitchFamily="34" charset="0"/>
                <a:cs typeface="Arial" pitchFamily="34" charset="0"/>
              </a:rPr>
              <a:t>Работая в стоматологической службе коммун, врачи-стоматологи лечат больных, которым трудно посещать общие стоматологические клиники, больных со специальными потребностями и др.</a:t>
            </a:r>
            <a:r>
              <a:rPr lang="ru-RU" sz="2000" dirty="0" smtClean="0">
                <a:latin typeface="Arial" pitchFamily="34" charset="0"/>
                <a:cs typeface="Arial" pitchFamily="34" charset="0"/>
              </a:rPr>
              <a:t> Они также проводят мониторинг состояния полости рта у населения коммуны, проводят обучение гигиены полости рта, внедряют массовые программы профилактики стоматологических заболеваний. </a:t>
            </a:r>
            <a:r>
              <a:rPr lang="ru-RU" sz="2000" dirty="0" smtClean="0">
                <a:solidFill>
                  <a:srgbClr val="0070C0"/>
                </a:solidFill>
                <a:latin typeface="Arial" pitchFamily="34" charset="0"/>
                <a:cs typeface="Arial" pitchFamily="34" charset="0"/>
              </a:rPr>
              <a:t>Они также проводят осмотры состояния полости рта и зубов у школьников</a:t>
            </a:r>
            <a:r>
              <a:rPr lang="ru-RU" sz="2000" dirty="0" smtClean="0">
                <a:latin typeface="Arial" pitchFamily="34" charset="0"/>
                <a:cs typeface="Arial" pitchFamily="34" charset="0"/>
              </a:rPr>
              <a:t>.</a:t>
            </a:r>
            <a:endParaRPr lang="ru-RU" sz="2000" dirty="0" smtClean="0">
              <a:solidFill>
                <a:srgbClr val="FF0000"/>
              </a:solidFill>
              <a:latin typeface="Arial" pitchFamily="34" charset="0"/>
              <a:cs typeface="Arial" pitchFamily="34" charset="0"/>
            </a:endParaRPr>
          </a:p>
          <a:p>
            <a:pPr marL="3175" indent="-3175" algn="just">
              <a:buNone/>
            </a:pPr>
            <a:endParaRPr lang="ru-RU" sz="2000" dirty="0">
              <a:solidFill>
                <a:srgbClr val="0070C0"/>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Стоматологическая служба  Великобритании</a:t>
            </a:r>
            <a:endParaRPr lang="ru-RU" sz="2000" dirty="0"/>
          </a:p>
        </p:txBody>
      </p:sp>
      <p:sp>
        <p:nvSpPr>
          <p:cNvPr id="3" name="Содержимое 2"/>
          <p:cNvSpPr>
            <a:spLocks noGrp="1"/>
          </p:cNvSpPr>
          <p:nvPr>
            <p:ph sz="quarter" idx="1"/>
          </p:nvPr>
        </p:nvSpPr>
        <p:spPr>
          <a:xfrm>
            <a:off x="214282" y="857232"/>
            <a:ext cx="8286808" cy="5616720"/>
          </a:xfrm>
        </p:spPr>
        <p:txBody>
          <a:bodyPr>
            <a:normAutofit/>
          </a:bodyPr>
          <a:lstStyle/>
          <a:p>
            <a:pPr marL="3175" indent="-3175" algn="just">
              <a:buNone/>
            </a:pPr>
            <a:r>
              <a:rPr lang="ru-RU" sz="2000" dirty="0" smtClean="0">
                <a:solidFill>
                  <a:srgbClr val="0070C0"/>
                </a:solidFill>
                <a:latin typeface="Arial" pitchFamily="34" charset="0"/>
                <a:cs typeface="Arial" pitchFamily="34" charset="0"/>
              </a:rPr>
              <a:t>В последнее время по различным причинам уменьшается количество стоматологических кабинетов NHS, что и привело к расширению частного сектора, заполняющего недостаток. </a:t>
            </a:r>
            <a:r>
              <a:rPr lang="ru-RU" sz="2000" dirty="0" smtClean="0">
                <a:solidFill>
                  <a:srgbClr val="FF0000"/>
                </a:solidFill>
                <a:latin typeface="Arial" pitchFamily="34" charset="0"/>
                <a:cs typeface="Arial" pitchFamily="34" charset="0"/>
              </a:rPr>
              <a:t>С апреля 2007 года стоимость услуг британских дантистов, работающих на государство, является унифицированной и составляет 15,90 (</a:t>
            </a:r>
            <a:r>
              <a:rPr lang="ru-RU" sz="2000" dirty="0" smtClean="0">
                <a:latin typeface="Arial" pitchFamily="34" charset="0"/>
                <a:cs typeface="Arial" pitchFamily="34" charset="0"/>
              </a:rPr>
              <a:t>812 руб.</a:t>
            </a:r>
            <a:r>
              <a:rPr lang="ru-RU" sz="2000" dirty="0" smtClean="0">
                <a:solidFill>
                  <a:srgbClr val="FF0000"/>
                </a:solidFill>
                <a:latin typeface="Arial" pitchFamily="34" charset="0"/>
                <a:cs typeface="Arial" pitchFamily="34" charset="0"/>
              </a:rPr>
              <a:t>) фунта стерлингов за обследование; 43,60 (</a:t>
            </a:r>
            <a:r>
              <a:rPr lang="ru-RU" sz="2000" dirty="0" smtClean="0">
                <a:latin typeface="Arial" pitchFamily="34" charset="0"/>
                <a:cs typeface="Arial" pitchFamily="34" charset="0"/>
              </a:rPr>
              <a:t>2227 руб</a:t>
            </a:r>
            <a:r>
              <a:rPr lang="ru-RU" sz="2000" dirty="0" smtClean="0">
                <a:solidFill>
                  <a:srgbClr val="FF0000"/>
                </a:solidFill>
                <a:latin typeface="Arial" pitchFamily="34" charset="0"/>
                <a:cs typeface="Arial" pitchFamily="34" charset="0"/>
              </a:rPr>
              <a:t>.) за пломбирование кариозной полости и 194 (</a:t>
            </a:r>
            <a:r>
              <a:rPr lang="ru-RU" sz="2000" dirty="0" smtClean="0">
                <a:latin typeface="Arial" pitchFamily="34" charset="0"/>
                <a:cs typeface="Arial" pitchFamily="34" charset="0"/>
              </a:rPr>
              <a:t>9911 руб</a:t>
            </a:r>
            <a:r>
              <a:rPr lang="ru-RU" sz="2000" dirty="0" smtClean="0">
                <a:solidFill>
                  <a:srgbClr val="FF0000"/>
                </a:solidFill>
                <a:latin typeface="Arial" pitchFamily="34" charset="0"/>
                <a:cs typeface="Arial" pitchFamily="34" charset="0"/>
              </a:rPr>
              <a:t>.)фунта стерлингов за более сложные манипуляции, такие как установка коронок, мостов или протезов. </a:t>
            </a:r>
            <a:r>
              <a:rPr lang="ru-RU" sz="2000" dirty="0" smtClean="0">
                <a:latin typeface="Arial" pitchFamily="34" charset="0"/>
                <a:cs typeface="Arial" pitchFamily="34" charset="0"/>
              </a:rPr>
              <a:t>Многие стоматологи одновременно работают в коммерческих учреждениях и в NHS, но согласно данным правительства их доходы из обоих источников приблизительно равны.</a:t>
            </a:r>
            <a:endParaRPr lang="ru-RU" sz="2000" dirty="0">
              <a:solidFill>
                <a:srgbClr val="0070C0"/>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pPr algn="ctr">
              <a:buNone/>
            </a:pPr>
            <a:endParaRPr lang="ru-RU" dirty="0" smtClean="0"/>
          </a:p>
          <a:p>
            <a:pPr algn="ctr">
              <a:buNone/>
            </a:pPr>
            <a:endParaRPr lang="ru-RU" dirty="0" smtClean="0"/>
          </a:p>
          <a:p>
            <a:pPr algn="ctr">
              <a:buNone/>
            </a:pPr>
            <a:r>
              <a:rPr lang="ru-RU" sz="3200" b="1" dirty="0" smtClean="0">
                <a:solidFill>
                  <a:schemeClr val="accent3">
                    <a:lumMod val="60000"/>
                    <a:lumOff val="40000"/>
                  </a:schemeClr>
                </a:solidFill>
                <a:latin typeface="Times New Roman" pitchFamily="18" charset="0"/>
                <a:cs typeface="Times New Roman" pitchFamily="18" charset="0"/>
              </a:rPr>
              <a:t>ЗАРАБОТНАЯ</a:t>
            </a:r>
            <a:br>
              <a:rPr lang="ru-RU" sz="3200" b="1" dirty="0" smtClean="0">
                <a:solidFill>
                  <a:schemeClr val="accent3">
                    <a:lumMod val="60000"/>
                    <a:lumOff val="40000"/>
                  </a:schemeClr>
                </a:solidFill>
                <a:latin typeface="Times New Roman" pitchFamily="18" charset="0"/>
                <a:cs typeface="Times New Roman" pitchFamily="18" charset="0"/>
              </a:rPr>
            </a:br>
            <a:r>
              <a:rPr lang="ru-RU" sz="3200" b="1" dirty="0" smtClean="0">
                <a:solidFill>
                  <a:schemeClr val="accent3">
                    <a:lumMod val="60000"/>
                    <a:lumOff val="40000"/>
                  </a:schemeClr>
                </a:solidFill>
                <a:latin typeface="Times New Roman" pitchFamily="18" charset="0"/>
                <a:cs typeface="Times New Roman" pitchFamily="18" charset="0"/>
              </a:rPr>
              <a:t>ПЛАТА</a:t>
            </a:r>
            <a:br>
              <a:rPr lang="ru-RU" sz="3200" b="1" dirty="0" smtClean="0">
                <a:solidFill>
                  <a:schemeClr val="accent3">
                    <a:lumMod val="60000"/>
                    <a:lumOff val="40000"/>
                  </a:schemeClr>
                </a:solidFill>
                <a:latin typeface="Times New Roman" pitchFamily="18" charset="0"/>
                <a:cs typeface="Times New Roman" pitchFamily="18" charset="0"/>
              </a:rPr>
            </a:br>
            <a:r>
              <a:rPr lang="ru-RU" sz="3200" b="1" dirty="0" smtClean="0">
                <a:solidFill>
                  <a:schemeClr val="accent3">
                    <a:lumMod val="60000"/>
                    <a:lumOff val="40000"/>
                  </a:schemeClr>
                </a:solidFill>
                <a:latin typeface="Times New Roman" pitchFamily="18" charset="0"/>
                <a:cs typeface="Times New Roman" pitchFamily="18" charset="0"/>
              </a:rPr>
              <a:t>ВРАЧЕЙ</a:t>
            </a:r>
            <a:endParaRPr lang="ru-RU" sz="3200" b="1" dirty="0">
              <a:solidFill>
                <a:schemeClr val="accent3">
                  <a:lumMod val="60000"/>
                  <a:lumOff val="40000"/>
                </a:schemeClr>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000108"/>
          </a:xfrm>
        </p:spPr>
        <p:txBody>
          <a:bodyPr>
            <a:normAutofit fontScale="90000"/>
          </a:bodyPr>
          <a:lstStyle/>
          <a:p>
            <a:pPr algn="ctr"/>
            <a:r>
              <a:rPr lang="ru-RU" sz="2000" b="1" dirty="0" smtClean="0">
                <a:solidFill>
                  <a:schemeClr val="accent3">
                    <a:lumMod val="75000"/>
                  </a:schemeClr>
                </a:solidFill>
              </a:rPr>
              <a:t>сравнительные данные реальных минимальных зарплат</a:t>
            </a:r>
            <a:br>
              <a:rPr lang="ru-RU" sz="2000" b="1" dirty="0" smtClean="0">
                <a:solidFill>
                  <a:schemeClr val="accent3">
                    <a:lumMod val="75000"/>
                  </a:schemeClr>
                </a:solidFill>
              </a:rPr>
            </a:br>
            <a:r>
              <a:rPr lang="ru-RU" sz="2000" b="1" dirty="0" smtClean="0">
                <a:solidFill>
                  <a:schemeClr val="accent3">
                    <a:lumMod val="75000"/>
                  </a:schemeClr>
                </a:solidFill>
              </a:rPr>
              <a:t> врачей в разных странах мира:</a:t>
            </a:r>
            <a:r>
              <a:rPr lang="ru-RU" sz="2000" dirty="0" smtClean="0">
                <a:solidFill>
                  <a:schemeClr val="accent3">
                    <a:lumMod val="75000"/>
                  </a:schemeClr>
                </a:solidFill>
              </a:rPr>
              <a:t/>
            </a:r>
            <a:br>
              <a:rPr lang="ru-RU" sz="2000" dirty="0" smtClean="0">
                <a:solidFill>
                  <a:schemeClr val="accent3">
                    <a:lumMod val="75000"/>
                  </a:schemeClr>
                </a:solidFill>
              </a:rPr>
            </a:br>
            <a:r>
              <a:rPr lang="ru-RU" sz="1800" b="1" dirty="0" smtClean="0">
                <a:solidFill>
                  <a:schemeClr val="accent3">
                    <a:lumMod val="75000"/>
                  </a:schemeClr>
                </a:solidFill>
              </a:rPr>
              <a:t>страна  $, в месяц</a:t>
            </a:r>
            <a:endParaRPr lang="ru-RU" sz="1800" dirty="0">
              <a:solidFill>
                <a:schemeClr val="accent3">
                  <a:lumMod val="75000"/>
                </a:schemeClr>
              </a:solidFill>
            </a:endParaRPr>
          </a:p>
        </p:txBody>
      </p:sp>
      <p:sp>
        <p:nvSpPr>
          <p:cNvPr id="3" name="Содержимое 2"/>
          <p:cNvSpPr>
            <a:spLocks noGrp="1"/>
          </p:cNvSpPr>
          <p:nvPr>
            <p:ph sz="quarter" idx="1"/>
          </p:nvPr>
        </p:nvSpPr>
        <p:spPr/>
        <p:txBody>
          <a:bodyPr>
            <a:normAutofit fontScale="92500" lnSpcReduction="20000"/>
          </a:bodyPr>
          <a:lstStyle/>
          <a:p>
            <a:pPr marL="273050" indent="-3175">
              <a:buNone/>
            </a:pPr>
            <a:r>
              <a:rPr lang="ru-RU" dirty="0" smtClean="0"/>
              <a:t>США                    14 500</a:t>
            </a:r>
            <a:br>
              <a:rPr lang="ru-RU" dirty="0" smtClean="0"/>
            </a:br>
            <a:r>
              <a:rPr lang="ru-RU" dirty="0" smtClean="0"/>
              <a:t>Швейцария         7800</a:t>
            </a:r>
            <a:br>
              <a:rPr lang="ru-RU" dirty="0" smtClean="0"/>
            </a:br>
            <a:r>
              <a:rPr lang="ru-RU" dirty="0" smtClean="0">
                <a:solidFill>
                  <a:srgbClr val="FF0000"/>
                </a:solidFill>
              </a:rPr>
              <a:t>Великобритания7000</a:t>
            </a:r>
            <a:r>
              <a:rPr lang="ru-RU" dirty="0" smtClean="0"/>
              <a:t/>
            </a:r>
            <a:br>
              <a:rPr lang="ru-RU" dirty="0" smtClean="0"/>
            </a:br>
            <a:r>
              <a:rPr lang="ru-RU" dirty="0" smtClean="0"/>
              <a:t>Нидерланды        6300</a:t>
            </a:r>
            <a:br>
              <a:rPr lang="ru-RU" dirty="0" smtClean="0"/>
            </a:br>
            <a:r>
              <a:rPr lang="ru-RU" dirty="0" smtClean="0"/>
              <a:t>Франция              6000</a:t>
            </a:r>
            <a:br>
              <a:rPr lang="ru-RU" dirty="0" smtClean="0"/>
            </a:br>
            <a:r>
              <a:rPr lang="ru-RU" dirty="0" smtClean="0"/>
              <a:t>Сингапур             6000</a:t>
            </a:r>
            <a:br>
              <a:rPr lang="ru-RU" dirty="0" smtClean="0"/>
            </a:br>
            <a:r>
              <a:rPr lang="ru-RU" dirty="0" smtClean="0"/>
              <a:t>Германия             5500</a:t>
            </a:r>
            <a:br>
              <a:rPr lang="ru-RU" dirty="0" smtClean="0"/>
            </a:br>
            <a:r>
              <a:rPr lang="ru-RU" dirty="0" smtClean="0"/>
              <a:t>Япония                 5401</a:t>
            </a:r>
            <a:br>
              <a:rPr lang="ru-RU" dirty="0" smtClean="0"/>
            </a:br>
            <a:r>
              <a:rPr lang="ru-RU" dirty="0" smtClean="0"/>
              <a:t>Тайвань                5388</a:t>
            </a:r>
            <a:br>
              <a:rPr lang="ru-RU" dirty="0" smtClean="0"/>
            </a:br>
            <a:r>
              <a:rPr lang="ru-RU" dirty="0" smtClean="0"/>
              <a:t>Италия                 5200</a:t>
            </a:r>
            <a:br>
              <a:rPr lang="ru-RU" dirty="0" smtClean="0"/>
            </a:br>
            <a:r>
              <a:rPr lang="ru-RU" dirty="0" smtClean="0"/>
              <a:t>Испания               5000</a:t>
            </a:r>
            <a:br>
              <a:rPr lang="ru-RU" dirty="0" smtClean="0"/>
            </a:br>
            <a:r>
              <a:rPr lang="ru-RU" dirty="0" smtClean="0"/>
              <a:t>Дания                   4600</a:t>
            </a:r>
            <a:br>
              <a:rPr lang="ru-RU" dirty="0" smtClean="0"/>
            </a:br>
            <a:r>
              <a:rPr lang="ru-RU" dirty="0" err="1" smtClean="0"/>
              <a:t>Тайланд</a:t>
            </a:r>
            <a:r>
              <a:rPr lang="ru-RU" dirty="0" smtClean="0"/>
              <a:t>                2936</a:t>
            </a:r>
            <a:br>
              <a:rPr lang="ru-RU" dirty="0" smtClean="0"/>
            </a:br>
            <a:r>
              <a:rPr lang="ru-RU" dirty="0" smtClean="0"/>
              <a:t>Финляндия           2500</a:t>
            </a:r>
            <a:br>
              <a:rPr lang="ru-RU" dirty="0" smtClean="0"/>
            </a:br>
            <a:r>
              <a:rPr lang="ru-RU" dirty="0" smtClean="0"/>
              <a:t>Португалия           2500</a:t>
            </a:r>
            <a:endParaRPr lang="ru-RU" dirty="0"/>
          </a:p>
        </p:txBody>
      </p:sp>
      <p:sp>
        <p:nvSpPr>
          <p:cNvPr id="4" name="Содержимое 3"/>
          <p:cNvSpPr>
            <a:spLocks noGrp="1"/>
          </p:cNvSpPr>
          <p:nvPr>
            <p:ph sz="quarter" idx="2"/>
          </p:nvPr>
        </p:nvSpPr>
        <p:spPr/>
        <p:txBody>
          <a:bodyPr>
            <a:normAutofit fontScale="92500" lnSpcReduction="20000"/>
          </a:bodyPr>
          <a:lstStyle/>
          <a:p>
            <a:pPr marL="273050" indent="-3175">
              <a:buNone/>
            </a:pPr>
            <a:r>
              <a:rPr lang="ru-RU" dirty="0" smtClean="0"/>
              <a:t>Кувейт             2371</a:t>
            </a:r>
            <a:br>
              <a:rPr lang="ru-RU" dirty="0" smtClean="0"/>
            </a:br>
            <a:r>
              <a:rPr lang="ru-RU" dirty="0" smtClean="0"/>
              <a:t>Эстония           2100</a:t>
            </a:r>
            <a:br>
              <a:rPr lang="ru-RU" dirty="0" smtClean="0"/>
            </a:br>
            <a:r>
              <a:rPr lang="ru-RU" dirty="0" smtClean="0"/>
              <a:t>Чехия              1600</a:t>
            </a:r>
            <a:br>
              <a:rPr lang="ru-RU" dirty="0" smtClean="0"/>
            </a:br>
            <a:r>
              <a:rPr lang="ru-RU" dirty="0" smtClean="0"/>
              <a:t>Польша           1500</a:t>
            </a:r>
            <a:br>
              <a:rPr lang="ru-RU" dirty="0" smtClean="0"/>
            </a:br>
            <a:r>
              <a:rPr lang="ru-RU" dirty="0" smtClean="0"/>
              <a:t>Латвия            1100</a:t>
            </a:r>
            <a:br>
              <a:rPr lang="ru-RU" dirty="0" smtClean="0"/>
            </a:br>
            <a:r>
              <a:rPr lang="ru-RU" dirty="0" smtClean="0"/>
              <a:t>Литва              900</a:t>
            </a:r>
            <a:br>
              <a:rPr lang="ru-RU" dirty="0" smtClean="0"/>
            </a:br>
            <a:r>
              <a:rPr lang="ru-RU" dirty="0" smtClean="0"/>
              <a:t>Румыния         650</a:t>
            </a:r>
            <a:br>
              <a:rPr lang="ru-RU" dirty="0" smtClean="0"/>
            </a:br>
            <a:r>
              <a:rPr lang="ru-RU" dirty="0" smtClean="0">
                <a:solidFill>
                  <a:srgbClr val="FF0000"/>
                </a:solidFill>
              </a:rPr>
              <a:t>Россия              586 (800)</a:t>
            </a:r>
            <a:br>
              <a:rPr lang="ru-RU" dirty="0" smtClean="0">
                <a:solidFill>
                  <a:srgbClr val="FF0000"/>
                </a:solidFill>
              </a:rPr>
            </a:br>
            <a:r>
              <a:rPr lang="ru-RU" dirty="0" smtClean="0"/>
              <a:t>Китай               350</a:t>
            </a:r>
            <a:br>
              <a:rPr lang="ru-RU" dirty="0" smtClean="0"/>
            </a:br>
            <a:r>
              <a:rPr lang="ru-RU" dirty="0" smtClean="0"/>
              <a:t>Беларусь          339</a:t>
            </a:r>
            <a:br>
              <a:rPr lang="ru-RU" dirty="0" smtClean="0"/>
            </a:br>
            <a:r>
              <a:rPr lang="ru-RU" dirty="0" smtClean="0"/>
              <a:t>Казахстан        300</a:t>
            </a:r>
            <a:br>
              <a:rPr lang="ru-RU" dirty="0" smtClean="0"/>
            </a:br>
            <a:r>
              <a:rPr lang="ru-RU" dirty="0" smtClean="0"/>
              <a:t>Украина           199</a:t>
            </a:r>
            <a:br>
              <a:rPr lang="ru-RU" dirty="0" smtClean="0"/>
            </a:br>
            <a:r>
              <a:rPr lang="ru-RU" dirty="0" smtClean="0"/>
              <a:t>Грузия              100</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Заработная плата врачей</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072494" cy="5616720"/>
          </a:xfrm>
        </p:spPr>
        <p:txBody>
          <a:bodyPr>
            <a:normAutofit/>
          </a:bodyPr>
          <a:lstStyle/>
          <a:p>
            <a:pPr marL="0" indent="269875" algn="just">
              <a:buNone/>
            </a:pPr>
            <a:endParaRPr lang="ru-RU" dirty="0" smtClean="0">
              <a:solidFill>
                <a:srgbClr val="0070C0"/>
              </a:solidFill>
            </a:endParaRPr>
          </a:p>
          <a:p>
            <a:pPr marL="0" indent="269875">
              <a:buNone/>
            </a:pPr>
            <a:r>
              <a:rPr lang="ru-RU" sz="2000" b="1" dirty="0" smtClean="0">
                <a:solidFill>
                  <a:schemeClr val="accent3">
                    <a:lumMod val="75000"/>
                  </a:schemeClr>
                </a:solidFill>
                <a:latin typeface="Arial" pitchFamily="34" charset="0"/>
                <a:cs typeface="Arial" pitchFamily="34" charset="0"/>
              </a:rPr>
              <a:t>Какая зарплата у врачей в США и ЕС</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endParaRPr lang="ru-RU" sz="2000" dirty="0" smtClean="0">
              <a:latin typeface="Arial" pitchFamily="34" charset="0"/>
              <a:cs typeface="Arial" pitchFamily="34" charset="0"/>
            </a:endParaRPr>
          </a:p>
          <a:p>
            <a:pPr marL="0" indent="269875">
              <a:buNone/>
            </a:pPr>
            <a:r>
              <a:rPr lang="ru-RU" sz="2000" dirty="0" smtClean="0">
                <a:latin typeface="Arial" pitchFamily="34" charset="0"/>
                <a:cs typeface="Arial" pitchFamily="34" charset="0"/>
              </a:rPr>
              <a:t>В Америке врачи - настоящие короли. В рейтинге "</a:t>
            </a:r>
            <a:r>
              <a:rPr lang="ru-RU" sz="2000" dirty="0" err="1" smtClean="0">
                <a:latin typeface="Arial" pitchFamily="34" charset="0"/>
                <a:cs typeface="Arial" pitchFamily="34" charset="0"/>
              </a:rPr>
              <a:t>Форбс</a:t>
            </a:r>
            <a:r>
              <a:rPr lang="ru-RU" sz="2000" dirty="0" smtClean="0">
                <a:latin typeface="Arial" pitchFamily="34" charset="0"/>
                <a:cs typeface="Arial" pitchFamily="34" charset="0"/>
              </a:rPr>
              <a:t>" в ТОП-10 самых высокооплачиваемых профессий первые девять мест занимают врачи. В не менее авторитетном рейтинге сайта </a:t>
            </a:r>
            <a:r>
              <a:rPr lang="ru-RU" sz="2000" dirty="0" err="1" smtClean="0">
                <a:latin typeface="Arial" pitchFamily="34" charset="0"/>
                <a:cs typeface="Arial" pitchFamily="34" charset="0"/>
              </a:rPr>
              <a:t>PayScale</a:t>
            </a:r>
            <a:r>
              <a:rPr lang="ru-RU" sz="2000" dirty="0" smtClean="0">
                <a:latin typeface="Arial" pitchFamily="34" charset="0"/>
                <a:cs typeface="Arial" pitchFamily="34" charset="0"/>
              </a:rPr>
              <a:t> в десятке самых доходных специальностей врачи оккупировали восемь мест. И в том, и в другом рейтинге </a:t>
            </a:r>
            <a:r>
              <a:rPr lang="ru-RU" sz="2000" dirty="0" smtClean="0">
                <a:solidFill>
                  <a:srgbClr val="FF0000"/>
                </a:solidFill>
                <a:latin typeface="Arial" pitchFamily="34" charset="0"/>
                <a:cs typeface="Arial" pitchFamily="34" charset="0"/>
              </a:rPr>
              <a:t>самые высокооплачиваемые профессии в США - хирург и анестезиолог, зарабатывающие $ 16 - 17 тыс. в месяц:</a:t>
            </a:r>
            <a:r>
              <a:rPr lang="ru-RU" sz="2000" dirty="0" smtClean="0">
                <a:latin typeface="Arial" pitchFamily="34" charset="0"/>
                <a:cs typeface="Arial" pitchFamily="34" charset="0"/>
              </a:rPr>
              <a:t/>
            </a:r>
            <a:br>
              <a:rPr lang="ru-RU" sz="2000" dirty="0" smtClean="0">
                <a:latin typeface="Arial" pitchFamily="34" charset="0"/>
                <a:cs typeface="Arial" pitchFamily="34" charset="0"/>
              </a:rPr>
            </a:br>
            <a:r>
              <a:rPr lang="ru-RU" sz="2000" dirty="0" smtClean="0">
                <a:latin typeface="Arial" pitchFamily="34" charset="0"/>
                <a:cs typeface="Arial" pitchFamily="34" charset="0"/>
              </a:rPr>
              <a:t>- самые низкооплачиваемые врачебные специальности в США - семейные врачи ($ 14,5 тыс. в месяц), педиатры ($ 15 тыс.), терапевты ($ 15,9 тыс.);</a:t>
            </a:r>
            <a:br>
              <a:rPr lang="ru-RU" sz="2000" dirty="0" smtClean="0">
                <a:latin typeface="Arial" pitchFamily="34" charset="0"/>
                <a:cs typeface="Arial" pitchFamily="34" charset="0"/>
              </a:rPr>
            </a:br>
            <a:r>
              <a:rPr lang="ru-RU" sz="2000" dirty="0" smtClean="0">
                <a:latin typeface="Arial" pitchFamily="34" charset="0"/>
                <a:cs typeface="Arial" pitchFamily="34" charset="0"/>
              </a:rPr>
              <a:t>- высококлассные врачи зарабатывают гораздо больше: хирурги-ортопеды до $ 43 тыс. в месяц, урологи - до $ 33 тыс.</a:t>
            </a:r>
            <a:endParaRPr lang="ru-RU" sz="2000" dirty="0">
              <a:solidFill>
                <a:srgbClr val="FF0000"/>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Заработная плата врачей</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072494" cy="5616720"/>
          </a:xfrm>
        </p:spPr>
        <p:txBody>
          <a:bodyPr>
            <a:normAutofit fontScale="85000" lnSpcReduction="10000"/>
          </a:bodyPr>
          <a:lstStyle/>
          <a:p>
            <a:pPr marL="0" indent="269875">
              <a:buNone/>
            </a:pPr>
            <a:r>
              <a:rPr lang="ru-RU" b="1" dirty="0" smtClean="0"/>
              <a:t>Что имеют врачи в США, помимо зарплаты</a:t>
            </a:r>
            <a:r>
              <a:rPr lang="ru-RU" dirty="0" smtClean="0"/>
              <a:t/>
            </a:r>
            <a:br>
              <a:rPr lang="ru-RU" dirty="0" smtClean="0"/>
            </a:br>
            <a:r>
              <a:rPr lang="ru-RU" dirty="0" smtClean="0"/>
              <a:t>• социальные льготы;</a:t>
            </a:r>
            <a:br>
              <a:rPr lang="ru-RU" dirty="0" smtClean="0"/>
            </a:br>
            <a:r>
              <a:rPr lang="ru-RU" dirty="0" smtClean="0"/>
              <a:t>• льготы при оплате медицинской страховки;</a:t>
            </a:r>
            <a:br>
              <a:rPr lang="ru-RU" dirty="0" smtClean="0"/>
            </a:br>
            <a:r>
              <a:rPr lang="ru-RU" dirty="0" smtClean="0"/>
              <a:t>• оплата гостиниц, конференций, командировок и пр.;</a:t>
            </a:r>
            <a:br>
              <a:rPr lang="ru-RU" dirty="0" smtClean="0"/>
            </a:br>
            <a:r>
              <a:rPr lang="ru-RU" dirty="0" smtClean="0"/>
              <a:t>• гонорары за публикации научных статей, участие в конференциях.</a:t>
            </a:r>
            <a:br>
              <a:rPr lang="ru-RU" dirty="0" smtClean="0"/>
            </a:br>
            <a:r>
              <a:rPr lang="ru-RU" dirty="0" smtClean="0"/>
              <a:t>Каждый четвертый американский врач получил образование за пределами США. </a:t>
            </a:r>
            <a:r>
              <a:rPr lang="ru-RU" dirty="0" smtClean="0">
                <a:solidFill>
                  <a:srgbClr val="FF0000"/>
                </a:solidFill>
              </a:rPr>
              <a:t>Вопреки мифам о том, что дипломы </a:t>
            </a:r>
            <a:r>
              <a:rPr lang="ru-RU" dirty="0" err="1" smtClean="0">
                <a:solidFill>
                  <a:srgbClr val="FF0000"/>
                </a:solidFill>
              </a:rPr>
              <a:t>медуниверситетов</a:t>
            </a:r>
            <a:r>
              <a:rPr lang="ru-RU" dirty="0" smtClean="0">
                <a:solidFill>
                  <a:srgbClr val="FF0000"/>
                </a:solidFill>
              </a:rPr>
              <a:t> стран СНГ не котируются в Америке, американское законодательство признает дипломы всех стран, входящих во Всемирную организацию здравоохранения, необходимо лишь пройти тестирование, подтверждающее квалификацию врача и знание английского языка.</a:t>
            </a:r>
            <a:r>
              <a:rPr lang="ru-RU" dirty="0" smtClean="0"/>
              <a:t/>
            </a:r>
            <a:br>
              <a:rPr lang="ru-RU" dirty="0" smtClean="0"/>
            </a:br>
            <a:r>
              <a:rPr lang="ru-RU" dirty="0" smtClean="0"/>
              <a:t>В странах Евросоюза профессия врача – уважаемая и так же высокооплачиваемая. </a:t>
            </a:r>
            <a:r>
              <a:rPr lang="ru-RU" dirty="0" smtClean="0">
                <a:solidFill>
                  <a:srgbClr val="0070C0"/>
                </a:solidFill>
              </a:rPr>
              <a:t>В Великобритании, например, участковые врачи получает больше, чем премьер-министр. </a:t>
            </a:r>
            <a:r>
              <a:rPr lang="ru-RU" dirty="0" smtClean="0"/>
              <a:t>Правда, необходимо сделать сноску на то, что уровень зарплат врачей внутри Евросоюза сильно различается - между "старыми" членами сообщества и недавно вступившими в него (страны Восточной Европы, Балкан).</a:t>
            </a:r>
            <a:endParaRPr lang="ru-RU" dirty="0" smtClean="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Заработная плата врачей</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072494" cy="5616720"/>
          </a:xfrm>
        </p:spPr>
        <p:txBody>
          <a:bodyPr>
            <a:normAutofit fontScale="85000" lnSpcReduction="20000"/>
          </a:bodyPr>
          <a:lstStyle/>
          <a:p>
            <a:pPr marL="0" indent="269875">
              <a:buNone/>
            </a:pPr>
            <a:r>
              <a:rPr lang="ru-RU" b="1" dirty="0" smtClean="0"/>
              <a:t>Россия</a:t>
            </a:r>
            <a:r>
              <a:rPr lang="ru-RU" dirty="0" smtClean="0"/>
              <a:t/>
            </a:r>
            <a:br>
              <a:rPr lang="ru-RU" dirty="0" smtClean="0"/>
            </a:br>
            <a:r>
              <a:rPr lang="ru-RU" dirty="0" smtClean="0"/>
              <a:t>Вот несколько фактов:</a:t>
            </a:r>
            <a:br>
              <a:rPr lang="ru-RU" dirty="0" smtClean="0"/>
            </a:br>
            <a:r>
              <a:rPr lang="ru-RU" dirty="0" smtClean="0">
                <a:solidFill>
                  <a:srgbClr val="FF0000"/>
                </a:solidFill>
              </a:rPr>
              <a:t>- средняя зарплата медиков - 26 тысяч руб., около $ 800. При этом - это средняя зарплата медиков, учитывающая заоблачные зарплаты врачей-организаторов и чиновников, не имеющих к лечению непосредственного отношения;</a:t>
            </a:r>
            <a:r>
              <a:rPr lang="ru-RU" dirty="0" smtClean="0"/>
              <a:t/>
            </a:r>
            <a:br>
              <a:rPr lang="ru-RU" dirty="0" smtClean="0"/>
            </a:br>
            <a:r>
              <a:rPr lang="ru-RU" dirty="0" smtClean="0"/>
              <a:t>- минимальная зарплата российских практикующих врачей значительно меньше. По данным Росстата минимальная зарплата в России ныне составляет 13,2 тыс. руб. (против средней зарплаты по стране 18,3 тыс. руб., а в Москве - 35,6 тыс. руб.);</a:t>
            </a:r>
            <a:br>
              <a:rPr lang="ru-RU" dirty="0" smtClean="0"/>
            </a:br>
            <a:r>
              <a:rPr lang="ru-RU" dirty="0" smtClean="0"/>
              <a:t>- несмотря на ежегодный выпуск медицинскими университетами десятков тысяч врачей, в стране ощущается большая нехватка врачей - порядка 30%. Врачи массово уходят в другие сферы деятельности или переквалифицируются в фармацевтов;</a:t>
            </a:r>
            <a:br>
              <a:rPr lang="ru-RU" dirty="0" smtClean="0"/>
            </a:br>
            <a:r>
              <a:rPr lang="ru-RU" dirty="0" smtClean="0"/>
              <a:t>- частная медицина, где зарплаты врачей могут быть на порядок выше, чем в государственных клиниках, мало распространена в России и обслуживает узкую прослойку населения.</a:t>
            </a:r>
            <a:br>
              <a:rPr lang="ru-RU" dirty="0" smtClean="0"/>
            </a:br>
            <a:endParaRPr lang="ru-RU" dirty="0" smtClean="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endParaRPr lang="ru-RU" sz="2000" dirty="0"/>
          </a:p>
        </p:txBody>
      </p:sp>
      <p:sp>
        <p:nvSpPr>
          <p:cNvPr id="3" name="Содержимое 2"/>
          <p:cNvSpPr>
            <a:spLocks noGrp="1"/>
          </p:cNvSpPr>
          <p:nvPr>
            <p:ph sz="quarter" idx="1"/>
          </p:nvPr>
        </p:nvSpPr>
        <p:spPr>
          <a:xfrm>
            <a:off x="357158" y="857232"/>
            <a:ext cx="8429684" cy="5616720"/>
          </a:xfrm>
        </p:spPr>
        <p:txBody>
          <a:bodyPr/>
          <a:lstStyle/>
          <a:p>
            <a:pPr>
              <a:buNone/>
            </a:pPr>
            <a:endParaRPr lang="ru-RU" dirty="0" smtClean="0"/>
          </a:p>
          <a:p>
            <a:pPr>
              <a:buNone/>
            </a:pPr>
            <a:endParaRPr lang="ru-RU" dirty="0" smtClean="0"/>
          </a:p>
          <a:p>
            <a:pPr>
              <a:buNone/>
            </a:pPr>
            <a:endParaRPr lang="ru-RU" dirty="0" smtClean="0"/>
          </a:p>
          <a:p>
            <a:pPr algn="ctr">
              <a:buNone/>
            </a:pPr>
            <a:r>
              <a:rPr lang="ru-RU" sz="4000" b="1" dirty="0" smtClean="0">
                <a:solidFill>
                  <a:srgbClr val="0070C0"/>
                </a:solidFill>
              </a:rPr>
              <a:t>СПАСИБО</a:t>
            </a:r>
            <a:br>
              <a:rPr lang="ru-RU" sz="4000" b="1" dirty="0" smtClean="0">
                <a:solidFill>
                  <a:srgbClr val="0070C0"/>
                </a:solidFill>
              </a:rPr>
            </a:br>
            <a:r>
              <a:rPr lang="ru-RU" sz="4000" b="1" dirty="0" smtClean="0">
                <a:solidFill>
                  <a:srgbClr val="0070C0"/>
                </a:solidFill>
              </a:rPr>
              <a:t>ЗА ВНИМАНИЕ</a:t>
            </a:r>
            <a:endParaRPr lang="ru-RU" sz="40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dirty="0"/>
          </a:p>
        </p:txBody>
      </p:sp>
      <p:sp>
        <p:nvSpPr>
          <p:cNvPr id="3" name="Содержимое 2"/>
          <p:cNvSpPr>
            <a:spLocks noGrp="1"/>
          </p:cNvSpPr>
          <p:nvPr>
            <p:ph sz="quarter" idx="1"/>
          </p:nvPr>
        </p:nvSpPr>
        <p:spPr>
          <a:xfrm>
            <a:off x="457200" y="857232"/>
            <a:ext cx="7972452" cy="5616720"/>
          </a:xfrm>
        </p:spPr>
        <p:txBody>
          <a:bodyPr>
            <a:normAutofit/>
          </a:bodyPr>
          <a:lstStyle/>
          <a:p>
            <a:pPr marL="3175" indent="-3175" algn="just">
              <a:buNone/>
            </a:pPr>
            <a:endParaRPr lang="ru-RU" sz="2000" dirty="0" smtClean="0">
              <a:latin typeface="Arial" pitchFamily="34" charset="0"/>
              <a:cs typeface="Arial" pitchFamily="34" charset="0"/>
            </a:endParaRPr>
          </a:p>
          <a:p>
            <a:pPr marL="3175" indent="-3175" algn="just">
              <a:buNone/>
            </a:pPr>
            <a:r>
              <a:rPr lang="ru-RU" sz="2000" dirty="0" smtClean="0">
                <a:solidFill>
                  <a:srgbClr val="0070C0"/>
                </a:solidFill>
                <a:latin typeface="Arial" pitchFamily="34" charset="0"/>
                <a:cs typeface="Arial" pitchFamily="34" charset="0"/>
              </a:rPr>
              <a:t>Британская НСЗ представляет собой крайне централизованный вариант системы, построенной по принципу единого плательщика. Государство напрямую оплачивает оказываемые медицинские услуги и финансирует здравоохранение за счет общих налоговых доходов бюджета.</a:t>
            </a:r>
            <a:r>
              <a:rPr lang="ru-RU" sz="2000" dirty="0" smtClean="0">
                <a:latin typeface="Arial" pitchFamily="34" charset="0"/>
                <a:cs typeface="Arial" pitchFamily="34" charset="0"/>
              </a:rPr>
              <a:t> За исключением небольшого долевого участия в оплате лекарств рецептурного отпуска, стоматологической помощи и услуг окулистов </a:t>
            </a:r>
            <a:r>
              <a:rPr lang="ru-RU" sz="2000" dirty="0" err="1" smtClean="0">
                <a:latin typeface="Arial" pitchFamily="34" charset="0"/>
                <a:cs typeface="Arial" pitchFamily="34" charset="0"/>
              </a:rPr>
              <a:t>поттребитель</a:t>
            </a:r>
            <a:r>
              <a:rPr lang="ru-RU" sz="2000" dirty="0" smtClean="0">
                <a:latin typeface="Arial" pitchFamily="34" charset="0"/>
                <a:cs typeface="Arial" pitchFamily="34" charset="0"/>
              </a:rPr>
              <a:t> не несет никаких расходов на медицинские мероприятия. В отличие от многих других систем, также построенных по принципу единого плательщика, например норвежской и канадской, большинство врачей и иных медработников в Британии являются государственными служащими. </a:t>
            </a: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dirty="0"/>
          </a:p>
        </p:txBody>
      </p:sp>
      <p:sp>
        <p:nvSpPr>
          <p:cNvPr id="3" name="Содержимое 2"/>
          <p:cNvSpPr>
            <a:spLocks noGrp="1"/>
          </p:cNvSpPr>
          <p:nvPr>
            <p:ph sz="quarter" idx="1"/>
          </p:nvPr>
        </p:nvSpPr>
        <p:spPr>
          <a:xfrm>
            <a:off x="457200" y="857232"/>
            <a:ext cx="7972452" cy="5616720"/>
          </a:xfrm>
        </p:spPr>
        <p:txBody>
          <a:bodyPr/>
          <a:lstStyle/>
          <a:p>
            <a:pPr marL="0" indent="269875" algn="just">
              <a:buNone/>
            </a:pPr>
            <a:endParaRPr lang="ru-RU" dirty="0" smtClean="0"/>
          </a:p>
          <a:p>
            <a:pPr marL="0" indent="269875" algn="just">
              <a:buNone/>
            </a:pPr>
            <a:r>
              <a:rPr lang="ru-RU" dirty="0" smtClean="0"/>
              <a:t>На сегодняшний день каждый британец имеет доступ к высококачественным услугам здравоохранения, которое </a:t>
            </a:r>
            <a:r>
              <a:rPr lang="ru-RU" dirty="0" smtClean="0">
                <a:solidFill>
                  <a:srgbClr val="0070C0"/>
                </a:solidFill>
              </a:rPr>
              <a:t>финансируется посредством прогрессивного налогообложения, то есть каждый платит в соответствии со своими возможностями и как пациент получает услуги соответственно необходимости. </a:t>
            </a:r>
            <a:r>
              <a:rPr lang="ru-RU" dirty="0" smtClean="0"/>
              <a:t>Интересно, что даже сейчас лейбористская партия Великобритании все еще считает создание NHS своим самым выдающимся достижением </a:t>
            </a:r>
            <a:r>
              <a:rPr lang="ru-RU" i="1" dirty="0" smtClean="0">
                <a:solidFill>
                  <a:srgbClr val="0070C0"/>
                </a:solidFill>
              </a:rPr>
              <a:t>(Национальная служба здравоохранения создана 5 июля 1945 г.)</a:t>
            </a:r>
            <a:endParaRPr lang="ru-RU" i="1"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dirty="0"/>
          </a:p>
        </p:txBody>
      </p:sp>
      <p:sp>
        <p:nvSpPr>
          <p:cNvPr id="3" name="Содержимое 2"/>
          <p:cNvSpPr>
            <a:spLocks noGrp="1"/>
          </p:cNvSpPr>
          <p:nvPr>
            <p:ph sz="quarter" idx="1"/>
          </p:nvPr>
        </p:nvSpPr>
        <p:spPr>
          <a:xfrm>
            <a:off x="285720" y="1000108"/>
            <a:ext cx="8215370" cy="5473844"/>
          </a:xfrm>
        </p:spPr>
        <p:txBody>
          <a:bodyPr>
            <a:normAutofit fontScale="92500" lnSpcReduction="10000"/>
          </a:bodyPr>
          <a:lstStyle/>
          <a:p>
            <a:pPr marL="3175" indent="-3175" algn="just">
              <a:buNone/>
            </a:pPr>
            <a:r>
              <a:rPr lang="ru-RU" dirty="0" smtClean="0"/>
              <a:t>Британская NHS стала первой в мире государственной организацией, предоставляющей универсальные бесплатные услуги здравоохранения. </a:t>
            </a:r>
            <a:r>
              <a:rPr lang="ru-RU" dirty="0" smtClean="0">
                <a:solidFill>
                  <a:srgbClr val="FF0000"/>
                </a:solidFill>
              </a:rPr>
              <a:t>В современных условиях работа проверенной временем системы все еще остается успешной, но ее стабильность у многих аналитиков вызывает опасения. Глобализация и увеличение стоимости медицины привело к возникновению серьезных структурных проблем, прежде всего к необходимости ожидания даже некоторых неотложных вмешательств (</a:t>
            </a:r>
            <a:r>
              <a:rPr lang="ru-RU" i="1" dirty="0" smtClean="0">
                <a:solidFill>
                  <a:srgbClr val="FF0000"/>
                </a:solidFill>
              </a:rPr>
              <a:t>введены «Листы ожидания»</a:t>
            </a:r>
            <a:r>
              <a:rPr lang="ru-RU" dirty="0" smtClean="0">
                <a:solidFill>
                  <a:srgbClr val="FF0000"/>
                </a:solidFill>
              </a:rPr>
              <a:t>). </a:t>
            </a:r>
            <a:r>
              <a:rPr lang="ru-RU" dirty="0" smtClean="0"/>
              <a:t>В европейской научной периодике все чаще появляются отчеты о снижении стандартов лечения в некоторых больницах Объединенного Королевства. К тому же </a:t>
            </a:r>
            <a:r>
              <a:rPr lang="ru-RU" dirty="0" smtClean="0">
                <a:solidFill>
                  <a:srgbClr val="0070C0"/>
                </a:solidFill>
              </a:rPr>
              <a:t>многие британцы с высоким уровнем доходов предпочитают государственному обеспечению частную страховку, и все возрастающее количество работодателей обеспечивает сотрудников коммерческими страховыми полисами.</a:t>
            </a:r>
            <a:endParaRPr lang="ru-RU" dirty="0">
              <a:solidFill>
                <a:srgbClr val="0070C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dirty="0"/>
          </a:p>
        </p:txBody>
      </p:sp>
      <p:sp>
        <p:nvSpPr>
          <p:cNvPr id="3" name="Содержимое 2"/>
          <p:cNvSpPr>
            <a:spLocks noGrp="1"/>
          </p:cNvSpPr>
          <p:nvPr>
            <p:ph sz="quarter" idx="1"/>
          </p:nvPr>
        </p:nvSpPr>
        <p:spPr>
          <a:xfrm>
            <a:off x="285720" y="1000108"/>
            <a:ext cx="8215370" cy="5473844"/>
          </a:xfrm>
        </p:spPr>
        <p:txBody>
          <a:bodyPr>
            <a:normAutofit fontScale="85000" lnSpcReduction="10000"/>
          </a:bodyPr>
          <a:lstStyle/>
          <a:p>
            <a:pPr marL="3175" indent="-3175" algn="just">
              <a:buNone/>
            </a:pPr>
            <a:r>
              <a:rPr lang="ru-RU" dirty="0" smtClean="0">
                <a:solidFill>
                  <a:srgbClr val="0070C0"/>
                </a:solidFill>
                <a:latin typeface="Arial" pitchFamily="34" charset="0"/>
                <a:cs typeface="Arial" pitchFamily="34" charset="0"/>
              </a:rPr>
              <a:t>"Листы ожидания" представляют собой серьезную проблему. </a:t>
            </a:r>
            <a:r>
              <a:rPr lang="ru-RU" dirty="0" smtClean="0">
                <a:solidFill>
                  <a:srgbClr val="FF0000"/>
                </a:solidFill>
                <a:latin typeface="Arial" pitchFamily="34" charset="0"/>
                <a:cs typeface="Arial" pitchFamily="34" charset="0"/>
              </a:rPr>
              <a:t>В настоящее время своей очереди, чтобы лечь в одну из больниц НСЗ, ожидают до 750 000 британцев. При этом сроки такого ожидания нельзя назвать незначительными, и оно чревато существенным риском для здоровья пациентов. Так, по некоторым оценкам, раковым больным порой приходится ожидать начала лечения до восьми месяцев. Подобные задержки зачастую бывают настолько велики, что почти 20% больных раком прямой кишки, чье заболевание на момент постановки диагноза определялось как поддающееся лечению, к началу собственно лечебных мероприятий оказываются уже неизлечимыми. </a:t>
            </a:r>
          </a:p>
          <a:p>
            <a:pPr marL="3175" indent="-3175" algn="just">
              <a:buNone/>
            </a:pPr>
            <a:r>
              <a:rPr lang="ru-RU" dirty="0" smtClean="0">
                <a:latin typeface="Arial" pitchFamily="34" charset="0"/>
                <a:cs typeface="Arial" pitchFamily="34" charset="0"/>
              </a:rPr>
              <a:t>В некоторых случаях, чтобы больницы не израсходовали предоставленные им средства слишком быстро, в обязательном порядке вводятся минимальные сроки ожидания. Это связано с опасениями, что пациенты начнут стекаться в самые эффективные больницы или в те медучреждения, где очереди короче. Так, высококлассной Больнице </a:t>
            </a:r>
            <a:r>
              <a:rPr lang="ru-RU" dirty="0" err="1" smtClean="0">
                <a:latin typeface="Arial" pitchFamily="34" charset="0"/>
                <a:cs typeface="Arial" pitchFamily="34" charset="0"/>
              </a:rPr>
              <a:t>Суффолк-Ист</a:t>
            </a:r>
            <a:r>
              <a:rPr lang="ru-RU" dirty="0" smtClean="0">
                <a:latin typeface="Arial" pitchFamily="34" charset="0"/>
                <a:cs typeface="Arial" pitchFamily="34" charset="0"/>
              </a:rPr>
              <a:t> было предписано официально ввести срок в 122 дня перед приемом больного в стационар под угрозой </a:t>
            </a:r>
            <a:r>
              <a:rPr lang="ru-RU" smtClean="0">
                <a:latin typeface="Arial" pitchFamily="34" charset="0"/>
                <a:cs typeface="Arial" pitchFamily="34" charset="0"/>
              </a:rPr>
              <a:t>сокращения финансирования.</a:t>
            </a:r>
            <a:endParaRPr lang="ru-RU" dirty="0" smtClean="0">
              <a:latin typeface="Arial" pitchFamily="34" charset="0"/>
              <a:cs typeface="Arial" pitchFamily="34" charset="0"/>
            </a:endParaRPr>
          </a:p>
          <a:p>
            <a:pPr marL="3175" indent="-3175" algn="just">
              <a:buNone/>
            </a:pP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dirty="0"/>
          </a:p>
        </p:txBody>
      </p:sp>
      <p:sp>
        <p:nvSpPr>
          <p:cNvPr id="3" name="Содержимое 2"/>
          <p:cNvSpPr>
            <a:spLocks noGrp="1"/>
          </p:cNvSpPr>
          <p:nvPr>
            <p:ph sz="quarter" idx="1"/>
          </p:nvPr>
        </p:nvSpPr>
        <p:spPr>
          <a:xfrm>
            <a:off x="285720" y="857232"/>
            <a:ext cx="8501122" cy="5616720"/>
          </a:xfrm>
        </p:spPr>
        <p:txBody>
          <a:bodyPr>
            <a:noAutofit/>
          </a:bodyPr>
          <a:lstStyle/>
          <a:p>
            <a:pPr marL="0" indent="269875" algn="just">
              <a:spcBef>
                <a:spcPts val="0"/>
              </a:spcBef>
              <a:buNone/>
              <a:tabLst>
                <a:tab pos="0" algn="l"/>
              </a:tabLst>
            </a:pPr>
            <a:r>
              <a:rPr lang="ru-RU" sz="1900" dirty="0" smtClean="0">
                <a:latin typeface="Arial" pitchFamily="34" charset="0"/>
                <a:cs typeface="Arial" pitchFamily="34" charset="0"/>
              </a:rPr>
              <a:t>Все же существующие недостатки с лихвой компенсируются всемирно признанным высоким качеством оказания помощи и абсолютной доступностью для всего населения, что обеспечивается динамичным реагированием британского законодательства на изменения в обществе. Немаловажную роль в этом процессе играет продуманная </a:t>
            </a:r>
            <a:r>
              <a:rPr lang="ru-RU" sz="1900" dirty="0" smtClean="0">
                <a:solidFill>
                  <a:srgbClr val="0070C0"/>
                </a:solidFill>
                <a:latin typeface="Arial" pitchFamily="34" charset="0"/>
                <a:cs typeface="Arial" pitchFamily="34" charset="0"/>
              </a:rPr>
              <a:t>структура системы здравоохранения Объединенного Королевства, сердцем которой является </a:t>
            </a:r>
            <a:r>
              <a:rPr lang="ru-RU" sz="1900" dirty="0" smtClean="0">
                <a:solidFill>
                  <a:srgbClr val="FF0000"/>
                </a:solidFill>
                <a:latin typeface="Arial" pitchFamily="34" charset="0"/>
                <a:cs typeface="Arial" pitchFamily="34" charset="0"/>
              </a:rPr>
              <a:t>Департамент здравоохранения</a:t>
            </a:r>
            <a:r>
              <a:rPr lang="ru-RU" sz="1900" dirty="0" smtClean="0">
                <a:solidFill>
                  <a:srgbClr val="0070C0"/>
                </a:solidFill>
                <a:latin typeface="Arial" pitchFamily="34" charset="0"/>
                <a:cs typeface="Arial" pitchFamily="34" charset="0"/>
              </a:rPr>
              <a:t>. Именно этот правительственный орган создает и централизованно контролирует внедрение законов и нормативных актов в медицинской отрасли, а основные решения на локальном уровне принимают </a:t>
            </a:r>
            <a:r>
              <a:rPr lang="ru-RU" sz="1900" dirty="0" smtClean="0">
                <a:solidFill>
                  <a:srgbClr val="FF0000"/>
                </a:solidFill>
                <a:latin typeface="Arial" pitchFamily="34" charset="0"/>
                <a:cs typeface="Arial" pitchFamily="34" charset="0"/>
              </a:rPr>
              <a:t>местные подразделения NHS.</a:t>
            </a:r>
          </a:p>
          <a:p>
            <a:pPr marL="3175" indent="266700" algn="just">
              <a:spcBef>
                <a:spcPts val="0"/>
              </a:spcBef>
              <a:buNone/>
            </a:pPr>
            <a:r>
              <a:rPr lang="ru-RU" sz="1900" dirty="0" smtClean="0">
                <a:latin typeface="Arial" pitchFamily="34" charset="0"/>
                <a:cs typeface="Arial" pitchFamily="34" charset="0"/>
              </a:rPr>
              <a:t>Существует еще и </a:t>
            </a:r>
            <a:r>
              <a:rPr lang="ru-RU" sz="1900" dirty="0" smtClean="0">
                <a:solidFill>
                  <a:srgbClr val="FF0000"/>
                </a:solidFill>
                <a:latin typeface="Arial" pitchFamily="34" charset="0"/>
                <a:cs typeface="Arial" pitchFamily="34" charset="0"/>
              </a:rPr>
              <a:t>третий тип государственных органов</a:t>
            </a:r>
            <a:r>
              <a:rPr lang="ru-RU" sz="1900" dirty="0" smtClean="0">
                <a:latin typeface="Arial" pitchFamily="34" charset="0"/>
                <a:cs typeface="Arial" pitchFamily="34" charset="0"/>
              </a:rPr>
              <a:t>, который служит связующим звеном между вышеупомянутыми двумя уровнями организации здравоохранения, – </a:t>
            </a:r>
            <a:r>
              <a:rPr lang="ru-RU" sz="1900" dirty="0" smtClean="0">
                <a:solidFill>
                  <a:srgbClr val="FF0000"/>
                </a:solidFill>
                <a:latin typeface="Arial" pitchFamily="34" charset="0"/>
                <a:cs typeface="Arial" pitchFamily="34" charset="0"/>
              </a:rPr>
              <a:t>Стратегические управления здравоохранения (</a:t>
            </a:r>
            <a:r>
              <a:rPr lang="ru-RU" sz="1900" dirty="0" err="1" smtClean="0">
                <a:solidFill>
                  <a:srgbClr val="FF0000"/>
                </a:solidFill>
                <a:latin typeface="Arial" pitchFamily="34" charset="0"/>
                <a:cs typeface="Arial" pitchFamily="34" charset="0"/>
              </a:rPr>
              <a:t>Strategic</a:t>
            </a:r>
            <a:r>
              <a:rPr lang="ru-RU" sz="1900" dirty="0" smtClean="0">
                <a:solidFill>
                  <a:srgbClr val="FF0000"/>
                </a:solidFill>
                <a:latin typeface="Arial" pitchFamily="34" charset="0"/>
                <a:cs typeface="Arial" pitchFamily="34" charset="0"/>
              </a:rPr>
              <a:t> </a:t>
            </a:r>
            <a:r>
              <a:rPr lang="ru-RU" sz="1900" dirty="0" err="1" smtClean="0">
                <a:solidFill>
                  <a:srgbClr val="FF0000"/>
                </a:solidFill>
                <a:latin typeface="Arial" pitchFamily="34" charset="0"/>
                <a:cs typeface="Arial" pitchFamily="34" charset="0"/>
              </a:rPr>
              <a:t>Health</a:t>
            </a:r>
            <a:r>
              <a:rPr lang="ru-RU" sz="1900" dirty="0" smtClean="0">
                <a:solidFill>
                  <a:srgbClr val="FF0000"/>
                </a:solidFill>
                <a:latin typeface="Arial" pitchFamily="34" charset="0"/>
                <a:cs typeface="Arial" pitchFamily="34" charset="0"/>
              </a:rPr>
              <a:t> </a:t>
            </a:r>
            <a:r>
              <a:rPr lang="ru-RU" sz="1900" dirty="0" err="1" smtClean="0">
                <a:solidFill>
                  <a:srgbClr val="FF0000"/>
                </a:solidFill>
                <a:latin typeface="Arial" pitchFamily="34" charset="0"/>
                <a:cs typeface="Arial" pitchFamily="34" charset="0"/>
              </a:rPr>
              <a:t>Authorities</a:t>
            </a:r>
            <a:r>
              <a:rPr lang="ru-RU" sz="1900" dirty="0" smtClean="0">
                <a:solidFill>
                  <a:srgbClr val="FF0000"/>
                </a:solidFill>
                <a:latin typeface="Arial" pitchFamily="34" charset="0"/>
                <a:cs typeface="Arial" pitchFamily="34" charset="0"/>
              </a:rPr>
              <a:t>).</a:t>
            </a:r>
            <a:r>
              <a:rPr lang="ru-RU" sz="1900" dirty="0" smtClean="0">
                <a:latin typeface="Arial" pitchFamily="34" charset="0"/>
                <a:cs typeface="Arial" pitchFamily="34" charset="0"/>
              </a:rPr>
              <a:t> Сегодня, например, насчитывается 28 подобных структур, отвечающих за определенные регионы и </a:t>
            </a:r>
            <a:r>
              <a:rPr lang="ru-RU" sz="1900" dirty="0" smtClean="0">
                <a:solidFill>
                  <a:srgbClr val="0070C0"/>
                </a:solidFill>
                <a:latin typeface="Arial" pitchFamily="34" charset="0"/>
                <a:cs typeface="Arial" pitchFamily="34" charset="0"/>
              </a:rPr>
              <a:t>обеспечивающих интеграцию общенациональных приоритетных разработок, таких как программы по раннему выявлению онкологических заболеваний</a:t>
            </a:r>
            <a:r>
              <a:rPr lang="ru-RU" sz="1900" dirty="0" smtClean="0">
                <a:latin typeface="Arial" pitchFamily="34" charset="0"/>
                <a:cs typeface="Arial" pitchFamily="34" charset="0"/>
              </a:rPr>
              <a:t>, в планы деятельности местных лечебно-профилактических учреждений.</a:t>
            </a:r>
          </a:p>
          <a:p>
            <a:pPr marL="3175" indent="-3175" algn="just">
              <a:spcBef>
                <a:spcPts val="0"/>
              </a:spcBef>
              <a:buNone/>
            </a:pPr>
            <a:endParaRPr lang="ru-RU" sz="1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1071546"/>
            <a:ext cx="8143932" cy="5402406"/>
          </a:xfrm>
        </p:spPr>
        <p:txBody>
          <a:bodyPr>
            <a:normAutofit/>
          </a:bodyPr>
          <a:lstStyle/>
          <a:p>
            <a:pPr marL="3175" indent="-3175" algn="just">
              <a:buNone/>
            </a:pPr>
            <a:r>
              <a:rPr lang="ru-RU" sz="2000" dirty="0" smtClean="0">
                <a:solidFill>
                  <a:srgbClr val="0070C0"/>
                </a:solidFill>
                <a:latin typeface="Arial" pitchFamily="34" charset="0"/>
                <a:cs typeface="Arial" pitchFamily="34" charset="0"/>
              </a:rPr>
              <a:t>Для распределения разнообразнейших медицинских услуг в Объединенном Королевстве принято их разделение на первичные и вторичные. </a:t>
            </a:r>
            <a:r>
              <a:rPr lang="ru-RU" sz="2000" dirty="0" smtClean="0">
                <a:solidFill>
                  <a:srgbClr val="FF0000"/>
                </a:solidFill>
                <a:latin typeface="Arial" pitchFamily="34" charset="0"/>
                <a:cs typeface="Arial" pitchFamily="34" charset="0"/>
              </a:rPr>
              <a:t>Обе группы услуг оказывают соответствующие локальные подразделения NHS, так называемые трасты (NHS </a:t>
            </a:r>
            <a:r>
              <a:rPr lang="ru-RU" sz="2000" dirty="0" err="1" smtClean="0">
                <a:solidFill>
                  <a:srgbClr val="FF0000"/>
                </a:solidFill>
                <a:latin typeface="Arial" pitchFamily="34" charset="0"/>
                <a:cs typeface="Arial" pitchFamily="34" charset="0"/>
              </a:rPr>
              <a:t>trusts</a:t>
            </a:r>
            <a:r>
              <a:rPr lang="ru-RU" sz="2000" dirty="0" smtClean="0">
                <a:solidFill>
                  <a:srgbClr val="FF0000"/>
                </a:solidFill>
                <a:latin typeface="Arial" pitchFamily="34" charset="0"/>
                <a:cs typeface="Arial" pitchFamily="34" charset="0"/>
              </a:rPr>
              <a:t>), непосредственно подчиняющиеся региональным стратегическим управлениям здравоохранения</a:t>
            </a:r>
            <a:r>
              <a:rPr lang="ru-RU" sz="2000" dirty="0" smtClean="0">
                <a:latin typeface="Arial" pitchFamily="34" charset="0"/>
                <a:cs typeface="Arial" pitchFamily="34" charset="0"/>
              </a:rPr>
              <a:t>.</a:t>
            </a:r>
            <a:br>
              <a:rPr lang="ru-RU" sz="2000" dirty="0" smtClean="0">
                <a:latin typeface="Arial" pitchFamily="34" charset="0"/>
                <a:cs typeface="Arial" pitchFamily="34" charset="0"/>
              </a:rPr>
            </a:br>
            <a:r>
              <a:rPr lang="ru-RU" sz="2000" dirty="0" smtClean="0">
                <a:latin typeface="Arial" pitchFamily="34" charset="0"/>
                <a:cs typeface="Arial" pitchFamily="34" charset="0"/>
              </a:rPr>
              <a:t>Первичное здравоохранение предусматривает рутинную медицинскую помощь, оказываемую в офисах врачей общей практики, амбулаторных хирургических отделениях, стоматологических и офтальмологических кабинетах. Вторичными считаются специализированные медицинские услуги в госпиталях, амбулаториях, а также работа психологов и психиатров.</a:t>
            </a:r>
            <a:br>
              <a:rPr lang="ru-RU" sz="2000" dirty="0" smtClean="0">
                <a:latin typeface="Arial" pitchFamily="34" charset="0"/>
                <a:cs typeface="Arial" pitchFamily="34" charset="0"/>
              </a:rPr>
            </a:br>
            <a:r>
              <a:rPr lang="ru-RU" sz="2000" dirty="0" smtClean="0">
                <a:latin typeface="Arial" pitchFamily="34" charset="0"/>
                <a:cs typeface="Arial" pitchFamily="34" charset="0"/>
              </a:rPr>
              <a:t>В зависимости от сферы деятельности все трасты системы здравоохранения подразделяются на несколько групп, основной из которых являются трасты первичного звена, занимающиеся оказанием первичной медицинской помощи и организацией общественного здравоохранения.</a:t>
            </a: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39718"/>
          </a:xfrm>
        </p:spPr>
        <p:txBody>
          <a:bodyPr>
            <a:normAutofit/>
          </a:bodyPr>
          <a:lstStyle/>
          <a:p>
            <a:pPr algn="ctr"/>
            <a:r>
              <a:rPr lang="ru-RU" sz="2000" b="1" dirty="0" smtClean="0">
                <a:solidFill>
                  <a:schemeClr val="accent3">
                    <a:lumMod val="75000"/>
                  </a:schemeClr>
                </a:solidFill>
              </a:rPr>
              <a:t>Система  здравоохранения  Великобритании</a:t>
            </a:r>
            <a:endParaRPr lang="ru-RU" sz="2000" b="1" dirty="0">
              <a:solidFill>
                <a:schemeClr val="accent3">
                  <a:lumMod val="75000"/>
                </a:schemeClr>
              </a:solidFill>
            </a:endParaRPr>
          </a:p>
        </p:txBody>
      </p:sp>
      <p:sp>
        <p:nvSpPr>
          <p:cNvPr id="3" name="Содержимое 2"/>
          <p:cNvSpPr>
            <a:spLocks noGrp="1"/>
          </p:cNvSpPr>
          <p:nvPr>
            <p:ph sz="quarter" idx="1"/>
          </p:nvPr>
        </p:nvSpPr>
        <p:spPr>
          <a:xfrm>
            <a:off x="357158" y="857232"/>
            <a:ext cx="8143932" cy="5616720"/>
          </a:xfrm>
        </p:spPr>
        <p:txBody>
          <a:bodyPr>
            <a:normAutofit fontScale="92500" lnSpcReduction="10000"/>
          </a:bodyPr>
          <a:lstStyle/>
          <a:p>
            <a:pPr marL="3175" indent="-3175" algn="just">
              <a:buNone/>
            </a:pPr>
            <a:r>
              <a:rPr lang="ru-RU" sz="2000" dirty="0" smtClean="0">
                <a:latin typeface="Arial" pitchFamily="34" charset="0"/>
                <a:cs typeface="Arial" pitchFamily="34" charset="0"/>
              </a:rPr>
              <a:t>Заслуживает внимания также то, что </a:t>
            </a:r>
            <a:r>
              <a:rPr lang="ru-RU" sz="2000" dirty="0" smtClean="0">
                <a:solidFill>
                  <a:srgbClr val="0070C0"/>
                </a:solidFill>
                <a:latin typeface="Arial" pitchFamily="34" charset="0"/>
                <a:cs typeface="Arial" pitchFamily="34" charset="0"/>
              </a:rPr>
              <a:t>Департамент здравоохранения предоставляет трастам первичного звена право применять тактику </a:t>
            </a:r>
            <a:r>
              <a:rPr lang="ru-RU" sz="2000" dirty="0" err="1" smtClean="0">
                <a:solidFill>
                  <a:srgbClr val="0070C0"/>
                </a:solidFill>
                <a:latin typeface="Arial" pitchFamily="34" charset="0"/>
                <a:cs typeface="Arial" pitchFamily="34" charset="0"/>
              </a:rPr>
              <a:t>аутсорсинга</a:t>
            </a:r>
            <a:r>
              <a:rPr lang="ru-RU" sz="2000" dirty="0" smtClean="0">
                <a:solidFill>
                  <a:srgbClr val="0070C0"/>
                </a:solidFill>
                <a:latin typeface="Arial" pitchFamily="34" charset="0"/>
                <a:cs typeface="Arial" pitchFamily="34" charset="0"/>
              </a:rPr>
              <a:t>, то есть использовать услуги частных медицинских учреждений с целью более рационального распределения ресурсов</a:t>
            </a:r>
            <a:r>
              <a:rPr lang="ru-RU" sz="2000" dirty="0" smtClean="0">
                <a:latin typeface="Arial" pitchFamily="34" charset="0"/>
                <a:cs typeface="Arial" pitchFamily="34" charset="0"/>
              </a:rPr>
              <a:t>. Данный подход весьма результативен в случаях, когда необходимое вмешательство относится к разряду неотложных, а во всех доступных государственных клиниках возможности его выполнения по тем или иным причинам ограничены. Некоторые из медицинских центров, проводящих плановые амбулаторные операции и диагностические процедуры в тех отраслях, где списки ожидания очень большие, например в офтальмологии, также являются частной собственностью.</a:t>
            </a:r>
          </a:p>
          <a:p>
            <a:pPr marL="3175" indent="-3175" algn="just">
              <a:buNone/>
            </a:pPr>
            <a:r>
              <a:rPr lang="ru-RU" sz="2000" dirty="0" smtClean="0">
                <a:solidFill>
                  <a:srgbClr val="0070C0"/>
                </a:solidFill>
                <a:latin typeface="Arial" pitchFamily="34" charset="0"/>
                <a:cs typeface="Arial" pitchFamily="34" charset="0"/>
              </a:rPr>
              <a:t>Трасты NHS управляют работой большинства госпиталей и отвечают за специализированную медицинскую помощь,</a:t>
            </a:r>
            <a:r>
              <a:rPr lang="ru-RU" sz="2000" dirty="0" smtClean="0">
                <a:latin typeface="Arial" pitchFamily="34" charset="0"/>
                <a:cs typeface="Arial" pitchFamily="34" charset="0"/>
              </a:rPr>
              <a:t> в частности в сфере психического здоровья. Роль этих организаций заключается в обеспечении высокого качества предоставляемых услуг и рационального расходования бюджетных средств. При необходимости уменьшить списки ожидания также предусмотрено обращение к частным структурам.</a:t>
            </a: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591</TotalTime>
  <Words>2006</Words>
  <Application>Microsoft Office PowerPoint</Application>
  <PresentationFormat>Экран (4:3)</PresentationFormat>
  <Paragraphs>75</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Эркер</vt:lpstr>
      <vt:lpstr>     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Система  здравоохранения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Стоматологическая служба  Великобритании</vt:lpstr>
      <vt:lpstr>Слайд 22</vt:lpstr>
      <vt:lpstr>сравнительные данные реальных минимальных зарплат  врачей в разных странах мира: страна  $, в месяц</vt:lpstr>
      <vt:lpstr>Заработная плата врачей</vt:lpstr>
      <vt:lpstr>Заработная плата врачей</vt:lpstr>
      <vt:lpstr>Заработная плата врачей</vt:lpstr>
      <vt:lpstr>Слайд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здравоохранения</dc:title>
  <dc:creator>гсп-03</dc:creator>
  <cp:lastModifiedBy>гсп-03</cp:lastModifiedBy>
  <cp:revision>97</cp:revision>
  <dcterms:created xsi:type="dcterms:W3CDTF">2013-07-31T05:38:45Z</dcterms:created>
  <dcterms:modified xsi:type="dcterms:W3CDTF">2013-08-14T10:16:19Z</dcterms:modified>
</cp:coreProperties>
</file>