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06/relationships/legacyDocTextInfo" Target="legacyDocTextInfo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Прямоуг.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Прямоуг.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Прямоуг.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2226" name="Прямоуг.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2227" name="Прямоуг.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8" name="Прямоуг.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Прямоуг.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Прямоуг.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0A1386-B5FD-4D6A-A830-5D72B393D0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8E289-A802-4C19-8C21-1A5265E33B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E33BB-D45B-40A2-A654-F9485DB04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D2500-5CB3-44DE-895E-EF04028CD3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E33B7-9125-49F3-9B46-F51E09081E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F1F60-50A8-47CA-95AF-31C7F30143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BEA52-D5D6-4C58-922B-D3FD652F15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3A381-B9DD-447E-95EA-AEC98EA5B0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5089C-31F6-48F0-8139-52BD791F1D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64425-C593-4991-BE45-6E89BB4B92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9E5DF-CE18-4B9C-A149-D077C471B6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81CEA-8242-41CE-832B-D80EB04EFA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68E00-DF49-4BE5-BBF7-777CA1CFA3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рямоуг.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Прямоуг.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04" name="Прямоуг.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05" name="Прямоуг.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06" name="Прямоуг.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C51458FC-B5A1-48B6-AD32-47EB50B3D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055" name="Прямоуг.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2056" name="Линия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7" name="Прямоуг.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2058" name="Прямоуг.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. 2"/>
          <p:cNvSpPr>
            <a:spLocks noGrp="1" noChangeArrowheads="1"/>
          </p:cNvSpPr>
          <p:nvPr>
            <p:ph type="title"/>
          </p:nvPr>
        </p:nvSpPr>
        <p:spPr>
          <a:xfrm>
            <a:off x="755650" y="2565400"/>
            <a:ext cx="7848600" cy="11398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6600" b="1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ТИПЫ КОСТРОВ</a:t>
            </a: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4099" name="Поле 3"/>
          <p:cNvSpPr txBox="1">
            <a:spLocks noChangeArrowheads="1"/>
          </p:cNvSpPr>
          <p:nvPr/>
        </p:nvSpPr>
        <p:spPr bwMode="auto">
          <a:xfrm>
            <a:off x="2843213" y="333375"/>
            <a:ext cx="540067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ОБЖ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6 класс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©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 Галич С.П.</a:t>
            </a:r>
            <a:endParaRPr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.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1800" smtClean="0"/>
              <a:t>5. Назови типы костров, которые ты знаешь?</a:t>
            </a:r>
          </a:p>
          <a:p>
            <a:pPr eaLnBrk="1" hangingPunct="1">
              <a:buFont typeface="Wingdings" pitchFamily="2" charset="2"/>
              <a:buNone/>
            </a:pPr>
            <a:endParaRPr lang="ru-RU" sz="1800" smtClean="0"/>
          </a:p>
          <a:p>
            <a:pPr eaLnBrk="1" hangingPunct="1">
              <a:buFont typeface="Wingdings" pitchFamily="2" charset="2"/>
              <a:buNone/>
            </a:pPr>
            <a:endParaRPr lang="ru-RU" sz="1800" smtClean="0"/>
          </a:p>
          <a:p>
            <a:pPr eaLnBrk="1" hangingPunct="1">
              <a:buFont typeface="Wingdings" pitchFamily="2" charset="2"/>
              <a:buNone/>
            </a:pPr>
            <a:r>
              <a:rPr lang="ru-RU" sz="1800" smtClean="0"/>
              <a:t>4. Какой тип костра из рисунка на следующей странице ты выберешь, если надо </a:t>
            </a:r>
          </a:p>
          <a:p>
            <a:pPr eaLnBrk="1" hangingPunct="1"/>
            <a:r>
              <a:rPr lang="ru-RU" sz="1800" smtClean="0"/>
              <a:t>вскипятить чайник, сварить суп? А если нужно все это сделать одновременно? </a:t>
            </a:r>
          </a:p>
          <a:p>
            <a:pPr eaLnBrk="1" hangingPunct="1"/>
            <a:r>
              <a:rPr lang="ru-RU" sz="1800" smtClean="0"/>
              <a:t>согреться?</a:t>
            </a:r>
          </a:p>
          <a:p>
            <a:pPr eaLnBrk="1" hangingPunct="1"/>
            <a:endParaRPr lang="ru-RU" sz="2400" smtClean="0"/>
          </a:p>
        </p:txBody>
      </p:sp>
      <p:pic>
        <p:nvPicPr>
          <p:cNvPr id="12291" name="Рисунок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08625" y="692150"/>
            <a:ext cx="3089275" cy="2189163"/>
          </a:xfrm>
          <a:noFill/>
        </p:spPr>
      </p:pic>
      <p:pic>
        <p:nvPicPr>
          <p:cNvPr id="12292" name="Рисунок 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06988" y="3357563"/>
            <a:ext cx="3009900" cy="32400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Прямоуг.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4221163"/>
            <a:ext cx="8208962" cy="8937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smtClean="0">
                <a:solidFill>
                  <a:schemeClr val="bg2"/>
                </a:solidFill>
              </a:rPr>
              <a:t>Зависит</a:t>
            </a:r>
            <a:r>
              <a:rPr lang="ru-RU" sz="24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как костер сложен</a:t>
            </a:r>
            <a:r>
              <a:rPr lang="ru-RU" sz="2400" smtClean="0"/>
              <a:t>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 качества дров</a:t>
            </a:r>
            <a:r>
              <a:rPr lang="ru-RU" sz="24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    (смолистые они или нет, совершенно сухие или с сыроватой корой)</a:t>
            </a:r>
          </a:p>
        </p:txBody>
      </p:sp>
      <p:graphicFrame>
        <p:nvGraphicFramePr>
          <p:cNvPr id="1026" name="Organization Chart 9"/>
          <p:cNvGraphicFramePr>
            <a:graphicFrameLocks/>
          </p:cNvGraphicFramePr>
          <p:nvPr>
            <p:ph sz="half" idx="2"/>
          </p:nvPr>
        </p:nvGraphicFramePr>
        <p:xfrm>
          <a:off x="900113" y="1341438"/>
          <a:ext cx="7612062" cy="2276475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Прямоуг.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Дымовой</a:t>
            </a:r>
            <a:r>
              <a:rPr lang="ru-RU" b="1" smtClean="0">
                <a:solidFill>
                  <a:schemeClr val="tx2"/>
                </a:solidFill>
              </a:rPr>
              <a:t> </a:t>
            </a:r>
            <a:r>
              <a:rPr lang="ru-RU" b="1" smtClean="0"/>
              <a:t>–</a:t>
            </a:r>
            <a:r>
              <a:rPr lang="ru-RU" sz="2400" b="1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для отпугивания комаров (мошкары),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подачи сигнала о своем месторасположении.</a:t>
            </a:r>
            <a:r>
              <a:rPr lang="ru-RU" sz="24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smtClean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Жаровой костер</a:t>
            </a:r>
            <a:r>
              <a:rPr lang="ru-RU" sz="2400" smtClean="0">
                <a:solidFill>
                  <a:schemeClr val="tx2"/>
                </a:solidFill>
              </a:rPr>
              <a:t>–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для приготовления пищи,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просушки вещей,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для обогрева, если ночуешь у костра.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 </a:t>
            </a:r>
            <a:r>
              <a:rPr lang="ru-RU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Пламенный –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000" smtClean="0"/>
              <a:t>для освещения места привала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и приготовления пищи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8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Шалаш</a:t>
            </a:r>
            <a:r>
              <a:rPr lang="ru-RU" sz="4000" smtClean="0"/>
              <a:t> </a:t>
            </a:r>
          </a:p>
        </p:txBody>
      </p:sp>
      <p:sp>
        <p:nvSpPr>
          <p:cNvPr id="6147" name="Прямоуг.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5425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smtClean="0"/>
              <a:t>Короткие сухие </a:t>
            </a:r>
            <a:r>
              <a:rPr lang="ru-RU" sz="2000" u="sng" smtClean="0">
                <a:solidFill>
                  <a:srgbClr val="FF3300"/>
                </a:solidFill>
              </a:rPr>
              <a:t>дрова укладываются наклонно к центру</a:t>
            </a:r>
            <a:r>
              <a:rPr lang="ru-RU" sz="2000" smtClean="0"/>
              <a:t>, они частично опираются друг на друга. </a:t>
            </a:r>
          </a:p>
          <a:p>
            <a:pPr eaLnBrk="1" hangingPunct="1">
              <a:lnSpc>
                <a:spcPct val="90000"/>
              </a:lnSpc>
            </a:pPr>
            <a:endParaRPr lang="ru-RU" sz="1800" smtClean="0"/>
          </a:p>
          <a:p>
            <a:pPr eaLnBrk="1" hangingPunct="1">
              <a:lnSpc>
                <a:spcPct val="90000"/>
              </a:lnSpc>
            </a:pPr>
            <a:r>
              <a:rPr lang="ru-RU" sz="1800" smtClean="0"/>
              <a:t>При такой конструкции дрова выгорают в основном сверху, а пламя получается жарким.</a:t>
            </a:r>
            <a:r>
              <a:rPr lang="ru-RU" sz="2000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ru-RU" sz="2000" smtClean="0"/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Этот тип костра </a:t>
            </a:r>
            <a:r>
              <a:rPr lang="ru-RU" sz="2000" smtClean="0">
                <a:solidFill>
                  <a:schemeClr val="bg2"/>
                </a:solidFill>
              </a:rPr>
              <a:t>удобен, </a:t>
            </a:r>
            <a:r>
              <a:rPr lang="ru-RU" sz="2000" u="sng" smtClean="0">
                <a:solidFill>
                  <a:schemeClr val="bg2"/>
                </a:solidFill>
              </a:rPr>
              <a:t>если</a:t>
            </a:r>
            <a:r>
              <a:rPr lang="ru-RU" sz="2000" smtClean="0"/>
              <a:t> </a:t>
            </a:r>
            <a:r>
              <a:rPr lang="ru-RU" sz="2000" u="sng" smtClean="0">
                <a:solidFill>
                  <a:schemeClr val="bg2"/>
                </a:solidFill>
              </a:rPr>
              <a:t>нужно</a:t>
            </a:r>
            <a:r>
              <a:rPr lang="ru-RU" sz="2000" smtClean="0"/>
              <a:t> вскипятить воду или </a:t>
            </a:r>
            <a:r>
              <a:rPr lang="ru-RU" sz="2000" u="sng" smtClean="0">
                <a:solidFill>
                  <a:schemeClr val="bg2"/>
                </a:solidFill>
              </a:rPr>
              <a:t>что-то приготовить в одном ведре или кастрюле</a:t>
            </a:r>
            <a:r>
              <a:rPr lang="ru-RU" sz="2000" u="sng" smtClean="0">
                <a:solidFill>
                  <a:srgbClr val="FF3300"/>
                </a:solidFill>
              </a:rPr>
              <a:t> </a:t>
            </a:r>
          </a:p>
        </p:txBody>
      </p:sp>
      <p:pic>
        <p:nvPicPr>
          <p:cNvPr id="6148" name="Рисунок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51375" y="1655763"/>
            <a:ext cx="4035425" cy="44164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Прямоуг.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8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Звездный</a:t>
            </a:r>
          </a:p>
        </p:txBody>
      </p:sp>
      <p:sp>
        <p:nvSpPr>
          <p:cNvPr id="7171" name="Прямоуг.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898900" cy="4530725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rgbClr val="FF3300"/>
                </a:solidFill>
              </a:rPr>
              <a:t>Поленья кладут по радиусам от центра</a:t>
            </a:r>
            <a:r>
              <a:rPr lang="ru-RU" sz="2400" smtClean="0"/>
              <a:t>. </a:t>
            </a:r>
          </a:p>
          <a:p>
            <a:pPr eaLnBrk="1" hangingPunct="1"/>
            <a:r>
              <a:rPr lang="ru-RU" sz="2000" smtClean="0"/>
              <a:t>Горение происходит преимущественно в центре, и по мере сгорания дров подвигай их к середине.</a:t>
            </a:r>
            <a:r>
              <a:rPr lang="ru-RU" sz="2400" smtClean="0"/>
              <a:t> </a:t>
            </a:r>
          </a:p>
          <a:p>
            <a:pPr eaLnBrk="1" hangingPunct="1"/>
            <a:r>
              <a:rPr lang="ru-RU" sz="2400" smtClean="0"/>
              <a:t>Этот тип костра </a:t>
            </a:r>
            <a:r>
              <a:rPr lang="ru-RU" sz="2400" smtClean="0">
                <a:solidFill>
                  <a:schemeClr val="bg2"/>
                </a:solidFill>
              </a:rPr>
              <a:t>требует постоянного присмотра</a:t>
            </a:r>
            <a:r>
              <a:rPr lang="ru-RU" sz="2400" smtClean="0"/>
              <a:t>, иначе он погаснет.</a:t>
            </a:r>
          </a:p>
          <a:p>
            <a:pPr eaLnBrk="1" hangingPunct="1"/>
            <a:endParaRPr lang="ru-RU" sz="2400" smtClean="0"/>
          </a:p>
        </p:txBody>
      </p:sp>
      <p:pic>
        <p:nvPicPr>
          <p:cNvPr id="7172" name="Рисунок 4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87900" y="1844675"/>
            <a:ext cx="3851275" cy="41354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Колодец</a:t>
            </a:r>
            <a:r>
              <a:rPr lang="ru-RU" smtClean="0"/>
              <a:t> </a:t>
            </a:r>
          </a:p>
        </p:txBody>
      </p:sp>
      <p:sp>
        <p:nvSpPr>
          <p:cNvPr id="8195" name="Прямоуг.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5425" cy="4530725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rgbClr val="FF3300"/>
                </a:solidFill>
              </a:rPr>
              <a:t>Два полена кладут параллельно друг на друга, на некотором расстоянии</a:t>
            </a:r>
            <a:r>
              <a:rPr lang="ru-RU" sz="2400" smtClean="0"/>
              <a:t>; </a:t>
            </a:r>
            <a:r>
              <a:rPr lang="ru-RU" sz="2400" smtClean="0">
                <a:solidFill>
                  <a:srgbClr val="FF3300"/>
                </a:solidFill>
              </a:rPr>
              <a:t>поперек них — еще два</a:t>
            </a:r>
            <a:r>
              <a:rPr lang="ru-RU" sz="2400" smtClean="0"/>
              <a:t>.</a:t>
            </a:r>
          </a:p>
          <a:p>
            <a:pPr eaLnBrk="1" hangingPunct="1"/>
            <a:r>
              <a:rPr lang="ru-RU" sz="2400" smtClean="0"/>
              <a:t> </a:t>
            </a:r>
            <a:r>
              <a:rPr lang="ru-RU" sz="2000" smtClean="0"/>
              <a:t>Такая конструкция обеспечивает </a:t>
            </a:r>
            <a:r>
              <a:rPr lang="ru-RU" sz="2000" smtClean="0">
                <a:solidFill>
                  <a:schemeClr val="bg2"/>
                </a:solidFill>
              </a:rPr>
              <a:t>хороший доступ</a:t>
            </a:r>
            <a:r>
              <a:rPr lang="ru-RU" sz="2000" smtClean="0"/>
              <a:t> </a:t>
            </a:r>
            <a:r>
              <a:rPr lang="ru-RU" sz="2000" smtClean="0">
                <a:solidFill>
                  <a:schemeClr val="bg2"/>
                </a:solidFill>
              </a:rPr>
              <a:t>воздуха к огню</a:t>
            </a:r>
            <a:r>
              <a:rPr lang="ru-RU" sz="2000" smtClean="0"/>
              <a:t>, и поленья равно­мерно будут гореть по всей длине. </a:t>
            </a:r>
            <a:r>
              <a:rPr lang="ru-RU" sz="2000" smtClean="0">
                <a:solidFill>
                  <a:schemeClr val="bg2"/>
                </a:solidFill>
              </a:rPr>
              <a:t>Этот костер хорош и в сырую погоду</a:t>
            </a:r>
            <a:r>
              <a:rPr lang="ru-RU" sz="2000" smtClean="0"/>
              <a:t>.</a:t>
            </a:r>
          </a:p>
        </p:txBody>
      </p:sp>
      <p:pic>
        <p:nvPicPr>
          <p:cNvPr id="8196" name="Рисунок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73625" y="1600200"/>
            <a:ext cx="3589338" cy="45307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8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Таежный</a:t>
            </a:r>
            <a:endParaRPr lang="ru-RU" sz="4000" smtClean="0"/>
          </a:p>
        </p:txBody>
      </p:sp>
      <p:sp>
        <p:nvSpPr>
          <p:cNvPr id="9219" name="Прямоуг.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5425" cy="4530725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rgbClr val="FF3300"/>
                </a:solidFill>
              </a:rPr>
              <a:t>Складывается из нескольких бревен, уложенных вдоль</a:t>
            </a:r>
            <a:r>
              <a:rPr lang="ru-RU" sz="2400" smtClean="0"/>
              <a:t> или под острым углом друг к другу. </a:t>
            </a:r>
          </a:p>
          <a:p>
            <a:pPr eaLnBrk="1" hangingPunct="1"/>
            <a:endParaRPr lang="ru-RU" sz="2400" smtClean="0"/>
          </a:p>
          <a:p>
            <a:pPr eaLnBrk="1" hangingPunct="1"/>
            <a:r>
              <a:rPr lang="ru-RU" sz="2400" smtClean="0">
                <a:solidFill>
                  <a:schemeClr val="bg2"/>
                </a:solidFill>
              </a:rPr>
              <a:t>Он не требует частой подкладки дров</a:t>
            </a:r>
            <a:r>
              <a:rPr lang="ru-RU" sz="2400" smtClean="0"/>
              <a:t>.</a:t>
            </a:r>
          </a:p>
        </p:txBody>
      </p:sp>
      <p:pic>
        <p:nvPicPr>
          <p:cNvPr id="9220" name="Рисунок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51375" y="1654175"/>
            <a:ext cx="4035425" cy="44211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94038" y="4757738"/>
            <a:ext cx="6049962" cy="2100262"/>
          </a:xfrm>
          <a:noFill/>
        </p:spPr>
      </p:pic>
      <p:sp>
        <p:nvSpPr>
          <p:cNvPr id="2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6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«Нодья»</a:t>
            </a:r>
            <a:r>
              <a:rPr lang="ru-RU" smtClean="0"/>
              <a:t> </a:t>
            </a:r>
          </a:p>
        </p:txBody>
      </p:sp>
      <p:sp>
        <p:nvSpPr>
          <p:cNvPr id="10244" name="Прямоуг.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28775"/>
            <a:ext cx="8362950" cy="4530725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rgbClr val="FF3300"/>
                </a:solidFill>
              </a:rPr>
              <a:t>Этот костер складывается из трех больших бревен, длиной 2-2,5 м</a:t>
            </a:r>
            <a:r>
              <a:rPr lang="ru-RU" sz="2400" smtClean="0"/>
              <a:t>. </a:t>
            </a:r>
          </a:p>
          <a:p>
            <a:pPr eaLnBrk="1" hangingPunct="1"/>
            <a:r>
              <a:rPr lang="ru-RU" sz="1800" smtClean="0"/>
              <a:t>Два бревна (чем толще, тем лучше) укладывают вплотную, добиваясь минимального зазора между ними. На эту щель кладут растопку. </a:t>
            </a:r>
          </a:p>
          <a:p>
            <a:pPr eaLnBrk="1" hangingPunct="1"/>
            <a:r>
              <a:rPr lang="ru-RU" sz="1800" smtClean="0"/>
              <a:t>После того, как растопка хорошо разгорится, сверху положи третье бревно. Желательно, чтобы это бревно было толще нижних, так как оно прогорит быстрее.</a:t>
            </a:r>
            <a:r>
              <a:rPr lang="ru-RU" sz="2400" smtClean="0"/>
              <a:t> </a:t>
            </a:r>
          </a:p>
          <a:p>
            <a:pPr eaLnBrk="1" hangingPunct="1"/>
            <a:r>
              <a:rPr lang="ru-RU" sz="2400" smtClean="0">
                <a:solidFill>
                  <a:schemeClr val="bg2"/>
                </a:solidFill>
              </a:rPr>
              <a:t>Нодья из толстых бревен может гореть несколько часов.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6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Вопросы</a:t>
            </a:r>
          </a:p>
        </p:txBody>
      </p:sp>
      <p:sp>
        <p:nvSpPr>
          <p:cNvPr id="11267" name="Прямоуг.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1.Расскажи, какие породы деревьев горят долго и дают много углей, а какие прогорают очень быстро.</a:t>
            </a:r>
          </a:p>
          <a:p>
            <a:pPr eaLnBrk="1" hangingPunct="1"/>
            <a:r>
              <a:rPr lang="ru-RU" smtClean="0"/>
              <a:t>2.  Почему при разжигании костра крупные поленья подкладываются во вторую очередь (после лучины, щепок, бумаги)? </a:t>
            </a:r>
          </a:p>
          <a:p>
            <a:pPr eaLnBrk="1" hangingPunct="1"/>
            <a:r>
              <a:rPr lang="ru-RU" smtClean="0"/>
              <a:t>3. Почему, покидая место стоянки, туристы сжигают мусор в костре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Уровень">
  <a:themeElements>
    <a:clrScheme name="Уровень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Уровень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Уровень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59</TotalTime>
  <Words>399</Words>
  <Application>Microsoft Office PowerPoint</Application>
  <PresentationFormat>Экран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Verdana</vt:lpstr>
      <vt:lpstr>Arial</vt:lpstr>
      <vt:lpstr>Garamond</vt:lpstr>
      <vt:lpstr>Wingdings</vt:lpstr>
      <vt:lpstr>Calibri</vt:lpstr>
      <vt:lpstr>Times New Roman</vt:lpstr>
      <vt:lpstr>Уровень</vt:lpstr>
      <vt:lpstr>ТИПЫ КОСТРОВ </vt:lpstr>
      <vt:lpstr>Слайд 2</vt:lpstr>
      <vt:lpstr>Слайд 3</vt:lpstr>
      <vt:lpstr>Шалаш </vt:lpstr>
      <vt:lpstr>Звездный</vt:lpstr>
      <vt:lpstr>Колодец </vt:lpstr>
      <vt:lpstr>Таежный</vt:lpstr>
      <vt:lpstr>«Нодья» </vt:lpstr>
      <vt:lpstr>Вопросы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7</cp:revision>
  <dcterms:created xsi:type="dcterms:W3CDTF">1601-01-01T00:00:00Z</dcterms:created>
  <dcterms:modified xsi:type="dcterms:W3CDTF">2013-01-30T21:19:50Z</dcterms:modified>
</cp:coreProperties>
</file>