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5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003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050" b="1">
                <a:solidFill>
                  <a:schemeClr val="tx1"/>
                </a:solidFill>
              </a:defRPr>
            </a:pPr>
            <a:r>
              <a:rPr lang="ru-RU" sz="1050" b="1" dirty="0">
                <a:solidFill>
                  <a:schemeClr val="tx1"/>
                </a:solidFill>
              </a:rPr>
              <a:t>Выручка, руб.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784922318507001"/>
          <c:y val="0.17350353928928533"/>
          <c:w val="0.81540569455708112"/>
          <c:h val="0.65651038773469617"/>
        </c:manualLayout>
      </c:layout>
      <c:lineChart>
        <c:grouping val="stacked"/>
        <c:varyColors val="0"/>
        <c:ser>
          <c:idx val="0"/>
          <c:order val="0"/>
          <c:marker>
            <c:symbol val="none"/>
          </c:marker>
          <c:cat>
            <c:strRef>
              <c:f>Лист1!$A$1:$C$1</c:f>
              <c:strCache>
                <c:ptCount val="3"/>
                <c:pt idx="0">
                  <c:v>30.06.2102</c:v>
                </c:pt>
                <c:pt idx="1">
                  <c:v>30.02.2013</c:v>
                </c:pt>
                <c:pt idx="2">
                  <c:v>02.04.2014</c:v>
                </c:pt>
              </c:strCache>
            </c:strRef>
          </c:cat>
          <c:val>
            <c:numRef>
              <c:f>Лист1!$A$2:$C$2</c:f>
              <c:numCache>
                <c:formatCode>General</c:formatCode>
                <c:ptCount val="3"/>
                <c:pt idx="0">
                  <c:v>2124563</c:v>
                </c:pt>
                <c:pt idx="1">
                  <c:v>4386000</c:v>
                </c:pt>
                <c:pt idx="2">
                  <c:v>44895213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925184"/>
        <c:axId val="76935168"/>
      </c:lineChart>
      <c:catAx>
        <c:axId val="7692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0">
                <a:solidFill>
                  <a:schemeClr val="tx1"/>
                </a:solidFill>
                <a:latin typeface="Arial Black" pitchFamily="34" charset="0"/>
              </a:defRPr>
            </a:pPr>
            <a:endParaRPr lang="ru-RU"/>
          </a:p>
        </c:txPr>
        <c:crossAx val="76935168"/>
        <c:crosses val="autoZero"/>
        <c:auto val="1"/>
        <c:lblAlgn val="ctr"/>
        <c:lblOffset val="100"/>
        <c:noMultiLvlLbl val="0"/>
      </c:catAx>
      <c:valAx>
        <c:axId val="76935168"/>
        <c:scaling>
          <c:orientation val="minMax"/>
        </c:scaling>
        <c:delete val="0"/>
        <c:axPos val="l"/>
        <c:majorGridlines/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800" b="1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6925184"/>
        <c:crosses val="autoZero"/>
        <c:crossBetween val="between"/>
      </c:valAx>
      <c:spPr>
        <a:solidFill>
          <a:schemeClr val="lt1"/>
        </a:solidFill>
        <a:ln w="28575" cap="flat" cmpd="sng" algn="ctr">
          <a:solidFill>
            <a:schemeClr val="accent5"/>
          </a:solidFill>
          <a:prstDash val="solid"/>
        </a:ln>
        <a:effectLst/>
      </c:spPr>
    </c:plotArea>
    <c:plotVisOnly val="1"/>
    <c:dispBlanksAs val="zero"/>
    <c:showDLblsOverMax val="0"/>
  </c:chart>
  <c:txPr>
    <a:bodyPr/>
    <a:lstStyle/>
    <a:p>
      <a:pPr>
        <a:defRPr sz="800" b="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BBF4D-B9B9-4DAB-B22C-F8550C4516A1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B6993-9C1F-4C18-AE52-1E49D59FC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70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B6993-9C1F-4C18-AE52-1E49D59FCB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7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B6993-9C1F-4C18-AE52-1E49D59FCB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72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B6993-9C1F-4C18-AE52-1E49D59FCB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72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B6993-9C1F-4C18-AE52-1E49D59FCB2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7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skinveststroy@mail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chart" Target="../charts/chart1.xml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5" y="2564904"/>
            <a:ext cx="7651757" cy="86409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Презентация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ООО «АСК Инвест строй»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5601" y="2161966"/>
            <a:ext cx="7488832" cy="1440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75601" y="3645024"/>
            <a:ext cx="7488832" cy="1440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2161966"/>
            <a:ext cx="2324281" cy="14401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3645398"/>
            <a:ext cx="2324281" cy="14401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6093296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Нижний Новгород, ул. Гордеевская, д. 1А                                               Апрель 2014 </a:t>
            </a:r>
            <a:r>
              <a:rPr lang="ru-RU" sz="1600" dirty="0"/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42861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3336" y="357075"/>
            <a:ext cx="800323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/>
              <a:t>  </a:t>
            </a:r>
            <a:br>
              <a:rPr lang="ru-RU" sz="2000" dirty="0" smtClean="0"/>
            </a:br>
            <a:r>
              <a:rPr lang="ru-RU" sz="3400" b="1" dirty="0" smtClean="0"/>
              <a:t>Контакты и реквизиты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8539" y="980728"/>
            <a:ext cx="7488832" cy="1440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43090" y="980728"/>
            <a:ext cx="2324281" cy="14401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783336" y="1412776"/>
            <a:ext cx="7484035" cy="468052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dirty="0"/>
          </a:p>
          <a:p>
            <a:endParaRPr lang="ru-RU" sz="1400" b="1" dirty="0" smtClean="0"/>
          </a:p>
          <a:p>
            <a:pPr algn="ctr"/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875750" y="1655020"/>
            <a:ext cx="7200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Наименование:</a:t>
            </a:r>
            <a:r>
              <a:rPr lang="ru-RU" sz="1400" dirty="0"/>
              <a:t> </a:t>
            </a:r>
            <a:r>
              <a:rPr lang="ru-RU" sz="1400" b="1" dirty="0" smtClean="0"/>
              <a:t>общество с ограниченной ответственностью </a:t>
            </a:r>
            <a:r>
              <a:rPr lang="ru-RU" sz="1400" b="1" dirty="0"/>
              <a:t>«АСК Инвест строй»</a:t>
            </a:r>
          </a:p>
          <a:p>
            <a:r>
              <a:rPr lang="ru-RU" sz="1400" b="1" dirty="0"/>
              <a:t>Юридический адрес: </a:t>
            </a:r>
            <a:r>
              <a:rPr lang="ru-RU" sz="1400" dirty="0"/>
              <a:t>Российская Федерация,</a:t>
            </a:r>
          </a:p>
          <a:p>
            <a:r>
              <a:rPr lang="ru-RU" sz="1400" dirty="0"/>
              <a:t>603093, г. Нижний Новгород, </a:t>
            </a:r>
            <a:r>
              <a:rPr lang="ru-RU" sz="1400" dirty="0" err="1"/>
              <a:t>ул.Печерский</a:t>
            </a:r>
            <a:r>
              <a:rPr lang="ru-RU" sz="1400" dirty="0"/>
              <a:t> съезд  д.38а, офис 306</a:t>
            </a:r>
          </a:p>
          <a:p>
            <a:r>
              <a:rPr lang="ru-RU" sz="1400" b="1" dirty="0"/>
              <a:t>Почтовый адрес: </a:t>
            </a:r>
            <a:r>
              <a:rPr lang="ru-RU" sz="1400" dirty="0"/>
              <a:t>Российская Федерация,</a:t>
            </a:r>
          </a:p>
          <a:p>
            <a:r>
              <a:rPr lang="ru-RU" sz="1400" dirty="0"/>
              <a:t>603093, г. Нижний Новгород, </a:t>
            </a:r>
            <a:r>
              <a:rPr lang="ru-RU" sz="1400" dirty="0" err="1"/>
              <a:t>ул.Печерский</a:t>
            </a:r>
            <a:r>
              <a:rPr lang="ru-RU" sz="1400" dirty="0"/>
              <a:t> съезд  д.38а, офис 306</a:t>
            </a:r>
          </a:p>
          <a:p>
            <a:r>
              <a:rPr lang="ru-RU" sz="1400" b="1" dirty="0"/>
              <a:t>ИНН</a:t>
            </a:r>
            <a:r>
              <a:rPr lang="ru-RU" sz="1400" dirty="0"/>
              <a:t> </a:t>
            </a:r>
            <a:r>
              <a:rPr lang="ru-RU" sz="1400" dirty="0" smtClean="0"/>
              <a:t>5260362530,</a:t>
            </a:r>
          </a:p>
          <a:p>
            <a:r>
              <a:rPr lang="ru-RU" sz="1400" b="1" dirty="0" smtClean="0"/>
              <a:t>КПП</a:t>
            </a:r>
            <a:r>
              <a:rPr lang="ru-RU" sz="1400" dirty="0" smtClean="0"/>
              <a:t> </a:t>
            </a:r>
            <a:r>
              <a:rPr lang="ru-RU" sz="1400" dirty="0"/>
              <a:t>526001001</a:t>
            </a:r>
          </a:p>
          <a:p>
            <a:r>
              <a:rPr lang="ru-RU" sz="1400" b="1" dirty="0"/>
              <a:t>р/с</a:t>
            </a:r>
            <a:r>
              <a:rPr lang="ru-RU" sz="1400" dirty="0"/>
              <a:t> 40702810238000000481  в </a:t>
            </a:r>
            <a:r>
              <a:rPr lang="ru-RU" sz="1400" dirty="0" err="1"/>
              <a:t>НижФ</a:t>
            </a:r>
            <a:r>
              <a:rPr lang="ru-RU" sz="1400" dirty="0"/>
              <a:t> ОАО «МДМ Банк», </a:t>
            </a:r>
          </a:p>
          <a:p>
            <a:r>
              <a:rPr lang="ru-RU" sz="1400" b="1" dirty="0"/>
              <a:t>к/с </a:t>
            </a:r>
            <a:r>
              <a:rPr lang="ru-RU" sz="1400" dirty="0"/>
              <a:t>30101810600000000877</a:t>
            </a:r>
          </a:p>
          <a:p>
            <a:r>
              <a:rPr lang="ru-RU" sz="1400" b="1" dirty="0"/>
              <a:t>БИК</a:t>
            </a:r>
            <a:r>
              <a:rPr lang="ru-RU" sz="1400" dirty="0"/>
              <a:t> 042202877</a:t>
            </a:r>
          </a:p>
          <a:p>
            <a:r>
              <a:rPr lang="ru-RU" sz="1400" b="1" dirty="0"/>
              <a:t>Телефон: </a:t>
            </a:r>
            <a:r>
              <a:rPr lang="ru-RU" sz="1400" dirty="0"/>
              <a:t>(8 831) 216-25-64</a:t>
            </a:r>
          </a:p>
          <a:p>
            <a:r>
              <a:rPr lang="ru-RU" sz="1400" b="1" dirty="0"/>
              <a:t>e-</a:t>
            </a:r>
            <a:r>
              <a:rPr lang="ru-RU" sz="1400" b="1" dirty="0" err="1"/>
              <a:t>mail</a:t>
            </a:r>
            <a:r>
              <a:rPr lang="ru-RU" sz="1400" b="1" dirty="0"/>
              <a:t>: </a:t>
            </a:r>
            <a:r>
              <a:rPr lang="ru-RU" sz="1400" dirty="0" smtClean="0">
                <a:hlinkClick r:id="rId3"/>
              </a:rPr>
              <a:t>askinveststroy@mail.ru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b="1" dirty="0"/>
              <a:t>Генеральный директор ООО </a:t>
            </a:r>
            <a:r>
              <a:rPr lang="ru-RU" sz="1400" b="1" dirty="0" smtClean="0"/>
              <a:t>«АСК Инвест строй» </a:t>
            </a:r>
            <a:r>
              <a:rPr lang="ru-RU" sz="1400" b="1" dirty="0"/>
              <a:t>(на основании устава)</a:t>
            </a:r>
          </a:p>
          <a:p>
            <a:r>
              <a:rPr lang="ru-RU" sz="1400" dirty="0" smtClean="0"/>
              <a:t>Гаврилин Сергей Юрьевич</a:t>
            </a:r>
            <a:endParaRPr lang="ru-RU" sz="1400" dirty="0"/>
          </a:p>
          <a:p>
            <a:r>
              <a:rPr lang="ru-RU" sz="1400" dirty="0"/>
              <a:t>Контактный телефон: 8 </a:t>
            </a:r>
            <a:r>
              <a:rPr lang="ru-RU" sz="1400" dirty="0" smtClean="0"/>
              <a:t>930 705 00 11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5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3232" cy="936103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  </a:t>
            </a:r>
            <a:br>
              <a:rPr lang="ru-RU" sz="2000" dirty="0" smtClean="0"/>
            </a:br>
            <a:r>
              <a:rPr lang="ru-RU" sz="2700" dirty="0" smtClean="0"/>
              <a:t>   </a:t>
            </a:r>
            <a:r>
              <a:rPr lang="ru-RU" sz="2000" b="1" dirty="0" smtClean="0"/>
              <a:t>Содержание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539" y="1268760"/>
            <a:ext cx="6529765" cy="4752528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Содержание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400" dirty="0"/>
          </a:p>
          <a:p>
            <a:pPr algn="just"/>
            <a:r>
              <a:rPr lang="ru-RU" sz="1400" dirty="0" smtClean="0"/>
              <a:t>О компании</a:t>
            </a:r>
          </a:p>
          <a:p>
            <a:pPr algn="just"/>
            <a:r>
              <a:rPr lang="ru-RU" sz="1400" dirty="0" smtClean="0"/>
              <a:t>Ключевые проекты</a:t>
            </a:r>
          </a:p>
          <a:p>
            <a:pPr algn="just"/>
            <a:r>
              <a:rPr lang="ru-RU" sz="1400" dirty="0" smtClean="0"/>
              <a:t>Контакты и реквизиты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8539" y="980728"/>
            <a:ext cx="7488832" cy="1440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43090" y="980728"/>
            <a:ext cx="2324281" cy="14401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54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6176" y="404664"/>
            <a:ext cx="800323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/>
              <a:t>  </a:t>
            </a:r>
            <a:br>
              <a:rPr lang="ru-RU" sz="2000" dirty="0" smtClean="0"/>
            </a:br>
            <a:r>
              <a:rPr lang="ru-RU" sz="4000" dirty="0" smtClean="0"/>
              <a:t>  </a:t>
            </a:r>
            <a:r>
              <a:rPr lang="ru-RU" sz="6000" b="1" dirty="0" smtClean="0"/>
              <a:t>О</a:t>
            </a:r>
            <a:r>
              <a:rPr lang="ru-RU" sz="6000" dirty="0" smtClean="0"/>
              <a:t> </a:t>
            </a:r>
            <a:r>
              <a:rPr lang="ru-RU" sz="6000" b="1" dirty="0" smtClean="0"/>
              <a:t>компании </a:t>
            </a:r>
            <a:r>
              <a:rPr lang="ru-RU" sz="6000" dirty="0" smtClean="0"/>
              <a:t>«</a:t>
            </a:r>
            <a:r>
              <a:rPr lang="ru-RU" sz="6000" b="1" dirty="0" smtClean="0"/>
              <a:t>АСК Инвест строй</a:t>
            </a:r>
            <a:r>
              <a:rPr lang="ru-RU" sz="6000" dirty="0" smtClean="0"/>
              <a:t>» </a:t>
            </a:r>
            <a:endParaRPr lang="ru-RU" sz="4000" dirty="0"/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8539" y="980728"/>
            <a:ext cx="7488832" cy="1440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43090" y="980728"/>
            <a:ext cx="2324281" cy="14401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78539" y="1412776"/>
            <a:ext cx="3979253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Общество с ограниченной ответственностью «АСК Инвест строй» – </a:t>
            </a:r>
            <a:r>
              <a:rPr lang="ru-RU" sz="1050" dirty="0" smtClean="0"/>
              <a:t>компания, занимающаяся  строительством</a:t>
            </a:r>
            <a:endParaRPr lang="ru-RU" sz="1050" dirty="0"/>
          </a:p>
          <a:p>
            <a:r>
              <a:rPr lang="ru-RU" sz="1050" dirty="0" smtClean="0"/>
              <a:t>и реконструкцией зданий и сооружений, трубопроводов и инженерных коммуникаций на  промышленных объектах.</a:t>
            </a:r>
          </a:p>
          <a:p>
            <a:endParaRPr lang="ru-RU" sz="1050" dirty="0"/>
          </a:p>
          <a:p>
            <a:pPr marL="171450" indent="-171450">
              <a:buFont typeface="Arial" pitchFamily="34" charset="0"/>
              <a:buChar char="•"/>
            </a:pPr>
            <a:r>
              <a:rPr lang="ru-RU" sz="1050" b="1" dirty="0" smtClean="0"/>
              <a:t>Ключевые направления:</a:t>
            </a:r>
            <a:endParaRPr lang="ru-RU" sz="1050" b="1" dirty="0"/>
          </a:p>
          <a:p>
            <a:r>
              <a:rPr lang="ru-RU" sz="1050" dirty="0" smtClean="0"/>
              <a:t>-     Устройство наружных сетей водопровода, канализации, теплоснабжения; </a:t>
            </a:r>
            <a:endParaRPr lang="ru-RU" sz="1050" dirty="0"/>
          </a:p>
          <a:p>
            <a:r>
              <a:rPr lang="ru-RU" sz="1050" dirty="0" smtClean="0"/>
              <a:t>-     Устройство внутренних сетей;</a:t>
            </a:r>
            <a:endParaRPr lang="ru-RU" sz="1050" dirty="0"/>
          </a:p>
          <a:p>
            <a:r>
              <a:rPr lang="ru-RU" sz="1050" dirty="0" smtClean="0"/>
              <a:t>-     Монтажные </a:t>
            </a:r>
            <a:r>
              <a:rPr lang="ru-RU" sz="1050" dirty="0"/>
              <a:t>работы (монтаж технологического</a:t>
            </a:r>
          </a:p>
          <a:p>
            <a:r>
              <a:rPr lang="ru-RU" sz="1050" dirty="0"/>
              <a:t>оборудования и технологических трубопроводов,  монтаж</a:t>
            </a:r>
          </a:p>
          <a:p>
            <a:r>
              <a:rPr lang="ru-RU" sz="1050" dirty="0"/>
              <a:t>металлоконструкций,  монтаж систем электроснабжения и</a:t>
            </a:r>
          </a:p>
          <a:p>
            <a:r>
              <a:rPr lang="ru-RU" sz="1050" dirty="0"/>
              <a:t>систем автоматизации</a:t>
            </a:r>
            <a:r>
              <a:rPr lang="ru-RU" sz="1050" dirty="0" smtClean="0"/>
              <a:t>);</a:t>
            </a:r>
          </a:p>
          <a:p>
            <a:pPr marL="171450" indent="-171450">
              <a:buFontTx/>
              <a:buChar char="-"/>
            </a:pPr>
            <a:r>
              <a:rPr lang="ru-RU" sz="1050" dirty="0" smtClean="0"/>
              <a:t>Промышленное строительство;</a:t>
            </a:r>
          </a:p>
          <a:p>
            <a:pPr marL="171450" indent="-171450">
              <a:buFontTx/>
              <a:buChar char="-"/>
            </a:pPr>
            <a:r>
              <a:rPr lang="ru-RU" sz="1050" dirty="0" smtClean="0"/>
              <a:t>Строительство зданий и сооружений;</a:t>
            </a:r>
          </a:p>
          <a:p>
            <a:pPr marL="171450" indent="-171450">
              <a:buFontTx/>
              <a:buChar char="-"/>
            </a:pPr>
            <a:r>
              <a:rPr lang="ru-RU" sz="1050" dirty="0" smtClean="0"/>
              <a:t>Монтаж систем безопасности и контроля доступа.</a:t>
            </a:r>
          </a:p>
          <a:p>
            <a:pPr marL="171450" indent="-171450">
              <a:buFontTx/>
              <a:buChar char="-"/>
            </a:pPr>
            <a:r>
              <a:rPr lang="ru-RU" sz="1050" dirty="0" smtClean="0"/>
              <a:t>Предоставление строительной техники</a:t>
            </a:r>
          </a:p>
          <a:p>
            <a:pPr marL="171450" indent="-171450">
              <a:buFontTx/>
              <a:buChar char="-"/>
            </a:pPr>
            <a:r>
              <a:rPr lang="ru-RU" sz="1050" dirty="0" smtClean="0"/>
              <a:t>Реконструкция зданий и сооружений</a:t>
            </a:r>
          </a:p>
          <a:p>
            <a:pPr marL="171450" indent="-171450">
              <a:buFontTx/>
              <a:buChar char="-"/>
            </a:pPr>
            <a:endParaRPr lang="ru-RU" sz="1050" dirty="0" smtClean="0"/>
          </a:p>
          <a:p>
            <a:endParaRPr lang="ru-RU" sz="1050" dirty="0" smtClean="0"/>
          </a:p>
          <a:p>
            <a:endParaRPr lang="ru-RU" sz="1050" dirty="0"/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/>
              <a:t>Персонал- более 100 человек</a:t>
            </a:r>
            <a:r>
              <a:rPr lang="ru-RU" sz="1050" dirty="0"/>
              <a:t>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/>
              <a:t>До 80</a:t>
            </a:r>
            <a:r>
              <a:rPr lang="ru-RU" sz="1050" dirty="0"/>
              <a:t>% работ выполняется собственными силами</a:t>
            </a:r>
            <a:r>
              <a:rPr lang="ru-RU" sz="1050" dirty="0" smtClean="0"/>
              <a:t>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/>
              <a:t>2 производственные базы на территории г. Н. Новгорода общей площадью более 600 кв. м.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10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412776"/>
            <a:ext cx="3407339" cy="2160240"/>
          </a:xfrm>
          <a:prstGeom prst="rect">
            <a:avLst/>
          </a:prstGeom>
          <a:solidFill>
            <a:schemeClr val="accent1">
              <a:lumMod val="20000"/>
              <a:lumOff val="80000"/>
              <a:alpha val="19000"/>
            </a:schemeClr>
          </a:solidFill>
          <a:ln w="22225" cap="flat" cmpd="sng">
            <a:solidFill>
              <a:schemeClr val="tx1">
                <a:alpha val="43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ртем\Desktop\Антон\сайт\logo-vodoka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60513"/>
            <a:ext cx="597876" cy="3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ртем\Desktop\Антон\сайт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75" y="2808139"/>
            <a:ext cx="640270" cy="6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ртем\Desktop\Антон\сайт\логотипы\tehnonicol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326" y="2113629"/>
            <a:ext cx="831538" cy="53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ртем\Desktop\Антон\сайт\логотипы\GK_Megapolis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70" y="2113628"/>
            <a:ext cx="907770" cy="52196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ртем\Desktop\Антон\сайт\логотипы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576" y="2113629"/>
            <a:ext cx="1209509" cy="53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Артем\Desktop\Антон\сайт\логотипы\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721" y="1513157"/>
            <a:ext cx="1243547" cy="400320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Артем\Desktop\Антон\сайт\pa-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03" y="2808139"/>
            <a:ext cx="503237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Артем\Desktop\gazprom_logo_14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79" y="1514744"/>
            <a:ext cx="808856" cy="39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81015038"/>
              </p:ext>
            </p:extLst>
          </p:nvPr>
        </p:nvGraphicFramePr>
        <p:xfrm>
          <a:off x="4860032" y="3717032"/>
          <a:ext cx="340734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596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8539" y="980728"/>
            <a:ext cx="7488832" cy="1440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43090" y="980728"/>
            <a:ext cx="2324281" cy="14401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83336" y="357075"/>
            <a:ext cx="800323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/>
              <a:t>  </a:t>
            </a:r>
            <a:br>
              <a:rPr lang="ru-RU" sz="2000" dirty="0" smtClean="0"/>
            </a:br>
            <a:r>
              <a:rPr lang="ru-RU" sz="3400" b="1" dirty="0" smtClean="0"/>
              <a:t>Ключевые проекты 2013г.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783336" y="1340768"/>
            <a:ext cx="5159754" cy="468052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100" b="1" dirty="0" smtClean="0"/>
          </a:p>
          <a:p>
            <a:r>
              <a:rPr lang="ru-RU" sz="1100" b="1" dirty="0" smtClean="0"/>
              <a:t>1</a:t>
            </a:r>
            <a:r>
              <a:rPr lang="ru-RU" sz="1100" b="1" dirty="0"/>
              <a:t>)</a:t>
            </a:r>
            <a:r>
              <a:rPr lang="ru-RU" sz="1100" dirty="0"/>
              <a:t> </a:t>
            </a:r>
            <a:r>
              <a:rPr lang="ru-RU" sz="1100" b="1" dirty="0"/>
              <a:t>Сеченовское ЛПУ </a:t>
            </a:r>
          </a:p>
          <a:p>
            <a:r>
              <a:rPr lang="ru-RU" sz="1100" dirty="0"/>
              <a:t>-капитальный ремонт подъездов в жилых домах </a:t>
            </a:r>
            <a:r>
              <a:rPr lang="ru-RU" sz="1100" dirty="0" smtClean="0"/>
              <a:t>- </a:t>
            </a:r>
            <a:r>
              <a:rPr lang="ru-RU" sz="1100" dirty="0"/>
              <a:t>ремонт кровли на спортивном комплексе в </a:t>
            </a:r>
            <a:r>
              <a:rPr lang="ru-RU" sz="1100" dirty="0" smtClean="0"/>
              <a:t>п.Сеченово (</a:t>
            </a:r>
            <a:r>
              <a:rPr lang="ru-RU" sz="1100" dirty="0"/>
              <a:t>замена воронок)</a:t>
            </a:r>
          </a:p>
          <a:p>
            <a:r>
              <a:rPr lang="ru-RU" sz="1100" dirty="0"/>
              <a:t>Заказчик: ОАО «Газпром</a:t>
            </a:r>
            <a:r>
              <a:rPr lang="ru-RU" sz="1100" dirty="0" smtClean="0"/>
              <a:t>»</a:t>
            </a:r>
          </a:p>
          <a:p>
            <a:r>
              <a:rPr lang="ru-RU" sz="1100" b="1" dirty="0" smtClean="0"/>
              <a:t>Статус: </a:t>
            </a:r>
            <a:r>
              <a:rPr lang="ru-RU" sz="1100" dirty="0" smtClean="0"/>
              <a:t>Выполнено</a:t>
            </a:r>
            <a:endParaRPr lang="ru-RU" sz="1100" dirty="0"/>
          </a:p>
          <a:p>
            <a:r>
              <a:rPr lang="ru-RU" sz="1100" b="1" dirty="0"/>
              <a:t>2) Починковское ЛПУ</a:t>
            </a:r>
          </a:p>
          <a:p>
            <a:r>
              <a:rPr lang="ru-RU" sz="1100" dirty="0"/>
              <a:t>-капитальный ремонт подъездов в жилых домах </a:t>
            </a:r>
            <a:r>
              <a:rPr lang="ru-RU" sz="1100" dirty="0" smtClean="0"/>
              <a:t>-</a:t>
            </a:r>
            <a:r>
              <a:rPr lang="ru-RU" sz="1100" dirty="0"/>
              <a:t>ремонт помещений и входных групп на спортивном комплексе в п.Починки</a:t>
            </a:r>
          </a:p>
          <a:p>
            <a:r>
              <a:rPr lang="ru-RU" sz="1100" dirty="0"/>
              <a:t>Заказчик: ОАО «Газпром</a:t>
            </a:r>
            <a:r>
              <a:rPr lang="ru-RU" sz="1100" dirty="0" smtClean="0"/>
              <a:t>»</a:t>
            </a:r>
          </a:p>
          <a:p>
            <a:r>
              <a:rPr lang="ru-RU" sz="1100" b="1" dirty="0"/>
              <a:t>Статус: </a:t>
            </a:r>
            <a:r>
              <a:rPr lang="ru-RU" sz="1100" dirty="0" smtClean="0"/>
              <a:t>Выполнено</a:t>
            </a:r>
            <a:endParaRPr lang="ru-RU" sz="1100" dirty="0"/>
          </a:p>
          <a:p>
            <a:r>
              <a:rPr lang="ru-RU" sz="1100" b="1" dirty="0"/>
              <a:t>3) Пензенское ЛПУ МГ Здание сварочно-монтажного цеха и спортзала базы АДС ГРС  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реставрация </a:t>
            </a:r>
            <a:r>
              <a:rPr lang="ru-RU" sz="1100" dirty="0"/>
              <a:t>спортивной </a:t>
            </a:r>
            <a:r>
              <a:rPr lang="ru-RU" sz="1100" dirty="0" smtClean="0"/>
              <a:t>площадки и ремонт </a:t>
            </a:r>
            <a:r>
              <a:rPr lang="ru-RU" sz="1100" dirty="0"/>
              <a:t>офисных </a:t>
            </a:r>
            <a:r>
              <a:rPr lang="ru-RU" sz="1100" dirty="0" smtClean="0"/>
              <a:t>помещений</a:t>
            </a:r>
          </a:p>
          <a:p>
            <a:r>
              <a:rPr lang="ru-RU" sz="1100" b="1" dirty="0"/>
              <a:t>Статус: </a:t>
            </a:r>
            <a:r>
              <a:rPr lang="ru-RU" sz="1100" dirty="0" smtClean="0"/>
              <a:t>Выполнено</a:t>
            </a:r>
            <a:endParaRPr lang="ru-RU" sz="1100" dirty="0"/>
          </a:p>
          <a:p>
            <a:r>
              <a:rPr lang="ru-RU" sz="1100" b="1" dirty="0"/>
              <a:t>4)</a:t>
            </a:r>
            <a:r>
              <a:rPr lang="ru-RU" sz="1100" dirty="0"/>
              <a:t> </a:t>
            </a:r>
            <a:r>
              <a:rPr lang="ru-RU" sz="1100" b="1" dirty="0"/>
              <a:t>АГНКС г.Дзержинск</a:t>
            </a:r>
          </a:p>
          <a:p>
            <a:r>
              <a:rPr lang="ru-RU" sz="1100" dirty="0"/>
              <a:t>-капитальный ремонт помещений с заменой окон</a:t>
            </a:r>
          </a:p>
          <a:p>
            <a:r>
              <a:rPr lang="ru-RU" sz="1100" dirty="0"/>
              <a:t>Заказчик: ОАО «Газпром</a:t>
            </a:r>
            <a:r>
              <a:rPr lang="ru-RU" sz="1100" dirty="0" smtClean="0"/>
              <a:t>»</a:t>
            </a:r>
          </a:p>
          <a:p>
            <a:r>
              <a:rPr lang="ru-RU" sz="1100" b="1" dirty="0"/>
              <a:t>Статус: </a:t>
            </a:r>
            <a:r>
              <a:rPr lang="ru-RU" sz="1100" dirty="0" smtClean="0"/>
              <a:t>Выполнено</a:t>
            </a:r>
            <a:endParaRPr lang="ru-RU" sz="1100" dirty="0"/>
          </a:p>
          <a:p>
            <a:r>
              <a:rPr lang="ru-RU" sz="1100" b="1" dirty="0"/>
              <a:t>5</a:t>
            </a:r>
            <a:r>
              <a:rPr lang="ru-RU" sz="1100" dirty="0" smtClean="0"/>
              <a:t>) </a:t>
            </a:r>
            <a:r>
              <a:rPr lang="ru-RU" sz="1100" b="1" dirty="0" smtClean="0"/>
              <a:t>АГНКС </a:t>
            </a:r>
            <a:r>
              <a:rPr lang="ru-RU" sz="1100" b="1" dirty="0"/>
              <a:t>г. Нижний Новгород</a:t>
            </a:r>
          </a:p>
          <a:p>
            <a:r>
              <a:rPr lang="ru-RU" sz="1100" dirty="0"/>
              <a:t>-демонтаж и монтаж </a:t>
            </a:r>
            <a:r>
              <a:rPr lang="ru-RU" sz="1100" dirty="0" smtClean="0"/>
              <a:t>ограждений, изготовление </a:t>
            </a:r>
            <a:r>
              <a:rPr lang="ru-RU" sz="1100" dirty="0"/>
              <a:t>и монтаж ворот</a:t>
            </a:r>
          </a:p>
          <a:p>
            <a:r>
              <a:rPr lang="ru-RU" sz="1100" dirty="0"/>
              <a:t>-устройство асфальтных покрытий</a:t>
            </a:r>
          </a:p>
          <a:p>
            <a:r>
              <a:rPr lang="ru-RU" sz="1100" dirty="0"/>
              <a:t>Заказчик: ОАО «Газпром</a:t>
            </a:r>
            <a:r>
              <a:rPr lang="ru-RU" sz="1100" dirty="0" smtClean="0"/>
              <a:t>»</a:t>
            </a:r>
          </a:p>
          <a:p>
            <a:r>
              <a:rPr lang="ru-RU" sz="1100" b="1" dirty="0"/>
              <a:t>Статус: </a:t>
            </a:r>
            <a:r>
              <a:rPr lang="ru-RU" sz="1100" dirty="0" smtClean="0"/>
              <a:t>Выполнено</a:t>
            </a:r>
            <a:endParaRPr lang="ru-RU" sz="1100" dirty="0"/>
          </a:p>
          <a:p>
            <a:r>
              <a:rPr lang="ru-RU" sz="1100" b="1" dirty="0" smtClean="0"/>
              <a:t>6)</a:t>
            </a:r>
            <a:r>
              <a:rPr lang="ru-RU" sz="1100" dirty="0" smtClean="0"/>
              <a:t> </a:t>
            </a:r>
            <a:r>
              <a:rPr lang="ru-RU" sz="1100" b="1" dirty="0" smtClean="0"/>
              <a:t>АГНКС </a:t>
            </a:r>
            <a:r>
              <a:rPr lang="ru-RU" sz="1100" b="1" dirty="0"/>
              <a:t>г.Чебоксары</a:t>
            </a:r>
          </a:p>
          <a:p>
            <a:r>
              <a:rPr lang="ru-RU" sz="1100" dirty="0"/>
              <a:t>-устройство асфальтных покрытий</a:t>
            </a:r>
          </a:p>
          <a:p>
            <a:r>
              <a:rPr lang="ru-RU" sz="1100" dirty="0"/>
              <a:t>Заказчик: ОАО «Газпром</a:t>
            </a:r>
            <a:r>
              <a:rPr lang="ru-RU" sz="1100" dirty="0" smtClean="0"/>
              <a:t>»</a:t>
            </a:r>
          </a:p>
          <a:p>
            <a:r>
              <a:rPr lang="ru-RU" sz="1100" b="1" dirty="0"/>
              <a:t>Статус: </a:t>
            </a:r>
            <a:r>
              <a:rPr lang="ru-RU" sz="1100" dirty="0" smtClean="0"/>
              <a:t>Выполнено</a:t>
            </a:r>
            <a:endParaRPr lang="ru-RU" sz="1100" dirty="0"/>
          </a:p>
          <a:p>
            <a:pPr algn="ctr"/>
            <a:endParaRPr lang="ru-RU" sz="1100" dirty="0"/>
          </a:p>
        </p:txBody>
      </p:sp>
      <p:pic>
        <p:nvPicPr>
          <p:cNvPr id="10" name="Picture 2" descr="C:\Users\Артем\Desktop\Новая папка (4)\IMG_0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719" y="1340768"/>
            <a:ext cx="2118651" cy="15889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ртем\Desktop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719" y="3037019"/>
            <a:ext cx="2118652" cy="14094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ртем\Desktop\large_45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717" y="4559419"/>
            <a:ext cx="2118651" cy="14618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4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8539" y="980728"/>
            <a:ext cx="7488832" cy="1440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43090" y="980728"/>
            <a:ext cx="2324281" cy="14401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3336" y="357075"/>
            <a:ext cx="800323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/>
              <a:t>  </a:t>
            </a:r>
            <a:br>
              <a:rPr lang="ru-RU" sz="2000" dirty="0" smtClean="0"/>
            </a:br>
            <a:r>
              <a:rPr lang="ru-RU" sz="3400" b="1" dirty="0" smtClean="0"/>
              <a:t>Ключевые проекты 2013г.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783336" y="1340768"/>
            <a:ext cx="5159754" cy="468052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100" b="1" dirty="0"/>
              <a:t>7) Торбеевское ЛПУ</a:t>
            </a:r>
          </a:p>
          <a:p>
            <a:r>
              <a:rPr lang="ru-RU" sz="1100" dirty="0"/>
              <a:t>-ремонт дороги на дворовых территориях жилых домов, формирование парковочных мест</a:t>
            </a:r>
          </a:p>
          <a:p>
            <a:r>
              <a:rPr lang="ru-RU" sz="1100" dirty="0"/>
              <a:t>Заказчик: ОАО «Газпром</a:t>
            </a:r>
            <a:r>
              <a:rPr lang="ru-RU" sz="1100" dirty="0" smtClean="0"/>
              <a:t>»</a:t>
            </a:r>
          </a:p>
          <a:p>
            <a:r>
              <a:rPr lang="ru-RU" sz="1100" b="1" dirty="0" smtClean="0"/>
              <a:t>Статус: </a:t>
            </a:r>
            <a:r>
              <a:rPr lang="ru-RU" sz="1100" dirty="0" smtClean="0"/>
              <a:t>Выполнено</a:t>
            </a:r>
          </a:p>
          <a:p>
            <a:endParaRPr lang="ru-RU" sz="1100" dirty="0" smtClean="0"/>
          </a:p>
          <a:p>
            <a:r>
              <a:rPr lang="ru-RU" sz="1100" b="1" dirty="0" smtClean="0"/>
              <a:t>8)</a:t>
            </a:r>
            <a:r>
              <a:rPr lang="ru-RU" sz="1100" dirty="0" smtClean="0"/>
              <a:t> </a:t>
            </a:r>
            <a:r>
              <a:rPr lang="ru-RU" sz="1100" b="1" dirty="0" smtClean="0"/>
              <a:t>Дзержинский перинатальный центр</a:t>
            </a:r>
            <a:endParaRPr lang="ru-RU" sz="1100" b="1" dirty="0"/>
          </a:p>
          <a:p>
            <a:r>
              <a:rPr lang="ru-RU" sz="1100" dirty="0" smtClean="0"/>
              <a:t>- Внутренняя отделка помещений</a:t>
            </a:r>
          </a:p>
          <a:p>
            <a:r>
              <a:rPr lang="ru-RU" sz="1100" dirty="0" smtClean="0"/>
              <a:t>Муниципальный</a:t>
            </a:r>
            <a:r>
              <a:rPr lang="ru-RU" sz="1100" dirty="0"/>
              <a:t> заказчик: МУКС «Строитель»</a:t>
            </a:r>
            <a:endParaRPr lang="ru-RU" sz="1100" dirty="0" smtClean="0"/>
          </a:p>
          <a:p>
            <a:r>
              <a:rPr lang="ru-RU" sz="1100" b="1" dirty="0"/>
              <a:t>Статус</a:t>
            </a:r>
            <a:r>
              <a:rPr lang="ru-RU" sz="1100" b="1" dirty="0" smtClean="0"/>
              <a:t>: </a:t>
            </a:r>
            <a:r>
              <a:rPr lang="ru-RU" sz="1100" dirty="0" smtClean="0"/>
              <a:t>Выполнено</a:t>
            </a:r>
          </a:p>
          <a:p>
            <a:endParaRPr lang="ru-RU" sz="1100" dirty="0" smtClean="0"/>
          </a:p>
          <a:p>
            <a:r>
              <a:rPr lang="ru-RU" sz="1100" b="1" dirty="0" smtClean="0"/>
              <a:t>9) Изготовление и установка УУ ХВС на территории Нижнего Новгорода</a:t>
            </a:r>
          </a:p>
          <a:p>
            <a:r>
              <a:rPr lang="ru-RU" sz="1100" dirty="0" smtClean="0"/>
              <a:t>Изготовлено и подключено более 800 узлов учета ХВС.</a:t>
            </a:r>
            <a:endParaRPr lang="ru-RU" sz="1100" dirty="0"/>
          </a:p>
          <a:p>
            <a:r>
              <a:rPr lang="ru-RU" sz="1100" dirty="0" smtClean="0"/>
              <a:t>Заказчик</a:t>
            </a:r>
            <a:r>
              <a:rPr lang="ru-RU" sz="1100" dirty="0"/>
              <a:t>: </a:t>
            </a:r>
            <a:r>
              <a:rPr lang="ru-RU" sz="1100" dirty="0" smtClean="0"/>
              <a:t>ОАО «Нижегородский Водоканал»</a:t>
            </a:r>
          </a:p>
          <a:p>
            <a:r>
              <a:rPr lang="ru-RU" sz="1100" b="1" dirty="0"/>
              <a:t>Статус: </a:t>
            </a:r>
            <a:r>
              <a:rPr lang="ru-RU" sz="1100" dirty="0" smtClean="0"/>
              <a:t>Выполнено</a:t>
            </a:r>
          </a:p>
          <a:p>
            <a:endParaRPr lang="ru-RU" sz="1100" dirty="0" smtClean="0"/>
          </a:p>
          <a:p>
            <a:r>
              <a:rPr lang="ru-RU" sz="1100" b="1" dirty="0" smtClean="0"/>
              <a:t>10) Сормовский участок ОАО «Нижегородский Водоканал»</a:t>
            </a:r>
          </a:p>
          <a:p>
            <a:r>
              <a:rPr lang="ru-RU" sz="1100" dirty="0" smtClean="0"/>
              <a:t>Замена пожарного водопровода; сантехнические работы.</a:t>
            </a:r>
            <a:endParaRPr lang="ru-RU" sz="1100" dirty="0"/>
          </a:p>
          <a:p>
            <a:r>
              <a:rPr lang="ru-RU" sz="1100" dirty="0"/>
              <a:t>Заказчик: ОАО «Нижегородский Водоканал»</a:t>
            </a:r>
          </a:p>
          <a:p>
            <a:r>
              <a:rPr lang="ru-RU" sz="1100" b="1" dirty="0"/>
              <a:t>Статус: </a:t>
            </a:r>
            <a:r>
              <a:rPr lang="ru-RU" sz="1100" dirty="0" smtClean="0"/>
              <a:t>Выполнено</a:t>
            </a:r>
            <a:endParaRPr lang="ru-RU" sz="1100" dirty="0"/>
          </a:p>
          <a:p>
            <a:endParaRPr lang="ru-RU" sz="1100" dirty="0" smtClean="0"/>
          </a:p>
          <a:p>
            <a:r>
              <a:rPr lang="ru-RU" sz="1100" b="1" dirty="0" smtClean="0"/>
              <a:t>11) Реконструкция здания на ул. Рождественской 40</a:t>
            </a:r>
          </a:p>
          <a:p>
            <a:r>
              <a:rPr lang="ru-RU" sz="1100" dirty="0" smtClean="0"/>
              <a:t>Заказчик</a:t>
            </a:r>
            <a:r>
              <a:rPr lang="ru-RU" sz="1100" dirty="0"/>
              <a:t>: </a:t>
            </a:r>
            <a:r>
              <a:rPr lang="ru-RU" sz="1100" dirty="0" smtClean="0"/>
              <a:t>ООО  «Строй Альянс»</a:t>
            </a:r>
            <a:endParaRPr lang="ru-RU" sz="1100" dirty="0"/>
          </a:p>
          <a:p>
            <a:r>
              <a:rPr lang="ru-RU" sz="1100" b="1" dirty="0"/>
              <a:t>Статус: </a:t>
            </a:r>
            <a:r>
              <a:rPr lang="ru-RU" sz="1100" dirty="0"/>
              <a:t>Выполнено</a:t>
            </a:r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/>
          </a:p>
        </p:txBody>
      </p:sp>
      <p:pic>
        <p:nvPicPr>
          <p:cNvPr id="3075" name="Picture 3" descr="C:\Users\Артем\Desktop\Новая папка (4)\IMG_15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47" y="1340768"/>
            <a:ext cx="2122324" cy="15917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Артем\Desktop\Новая папка (4)\DSC055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9" b="26049"/>
          <a:stretch/>
        </p:blipFill>
        <p:spPr bwMode="auto">
          <a:xfrm>
            <a:off x="6145047" y="3128602"/>
            <a:ext cx="2122324" cy="9415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ртем\Desktop\Новая папка (4)\IMG_12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1" b="21694"/>
          <a:stretch/>
        </p:blipFill>
        <p:spPr bwMode="auto">
          <a:xfrm>
            <a:off x="6159855" y="4332816"/>
            <a:ext cx="2117468" cy="16884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2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8539" y="980728"/>
            <a:ext cx="7488832" cy="1440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43090" y="980728"/>
            <a:ext cx="2324281" cy="14401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3336" y="357075"/>
            <a:ext cx="800323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/>
              <a:t>  </a:t>
            </a:r>
            <a:br>
              <a:rPr lang="ru-RU" sz="2000" dirty="0" smtClean="0"/>
            </a:br>
            <a:r>
              <a:rPr lang="ru-RU" sz="3400" b="1" dirty="0" smtClean="0"/>
              <a:t>Ключевые проекты 2013г.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783336" y="1340768"/>
            <a:ext cx="5159754" cy="468052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100" b="1" dirty="0" smtClean="0"/>
              <a:t>12) ТРЦ «НЕБО» (площадь </a:t>
            </a:r>
            <a:r>
              <a:rPr lang="ru-RU" sz="1100" b="1" dirty="0" err="1" smtClean="0"/>
              <a:t>Лядова</a:t>
            </a:r>
            <a:r>
              <a:rPr lang="ru-RU" sz="1100" b="1" dirty="0" smtClean="0"/>
              <a:t>)</a:t>
            </a:r>
            <a:endParaRPr lang="ru-RU" sz="1100" b="1" dirty="0"/>
          </a:p>
          <a:p>
            <a:r>
              <a:rPr lang="ru-RU" sz="1100" dirty="0" smtClean="0"/>
              <a:t>-Устройство теплого контура </a:t>
            </a:r>
          </a:p>
          <a:p>
            <a:r>
              <a:rPr lang="ru-RU" sz="1100" dirty="0" smtClean="0"/>
              <a:t>-Устройство настилов лифтовых шахт</a:t>
            </a:r>
          </a:p>
          <a:p>
            <a:r>
              <a:rPr lang="ru-RU" sz="1100" dirty="0" smtClean="0"/>
              <a:t>-Устройство временных ограждений</a:t>
            </a:r>
          </a:p>
          <a:p>
            <a:r>
              <a:rPr lang="ru-RU" sz="1100" dirty="0" smtClean="0"/>
              <a:t>-Устройство временного освещения</a:t>
            </a:r>
            <a:endParaRPr lang="ru-RU" sz="1100" dirty="0"/>
          </a:p>
          <a:p>
            <a:r>
              <a:rPr lang="ru-RU" sz="1100" dirty="0"/>
              <a:t>Заказчик: </a:t>
            </a:r>
            <a:r>
              <a:rPr lang="ru-RU" sz="1100" dirty="0" smtClean="0"/>
              <a:t>АО «ПСЙ»</a:t>
            </a:r>
          </a:p>
          <a:p>
            <a:r>
              <a:rPr lang="ru-RU" sz="1100" b="1" dirty="0" smtClean="0"/>
              <a:t>Статус: </a:t>
            </a:r>
            <a:r>
              <a:rPr lang="ru-RU" sz="1100" dirty="0" smtClean="0"/>
              <a:t>Выполнено</a:t>
            </a:r>
          </a:p>
          <a:p>
            <a:endParaRPr lang="ru-RU" sz="1100" dirty="0" smtClean="0"/>
          </a:p>
          <a:p>
            <a:r>
              <a:rPr lang="ru-RU" sz="1100" b="1" dirty="0" smtClean="0"/>
              <a:t>13)</a:t>
            </a:r>
            <a:r>
              <a:rPr lang="ru-RU" sz="1100" dirty="0" smtClean="0"/>
              <a:t> </a:t>
            </a:r>
            <a:r>
              <a:rPr lang="ru-RU" sz="1100" b="1" dirty="0" smtClean="0"/>
              <a:t>ТРЦ (площадь Советская)</a:t>
            </a:r>
            <a:endParaRPr lang="ru-RU" sz="1100" b="1" dirty="0"/>
          </a:p>
          <a:p>
            <a:r>
              <a:rPr lang="ru-RU" sz="1100" dirty="0" smtClean="0"/>
              <a:t>-Предоставление спецтехники</a:t>
            </a:r>
          </a:p>
          <a:p>
            <a:r>
              <a:rPr lang="ru-RU" sz="1100" dirty="0" smtClean="0"/>
              <a:t>-</a:t>
            </a:r>
            <a:r>
              <a:rPr lang="ru-RU" sz="1100" dirty="0" err="1" smtClean="0"/>
              <a:t>Клининговые</a:t>
            </a:r>
            <a:r>
              <a:rPr lang="ru-RU" sz="1100" dirty="0" smtClean="0"/>
              <a:t> услуги</a:t>
            </a:r>
          </a:p>
          <a:p>
            <a:r>
              <a:rPr lang="ru-RU" sz="1100" dirty="0" smtClean="0"/>
              <a:t>Заказчик: ООО «Дельта Строй»</a:t>
            </a:r>
          </a:p>
          <a:p>
            <a:r>
              <a:rPr lang="ru-RU" sz="1100" b="1" dirty="0"/>
              <a:t>Статус</a:t>
            </a:r>
            <a:r>
              <a:rPr lang="ru-RU" sz="1100" b="1" dirty="0" smtClean="0"/>
              <a:t>: </a:t>
            </a:r>
            <a:r>
              <a:rPr lang="ru-RU" sz="1100" dirty="0" smtClean="0"/>
              <a:t>Работы ведутся</a:t>
            </a:r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78603"/>
            <a:ext cx="2191942" cy="14023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07" y="2996952"/>
            <a:ext cx="2183203" cy="29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3336" y="357075"/>
            <a:ext cx="800323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/>
              <a:t>  </a:t>
            </a:r>
            <a:br>
              <a:rPr lang="ru-RU" sz="2000" dirty="0" smtClean="0"/>
            </a:br>
            <a:r>
              <a:rPr lang="ru-RU" sz="3400" b="1" dirty="0" smtClean="0"/>
              <a:t>Реконструкция здания (ул. Рождественская 40)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8539" y="980728"/>
            <a:ext cx="7488832" cy="1440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43090" y="980728"/>
            <a:ext cx="2324281" cy="14401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783336" y="1412776"/>
            <a:ext cx="7484035" cy="468052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dirty="0"/>
          </a:p>
          <a:p>
            <a:endParaRPr lang="ru-RU" sz="1400" b="1" dirty="0" smtClean="0"/>
          </a:p>
          <a:p>
            <a:pPr algn="ctr"/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783336" y="1556792"/>
            <a:ext cx="357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Здание до реконструкции:</a:t>
            </a:r>
            <a:endParaRPr lang="ru-RU" b="1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2401981" cy="1440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060848"/>
            <a:ext cx="2404388" cy="14401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53036"/>
            <a:ext cx="2401982" cy="14387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78" y="3753037"/>
            <a:ext cx="2391522" cy="14324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46" y="2060847"/>
            <a:ext cx="1878453" cy="313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3336" y="357075"/>
            <a:ext cx="800323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/>
              <a:t>  </a:t>
            </a:r>
            <a:br>
              <a:rPr lang="ru-RU" sz="2000" dirty="0" smtClean="0"/>
            </a:br>
            <a:r>
              <a:rPr lang="ru-RU" sz="3400" b="1" dirty="0" smtClean="0"/>
              <a:t>Реконструкция здания (ул. Рождественская 40)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8539" y="980728"/>
            <a:ext cx="7488832" cy="1440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43090" y="980728"/>
            <a:ext cx="2324281" cy="14401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783336" y="1412776"/>
            <a:ext cx="7484035" cy="468052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dirty="0"/>
          </a:p>
          <a:p>
            <a:endParaRPr lang="ru-RU" sz="1400" b="1" dirty="0" smtClean="0"/>
          </a:p>
          <a:p>
            <a:pPr algn="ctr"/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783336" y="1556792"/>
            <a:ext cx="3572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Здание </a:t>
            </a:r>
            <a:r>
              <a:rPr lang="ru-RU" sz="1400" b="1" dirty="0" smtClean="0"/>
              <a:t>после </a:t>
            </a:r>
            <a:r>
              <a:rPr lang="ru-RU" sz="1400" b="1" dirty="0"/>
              <a:t>реконструкции:</a:t>
            </a:r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5" y="3845802"/>
            <a:ext cx="2400267" cy="1800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35" y="3843616"/>
            <a:ext cx="2400268" cy="18002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15" y="1849179"/>
            <a:ext cx="2052228" cy="27363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35" y="1849179"/>
            <a:ext cx="2400268" cy="18002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93" y="1849179"/>
            <a:ext cx="2383812" cy="178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0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3336" y="357075"/>
            <a:ext cx="800323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/>
              <a:t>  </a:t>
            </a:r>
            <a:br>
              <a:rPr lang="ru-RU" sz="2000" dirty="0" smtClean="0"/>
            </a:br>
            <a:r>
              <a:rPr lang="ru-RU" sz="3400" b="1" dirty="0" smtClean="0"/>
              <a:t>Реконструкция здания (ул. Рождественская 40)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8539" y="980728"/>
            <a:ext cx="7488832" cy="1440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43090" y="980728"/>
            <a:ext cx="2324281" cy="14401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783336" y="1412776"/>
            <a:ext cx="7484035" cy="468052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dirty="0"/>
          </a:p>
          <a:p>
            <a:endParaRPr lang="ru-RU" sz="1400" b="1" dirty="0" smtClean="0"/>
          </a:p>
          <a:p>
            <a:pPr algn="ctr"/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783336" y="1556792"/>
            <a:ext cx="3572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Здание </a:t>
            </a:r>
            <a:r>
              <a:rPr lang="ru-RU" sz="1400" b="1" dirty="0" smtClean="0"/>
              <a:t>после </a:t>
            </a:r>
            <a:r>
              <a:rPr lang="ru-RU" sz="1400" b="1" dirty="0"/>
              <a:t>реконструкции: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43" y="1931009"/>
            <a:ext cx="2432218" cy="18241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3" y="3968147"/>
            <a:ext cx="2452378" cy="18392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44" y="3968146"/>
            <a:ext cx="2432218" cy="18241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69" y="1931009"/>
            <a:ext cx="2040721" cy="27209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4" y="1931009"/>
            <a:ext cx="2432218" cy="182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517</Words>
  <Application>Microsoft Office PowerPoint</Application>
  <PresentationFormat>Экран (4:3)</PresentationFormat>
  <Paragraphs>129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ООО «АСК Инвест строй»</vt:lpstr>
      <vt:lpstr>      Содержание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Группы Компаний «АрсеналСтрой»</dc:title>
  <dc:creator>Артем</dc:creator>
  <cp:lastModifiedBy>Администратор</cp:lastModifiedBy>
  <cp:revision>39</cp:revision>
  <dcterms:created xsi:type="dcterms:W3CDTF">2013-10-17T04:35:53Z</dcterms:created>
  <dcterms:modified xsi:type="dcterms:W3CDTF">2014-04-03T05:42:49Z</dcterms:modified>
</cp:coreProperties>
</file>