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67" r:id="rId4"/>
    <p:sldId id="275" r:id="rId5"/>
    <p:sldId id="258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9797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1863A-1DCD-4369-8D7B-EE947BB06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AC22-F58C-43BE-A877-EE679B5BDD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06449-3E9B-4712-B47E-F2795ECFAC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209999-C977-4401-B357-1A028DF0C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DA81D5-03DF-4F08-9843-6CE0D31F00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1428C-1F34-4BC5-96C9-1A7DC9C8C8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3FA46-C6E2-4C64-B295-86B073FAD2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77185-92B4-4E33-B8B5-573E63DB3A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01D91-329E-446D-8B7D-B0CB43BCA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0271C-C892-458C-ACA3-62516FF9EA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2944F-0FDE-4C10-A421-2DDB34071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7929B-B2FF-4C31-91BE-F4BD2CD66E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1E820-7C70-443D-81B8-331072E43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797428-FC84-444B-9A02-7A99D99497E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http://phys.spb.ru/School/Media/Chirtsov/Gravity/gravity/icon/constr_b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http://phys.spb.ru/School/Media/Chirtsov/Gravity/gravity/icon/constr_b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://phys.spb.ru/School/Media/Chirtsov/Gravity/gravity/2/clip_2.jpg" TargetMode="External"/><Relationship Id="rId3" Type="http://schemas.openxmlformats.org/officeDocument/2006/relationships/image" Target="http://phys.spb.ru/School/Media/Chirtsov/Gravity/gravity/2/clip_1.jpg" TargetMode="External"/><Relationship Id="rId7" Type="http://schemas.openxmlformats.org/officeDocument/2006/relationships/image" Target="../media/image10.jpeg"/><Relationship Id="rId12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phys.spb.ru/School/Media/Chirtsov/Gravity/gravity/icon/constr_b.jpg" TargetMode="External"/><Relationship Id="rId11" Type="http://schemas.openxmlformats.org/officeDocument/2006/relationships/image" Target="http://phys.spb.ru/School/Media/Chirtsov/Gravity/gravity/2/clip_3.jpg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1.jpeg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http://phys.spb.ru/School/Media/Chirtsov/Gravity/gravity/icon/constr_b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http://phys.spb.ru/School/Media/Chirtsov/Gravity/gravity/icon/constr_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http://phys.spb.ru/School/Media/Chirtsov/Gravity/gravity/icon/constr_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phys.spb.ru/School/Media/Chirtsov/Gravity/gravity/icon/constr_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257425" y="3619500"/>
          <a:ext cx="438150" cy="485775"/>
        </p:xfrm>
        <a:graphic>
          <a:graphicData uri="http://schemas.openxmlformats.org/presentationml/2006/ole">
            <p:oleObj spid="_x0000_s62466" name="Package" r:id="rId3" imgW="438120" imgH="485640" progId="Package">
              <p:embed/>
            </p:oleObj>
          </a:graphicData>
        </a:graphic>
      </p:graphicFrame>
      <p:pic>
        <p:nvPicPr>
          <p:cNvPr id="62467" name="Picture 3" descr="Рисунок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71438"/>
            <a:ext cx="9396413" cy="7188201"/>
          </a:xfrm>
          <a:noFill/>
          <a:ln/>
        </p:spPr>
      </p:pic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Иоганн Кеплер и Его три закона.</a:t>
            </a:r>
            <a:endParaRPr lang="ru-RU" sz="4000" b="1" dirty="0"/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1187450" y="2133600"/>
            <a:ext cx="6624638" cy="4238625"/>
            <a:chOff x="158" y="1071"/>
            <a:chExt cx="5602" cy="3249"/>
          </a:xfrm>
        </p:grpSpPr>
        <p:pic>
          <p:nvPicPr>
            <p:cNvPr id="6247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" y="1207"/>
              <a:ext cx="5184" cy="2851"/>
            </a:xfrm>
            <a:prstGeom prst="rect">
              <a:avLst/>
            </a:prstGeom>
          </p:spPr>
        </p:pic>
        <p:grpSp>
          <p:nvGrpSpPr>
            <p:cNvPr id="62471" name="Group 7"/>
            <p:cNvGrpSpPr>
              <a:grpSpLocks/>
            </p:cNvGrpSpPr>
            <p:nvPr/>
          </p:nvGrpSpPr>
          <p:grpSpPr bwMode="auto">
            <a:xfrm>
              <a:off x="158" y="1071"/>
              <a:ext cx="5602" cy="3249"/>
              <a:chOff x="158" y="1071"/>
              <a:chExt cx="5602" cy="3249"/>
            </a:xfrm>
          </p:grpSpPr>
          <p:sp>
            <p:nvSpPr>
              <p:cNvPr id="62472" name="Rectangle 8"/>
              <p:cNvSpPr>
                <a:spLocks noChangeArrowheads="1"/>
              </p:cNvSpPr>
              <p:nvPr/>
            </p:nvSpPr>
            <p:spPr bwMode="auto">
              <a:xfrm>
                <a:off x="5103" y="1207"/>
                <a:ext cx="499" cy="290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158" y="1071"/>
                <a:ext cx="5602" cy="3249"/>
                <a:chOff x="158" y="1071"/>
                <a:chExt cx="5602" cy="3249"/>
              </a:xfrm>
            </p:grpSpPr>
            <p:sp>
              <p:nvSpPr>
                <p:cNvPr id="62474" name="Rectangle 10"/>
                <p:cNvSpPr>
                  <a:spLocks noChangeArrowheads="1"/>
                </p:cNvSpPr>
                <p:nvPr/>
              </p:nvSpPr>
              <p:spPr bwMode="auto">
                <a:xfrm>
                  <a:off x="249" y="1117"/>
                  <a:ext cx="5398" cy="3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75" name="Rectangle 11"/>
                <p:cNvSpPr>
                  <a:spLocks noChangeArrowheads="1"/>
                </p:cNvSpPr>
                <p:nvPr/>
              </p:nvSpPr>
              <p:spPr bwMode="auto">
                <a:xfrm>
                  <a:off x="249" y="1071"/>
                  <a:ext cx="1089" cy="308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76" name="Rectangle 12"/>
                <p:cNvSpPr>
                  <a:spLocks noChangeArrowheads="1"/>
                </p:cNvSpPr>
                <p:nvPr/>
              </p:nvSpPr>
              <p:spPr bwMode="auto">
                <a:xfrm>
                  <a:off x="158" y="3838"/>
                  <a:ext cx="5602" cy="4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hys.spb.ru/School/Media/Chirtsov/Gravity/gravity/icon/constr_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827088" y="260350"/>
            <a:ext cx="649287" cy="649288"/>
          </a:xfrm>
          <a:prstGeom prst="rect">
            <a:avLst/>
          </a:prstGeom>
          <a:ln/>
        </p:spPr>
      </p:pic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571472" y="214290"/>
            <a:ext cx="8229600" cy="8366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Третий закон Кеплера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95288" y="981075"/>
            <a:ext cx="84978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/>
              <a:t>Квадраты  периодов обращения планет вокруг Солнца относятся между собой как кубы больших полуосей их орбит. </a:t>
            </a:r>
          </a:p>
        </p:txBody>
      </p:sp>
      <p:pic>
        <p:nvPicPr>
          <p:cNvPr id="5" name="Picture 13" descr="clip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1188" y="2781300"/>
            <a:ext cx="4968875" cy="3895725"/>
          </a:xfrm>
          <a:prstGeom prst="rect">
            <a:avLst/>
          </a:prstGeom>
          <a:noFill/>
          <a:ln/>
        </p:spPr>
      </p:pic>
      <p:pic>
        <p:nvPicPr>
          <p:cNvPr id="6" name="Picture 15" descr="pict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30888" y="3357563"/>
            <a:ext cx="2917825" cy="165576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604250" cy="725488"/>
          </a:xfrm>
        </p:spPr>
        <p:txBody>
          <a:bodyPr/>
          <a:lstStyle/>
          <a:p>
            <a:r>
              <a:rPr lang="ru-RU" sz="4000" b="1" dirty="0" smtClean="0"/>
              <a:t>Обобщение </a:t>
            </a:r>
            <a:r>
              <a:rPr lang="ru-RU" sz="4000" b="1" dirty="0"/>
              <a:t>закон Кеплера</a:t>
            </a:r>
          </a:p>
        </p:txBody>
      </p:sp>
      <p:pic>
        <p:nvPicPr>
          <p:cNvPr id="6" name="Picture 5" descr="http://phys.spb.ru/School/Media/Chirtsov/Gravity/gravity/icon/constr_b.jp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00113" y="404813"/>
            <a:ext cx="576262" cy="576262"/>
          </a:xfrm>
          <a:ln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00034" y="1142984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/>
              <a:t>Сформулировав задачу двух тел (m</a:t>
            </a:r>
            <a:r>
              <a:rPr lang="ru-RU" baseline="-25000" dirty="0" smtClean="0"/>
              <a:t>1</a:t>
            </a:r>
            <a:r>
              <a:rPr lang="ru-RU" dirty="0" smtClean="0"/>
              <a:t>, m</a:t>
            </a:r>
            <a:r>
              <a:rPr lang="ru-RU" baseline="-25000" dirty="0" smtClean="0"/>
              <a:t>2 </a:t>
            </a:r>
            <a:r>
              <a:rPr lang="ru-RU" dirty="0" smtClean="0"/>
              <a:t>со скоростями v</a:t>
            </a:r>
            <a:r>
              <a:rPr lang="ru-RU" baseline="-25000" dirty="0" smtClean="0"/>
              <a:t>1</a:t>
            </a:r>
            <a:r>
              <a:rPr lang="ru-RU" dirty="0" smtClean="0"/>
              <a:t>, v</a:t>
            </a:r>
            <a:r>
              <a:rPr lang="ru-RU" baseline="-25000" dirty="0" smtClean="0"/>
              <a:t>2</a:t>
            </a:r>
            <a:r>
              <a:rPr lang="ru-RU" dirty="0" smtClean="0"/>
              <a:t>) и решая ее с помощью высшей математики (находя коэффициенты тел под действием силы взаимного притяжения) И. Ньютон вывел все законы Кеплера из Закона Всемирного тяготения</a:t>
            </a:r>
            <a:endParaRPr lang="ru-RU" dirty="0"/>
          </a:p>
        </p:txBody>
      </p:sp>
      <p:pic>
        <p:nvPicPr>
          <p:cNvPr id="77826" name="Picture 2" descr="D:\АСТРОНОМИЯ\astronom\Met\tem-2\Urok10\for\1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071678"/>
            <a:ext cx="1038225" cy="4857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7146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Законы Кеплера объясняют </a:t>
            </a:r>
            <a:r>
              <a:rPr lang="ru-RU" b="1" i="1" dirty="0" smtClean="0"/>
              <a:t>как движутся тела</a:t>
            </a:r>
            <a:r>
              <a:rPr lang="ru-RU" b="1" dirty="0" smtClean="0"/>
              <a:t>, а </a:t>
            </a:r>
            <a:r>
              <a:rPr lang="ru-RU" b="1" dirty="0" err="1" smtClean="0"/>
              <a:t>ЗВт</a:t>
            </a:r>
            <a:r>
              <a:rPr lang="ru-RU" b="1" dirty="0" smtClean="0"/>
              <a:t> -  </a:t>
            </a:r>
            <a:r>
              <a:rPr lang="ru-RU" b="1" i="1" dirty="0" smtClean="0"/>
              <a:t>почему так они движутся</a:t>
            </a:r>
            <a:r>
              <a:rPr lang="ru-RU" b="1" dirty="0" smtClean="0"/>
              <a:t>.  4 закона (3 закона Кеплера и 3Вт) основные законы Небесной механики – </a:t>
            </a:r>
            <a:r>
              <a:rPr lang="ru-RU" b="1" i="1" dirty="0" smtClean="0"/>
              <a:t>раздела астрономии, исследующего движение небесных тел под действием взаимного притяжения</a:t>
            </a:r>
            <a:endParaRPr lang="ru-RU" dirty="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400050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FF66CC"/>
                </a:solidFill>
                <a:effectLst/>
                <a:latin typeface="Arial" charset="0"/>
                <a:cs typeface="Arial" charset="0"/>
              </a:rPr>
              <a:t>I-й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Arial" charset="0"/>
                <a:cs typeface="Arial" charset="0"/>
              </a:rPr>
              <a:t> закон Кеплера 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Допуская неподвижность одного тела, Ньютон доказывает: Под действием силы тяготения одно небесное тело по отношению к другому может двигаться по окружности, эллипсу, параболе и гиперболе (виды канонического сечения).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2919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66CC"/>
                </a:solidFill>
              </a:rPr>
              <a:t>2-й закон Кеплера - </a:t>
            </a:r>
            <a:r>
              <a:rPr lang="ru-RU" dirty="0" smtClean="0"/>
              <a:t>Закон не потребовал уточнения</a:t>
            </a:r>
            <a:r>
              <a:rPr lang="ru-RU" b="1" i="1" dirty="0" smtClean="0">
                <a:solidFill>
                  <a:srgbClr val="FF66CC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66CC"/>
                </a:solidFill>
              </a:rPr>
              <a:t>3-й закон Кеплера -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7829" name="Picture 5" descr="D:\АСТРОНОМИЯ\astronom\Met\tem-2\Urok10\3-nev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500702"/>
            <a:ext cx="3054774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23850" y="1052513"/>
            <a:ext cx="8459788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336699"/>
                  </a:outerShdw>
                </a:effectLst>
              </a:rPr>
              <a:t>«Одна  вещь наполняет душу всегда новым и все более сильным удивлением и благоговением, чем чаще и продолжительнее мы размышляем о ней, </a:t>
            </a:r>
          </a:p>
          <a:p>
            <a:pPr algn="ctr"/>
            <a:r>
              <a:rPr lang="ru-RU" sz="2800" b="1">
                <a:effectLst>
                  <a:outerShdw blurRad="38100" dist="38100" dir="2700000" algn="tl">
                    <a:srgbClr val="336699"/>
                  </a:outerShdw>
                </a:effectLst>
              </a:rPr>
              <a:t>– это </a:t>
            </a:r>
            <a:r>
              <a:rPr lang="ru-RU" sz="3200" b="1">
                <a:effectLst>
                  <a:outerShdw blurRad="38100" dist="38100" dir="2700000" algn="tl">
                    <a:srgbClr val="336699"/>
                  </a:outerShdw>
                </a:effectLst>
              </a:rPr>
              <a:t>звездное небо</a:t>
            </a:r>
            <a:r>
              <a:rPr lang="ru-RU" sz="2800" b="1">
                <a:effectLst>
                  <a:outerShdw blurRad="38100" dist="38100" dir="2700000" algn="tl">
                    <a:srgbClr val="336699"/>
                  </a:outerShdw>
                </a:effectLst>
              </a:rPr>
              <a:t> надо мной».</a:t>
            </a:r>
          </a:p>
          <a:p>
            <a:pPr algn="ctr"/>
            <a:endParaRPr lang="ru-RU" sz="2800" b="1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pPr algn="r"/>
            <a:r>
              <a:rPr lang="ru-RU" sz="2000" b="1"/>
              <a:t>Иммануил Кант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r>
              <a:rPr lang="ru-RU"/>
              <a:t> Законы движения планет - </a:t>
            </a:r>
            <a:br>
              <a:rPr lang="ru-RU"/>
            </a:br>
            <a:r>
              <a:rPr lang="ru-RU"/>
              <a:t>законы Кеплера</a:t>
            </a:r>
            <a:br>
              <a:rPr lang="ru-RU"/>
            </a:br>
            <a:r>
              <a:rPr lang="ru-RU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221163"/>
            <a:ext cx="6400800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  <a:buFontTx/>
              <a:buChar char="•"/>
            </a:pPr>
            <a:endParaRPr lang="ru-RU" sz="28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867400" y="3644900"/>
            <a:ext cx="1439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0" b="1"/>
          </a:p>
        </p:txBody>
      </p:sp>
      <p:pic>
        <p:nvPicPr>
          <p:cNvPr id="28677" name="Picture 5" descr="GPH_3C17_04_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3850" y="404813"/>
            <a:ext cx="8532813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800" b="1" dirty="0">
                <a:solidFill>
                  <a:schemeClr val="tx2"/>
                </a:solidFill>
              </a:rPr>
              <a:t>Законы движения планет - </a:t>
            </a:r>
            <a:br>
              <a:rPr lang="ru-RU" sz="4800" b="1" dirty="0">
                <a:solidFill>
                  <a:schemeClr val="tx2"/>
                </a:solidFill>
              </a:rPr>
            </a:br>
            <a:r>
              <a:rPr lang="ru-RU" sz="4800" b="1" dirty="0">
                <a:solidFill>
                  <a:schemeClr val="tx2"/>
                </a:solidFill>
              </a:rPr>
              <a:t>законы Кеплера</a:t>
            </a:r>
            <a:br>
              <a:rPr lang="ru-RU" sz="4800" b="1" dirty="0">
                <a:solidFill>
                  <a:schemeClr val="tx2"/>
                </a:solidFill>
              </a:rPr>
            </a:b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492500" y="3933825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:</a:t>
            </a:r>
            <a:endParaRPr lang="ru-RU" sz="4000" dirty="0"/>
          </a:p>
        </p:txBody>
      </p:sp>
      <p:pic>
        <p:nvPicPr>
          <p:cNvPr id="28685" name="Picture 13" descr="J00957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425" y="3933825"/>
            <a:ext cx="1638300" cy="2087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Рисунок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323850" y="261938"/>
            <a:ext cx="8496300" cy="6046787"/>
            <a:chOff x="204" y="119"/>
            <a:chExt cx="5352" cy="3809"/>
          </a:xfrm>
        </p:grpSpPr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567" y="119"/>
              <a:ext cx="4763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 dirty="0"/>
                <a:t>Кеплер Иоганн (1571–1630)</a:t>
              </a:r>
            </a:p>
          </p:txBody>
        </p:sp>
        <p:pic>
          <p:nvPicPr>
            <p:cNvPr id="45063" name="Picture 7" descr="Kepl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618"/>
              <a:ext cx="1371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1882" y="663"/>
              <a:ext cx="3674" cy="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dirty="0"/>
                <a:t>Немецкий астроном, открывший законы движения планет. </a:t>
              </a:r>
            </a:p>
            <a:p>
              <a:r>
                <a:rPr lang="ru-RU" b="1" dirty="0"/>
                <a:t>Вся жизнь Кеплера была посвящена обоснованию и развитию гелиоцентрического учения Коперника. Важнейшим аргументом являются три закона Кеплера, положившие конец прежнему представлению о равномерных круговых движениях небесных тел. Солнце, занимая один из фокусов эллиптической орбиты планеты, является, по Кеплеру, источником силы, движущей планеты.</a:t>
              </a:r>
              <a:r>
                <a:rPr lang="ru-RU" dirty="0"/>
                <a:t> </a:t>
              </a:r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204" y="2659"/>
              <a:ext cx="5307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dirty="0"/>
                <a:t>Законы Кеплера, навсегда вошедшие в основу теоретической астрономии, получили объяснение в механике И. Ньютона, в частности в законе всемирного тяготения. </a:t>
              </a:r>
            </a:p>
            <a:p>
              <a:r>
                <a:rPr lang="ru-RU" b="1" dirty="0"/>
                <a:t>Объяснил приливы и отливы земных океанов под воздействием Луны. Мировоззрение Кеплера не было чуждо мистике . Он считался одним из крупнейших астрологов  своего времени, хотя занимался астрологией в основном для заработка.</a:t>
              </a:r>
              <a:r>
                <a:rPr lang="ru-RU" dirty="0"/>
                <a:t> </a:t>
              </a: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5" name="Picture 9" descr="http://phys.spb.ru/School/Media/Chirtsov/Gravity/gravity/2/clip_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68313" y="260350"/>
            <a:ext cx="2709862" cy="3024188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52352" bIns="38088" anchor="ctr">
            <a:spAutoFit/>
          </a:bodyPr>
          <a:lstStyle/>
          <a:p>
            <a:endParaRPr lang="ru-RU"/>
          </a:p>
        </p:txBody>
      </p:sp>
      <p:pic>
        <p:nvPicPr>
          <p:cNvPr id="4104" name="Picture 8" descr="http://phys.spb.ru/School/Media/Chirtsov/Gravity/gravity/icon/constr_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348038" y="4724400"/>
            <a:ext cx="576262" cy="576263"/>
          </a:xfrm>
          <a:prstGeom prst="rect">
            <a:avLst/>
          </a:prstGeom>
          <a:noFill/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3" name="Picture 7" descr="http://phys.spb.ru/School/Media/Chirtsov/Gravity/gravity/2/clip_2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083300" y="1125538"/>
            <a:ext cx="3060700" cy="4464050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52352" bIns="38088" anchor="ctr">
            <a:spAutoFit/>
          </a:bodyPr>
          <a:lstStyle/>
          <a:p>
            <a:endParaRPr lang="ru-RU"/>
          </a:p>
        </p:txBody>
      </p:sp>
      <p:pic>
        <p:nvPicPr>
          <p:cNvPr id="4102" name="Picture 6" descr="http://phys.spb.ru/School/Media/Chirtsov/Gravity/gravity/icon/constr_b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348038" y="3068638"/>
            <a:ext cx="576262" cy="576262"/>
          </a:xfrm>
          <a:prstGeom prst="rect">
            <a:avLst/>
          </a:prstGeom>
          <a:noFill/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1" name="Picture 5" descr="http://phys.spb.ru/School/Media/Chirtsov/Gravity/gravity/2/clip_3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95288" y="3644900"/>
            <a:ext cx="2913062" cy="2924175"/>
          </a:xfrm>
          <a:prstGeom prst="rect">
            <a:avLst/>
          </a:prstGeom>
          <a:noFill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52352" bIns="38088" anchor="ctr">
            <a:spAutoFit/>
          </a:bodyPr>
          <a:lstStyle/>
          <a:p>
            <a:endParaRPr lang="ru-RU"/>
          </a:p>
        </p:txBody>
      </p:sp>
      <p:pic>
        <p:nvPicPr>
          <p:cNvPr id="4100" name="Picture 4" descr="http://phys.spb.ru/School/Media/Chirtsov/Gravity/gravity/icon/constr_b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348038" y="1268413"/>
            <a:ext cx="576262" cy="576262"/>
          </a:xfrm>
          <a:prstGeom prst="rect">
            <a:avLst/>
          </a:prstGeom>
          <a:noFill/>
        </p:spPr>
      </p:pic>
      <p:graphicFrame>
        <p:nvGraphicFramePr>
          <p:cNvPr id="4147" name="Group 51"/>
          <p:cNvGraphicFramePr>
            <a:graphicFrameLocks noGrp="1"/>
          </p:cNvGraphicFramePr>
          <p:nvPr/>
        </p:nvGraphicFramePr>
        <p:xfrm>
          <a:off x="3779838" y="908050"/>
          <a:ext cx="2246948" cy="4907280"/>
        </p:xfrm>
        <a:graphic>
          <a:graphicData uri="http://schemas.openxmlformats.org/drawingml/2006/table">
            <a:tbl>
              <a:tblPr/>
              <a:tblGrid>
                <a:gridCol w="208280"/>
                <a:gridCol w="1830388"/>
                <a:gridCol w="208280"/>
              </a:tblGrid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Первый закон Кеплера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закон Кеплера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Третий закон Кеплера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539750" y="260350"/>
            <a:ext cx="8229600" cy="6524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Первый закон Кеплера</a:t>
            </a: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0" descr="http://phys.spb.ru/School/Media/Chirtsov/Gravity/gravity/icon/constr_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71550" y="333375"/>
            <a:ext cx="576263" cy="576263"/>
          </a:xfrm>
          <a:prstGeom prst="rect">
            <a:avLst/>
          </a:prstGeom>
          <a:ln/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4282" y="1214422"/>
            <a:ext cx="495935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/>
              <a:t>Планеты  обращаются по эллипсам, в одном из фокусов которых находится Солнце.</a:t>
            </a:r>
            <a:r>
              <a:rPr lang="ru-RU" sz="2800" dirty="0"/>
              <a:t> </a:t>
            </a:r>
          </a:p>
        </p:txBody>
      </p:sp>
      <p:pic>
        <p:nvPicPr>
          <p:cNvPr id="6" name="Picture 20" descr="pict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8313" y="3644900"/>
            <a:ext cx="3168650" cy="758825"/>
          </a:xfrm>
          <a:prstGeom prst="rect">
            <a:avLst/>
          </a:prstGeom>
          <a:noFill/>
          <a:ln/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643570" y="928670"/>
            <a:ext cx="3357554" cy="5715041"/>
            <a:chOff x="1474" y="-153"/>
            <a:chExt cx="3674" cy="4473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 rot="16200000">
              <a:off x="938" y="383"/>
              <a:ext cx="4473" cy="3402"/>
              <a:chOff x="1474" y="1842"/>
              <a:chExt cx="4286" cy="2478"/>
            </a:xfrm>
          </p:grpSpPr>
          <p:pic>
            <p:nvPicPr>
              <p:cNvPr id="11" name="Picture 13" descr="clip_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74" y="2020"/>
                <a:ext cx="3992" cy="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3560" y="1842"/>
                <a:ext cx="2200" cy="24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4785" y="2024"/>
              <a:ext cx="363" cy="2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565" y="2069"/>
              <a:ext cx="226" cy="22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hys.spb.ru/School/Media/Chirtsov/Gravity/gravity/icon/constr_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827088" y="404813"/>
            <a:ext cx="576262" cy="576262"/>
          </a:xfrm>
          <a:prstGeom prst="rect">
            <a:avLst/>
          </a:prstGeom>
          <a:ln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8313" y="260350"/>
            <a:ext cx="8229600" cy="725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Первый закон Кеплера</a:t>
            </a: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4572008"/>
            <a:ext cx="82089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/>
            <a:r>
              <a:rPr lang="ru-RU" dirty="0"/>
              <a:t>Первый закон Кеплера показывает, что все планеты движутся по траекториям в виде </a:t>
            </a:r>
            <a:r>
              <a:rPr lang="ru-RU" u="sng" dirty="0"/>
              <a:t>эллипса</a:t>
            </a:r>
            <a:r>
              <a:rPr lang="ru-RU" dirty="0"/>
              <a:t>. Вытянутость эллипса зависит от :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/>
              <a:t>Скорости движения планеты;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/>
              <a:t>От расстояния, на котором находится планета от центра эллипса.</a:t>
            </a:r>
          </a:p>
          <a:p>
            <a:pPr marL="342900" indent="-342900" algn="just"/>
            <a:r>
              <a:rPr lang="ru-RU" dirty="0"/>
              <a:t>Изменение скорости небесного тела приводит к превращению эллиптической орбиты в гиперболическую, двигаясь по которой можно  покинуть  пределы Солнечной системы.</a:t>
            </a:r>
          </a:p>
        </p:txBody>
      </p:sp>
      <p:pic>
        <p:nvPicPr>
          <p:cNvPr id="81922" name="Picture 2" descr="D:\АСТРОНОМИЯ\astronom\Met\tem-2\Urok10\sko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000108"/>
            <a:ext cx="6643734" cy="3543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phys.spb.ru/School/Media/Chirtsov/Gravity/gravity/icon/constr_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71550" y="333375"/>
            <a:ext cx="576263" cy="576263"/>
          </a:xfrm>
          <a:prstGeom prst="rect">
            <a:avLst/>
          </a:prstGeom>
          <a:ln/>
        </p:spPr>
      </p:pic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Второй закон Кеплера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650" y="1196975"/>
            <a:ext cx="8135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/>
              <a:t> Радиус - вектор планеты (спутника) за равные промежутки времени описывает равновеликие площади. </a:t>
            </a:r>
          </a:p>
        </p:txBody>
      </p:sp>
      <p:pic>
        <p:nvPicPr>
          <p:cNvPr id="12" name="Picture 13" descr="clip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8313" y="2852738"/>
            <a:ext cx="5183187" cy="3587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15" descr="pic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51500" y="3357563"/>
            <a:ext cx="3168650" cy="180022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hys.spb.ru/School/Media/Chirtsov/Gravity/gravity/icon/constr_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42988" y="260350"/>
            <a:ext cx="576262" cy="576263"/>
          </a:xfrm>
          <a:prstGeom prst="rect">
            <a:avLst/>
          </a:prstGeom>
          <a:ln/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642910" y="142852"/>
            <a:ext cx="8229600" cy="8366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Второй закон Кеплера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1500174"/>
            <a:ext cx="84248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/>
              <a:t>Второй закон Кеплера показывает равенство площадей, описываемых  радиус–вектором небесного тела за равные промежутки времени. При этом скорость тела меняется в зависимости от расстояния до Земли (особенно хорошо это заметно, если тело движется по сильно вытянутой эллиптической орбите). Чем ближе тела к планете, тем скорость тела больше.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643314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эллиптической орбиты планеты характерны относительно Солнца точки:</a:t>
            </a:r>
          </a:p>
          <a:p>
            <a:r>
              <a:rPr lang="ru-RU" dirty="0" smtClean="0"/>
              <a:t>     Перигелий (греч. пери – возле, около) ближайшая к Солнцу точка орбиты планеты (для Земли 1-5 января). В перигелии  южное полушарие Земли получает солнечной энергии на 6% больше, чем северное полушарие.</a:t>
            </a:r>
          </a:p>
          <a:p>
            <a:r>
              <a:rPr lang="ru-RU" dirty="0" smtClean="0"/>
              <a:t>     Афелий (греч. </a:t>
            </a:r>
            <a:r>
              <a:rPr lang="ru-RU" dirty="0" err="1" smtClean="0"/>
              <a:t>апо</a:t>
            </a:r>
            <a:r>
              <a:rPr lang="ru-RU" dirty="0" smtClean="0"/>
              <a:t> – вдали) наиболее удаленная от Солнца точка орбиты планеты (для Земли 1-6 июля).</a:t>
            </a:r>
          </a:p>
          <a:p>
            <a:r>
              <a:rPr lang="ru-RU" dirty="0" smtClean="0"/>
              <a:t>     Учитывая греческие названия планет, характерные точки эллиптической орбиты ее спутников будут иметь собственные названия.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436</Words>
  <Application>Microsoft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Package</vt:lpstr>
      <vt:lpstr>Иоганн Кеплер и Его три закона.</vt:lpstr>
      <vt:lpstr>Слайд 2</vt:lpstr>
      <vt:lpstr> Законы движения планет -  законы Кеплера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Обобщение закон Кеплера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COMP</cp:lastModifiedBy>
  <cp:revision>36</cp:revision>
  <dcterms:created xsi:type="dcterms:W3CDTF">2006-11-20T15:20:23Z</dcterms:created>
  <dcterms:modified xsi:type="dcterms:W3CDTF">2011-11-01T16:24:53Z</dcterms:modified>
</cp:coreProperties>
</file>