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2" r:id="rId11"/>
    <p:sldId id="269" r:id="rId12"/>
    <p:sldId id="270" r:id="rId13"/>
    <p:sldId id="260" r:id="rId14"/>
    <p:sldId id="271" r:id="rId15"/>
    <p:sldId id="272" r:id="rId16"/>
    <p:sldId id="274" r:id="rId17"/>
    <p:sldId id="275" r:id="rId18"/>
    <p:sldId id="261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10_%D0%B3%D0%BE%D0%B4" TargetMode="External"/><Relationship Id="rId13" Type="http://schemas.openxmlformats.org/officeDocument/2006/relationships/image" Target="../media/image12.jpeg"/><Relationship Id="rId3" Type="http://schemas.openxmlformats.org/officeDocument/2006/relationships/hyperlink" Target="http://ru.wikipedia.org/wiki/21_%D0%BC%D0%B0%D1%8F" TargetMode="External"/><Relationship Id="rId7" Type="http://schemas.openxmlformats.org/officeDocument/2006/relationships/hyperlink" Target="http://ru.wikipedia.org/wiki/2_%D1%81%D0%B5%D0%BD%D1%82%D1%8F%D0%B1%D1%80%D1%8F" TargetMode="External"/><Relationship Id="rId12" Type="http://schemas.openxmlformats.org/officeDocument/2006/relationships/hyperlink" Target="http://ru.wikipedia.org/wiki/%D0%9F%D0%BE%D1%81%D1%82%D0%B8%D0%BC%D0%BF%D1%80%D0%B5%D1%81%D1%81%D0%B8%D0%BE%D0%BD%D0%B8%D0%B7%D0%BC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1%80%D0%B0%D0%BD%D1%86%D0%B8%D1%8F" TargetMode="External"/><Relationship Id="rId11" Type="http://schemas.openxmlformats.org/officeDocument/2006/relationships/hyperlink" Target="http://ru.wikipedia.org/wiki/%D0%9D%D0%B0%D0%B8%D0%B2%D0%BD%D0%BE%D0%B5_%D0%B8%D1%81%D0%BA%D1%83%D1%81%D1%81%D1%82%D0%B2%D0%BE" TargetMode="External"/><Relationship Id="rId5" Type="http://schemas.openxmlformats.org/officeDocument/2006/relationships/hyperlink" Target="http://ru.wikipedia.org/wiki/%D0%9B%D0%B0%D0%B2%D0%B0%D0%BB%D1%8C_(%D0%9C%D0%B0%D0%B9%D0%B5%D0%BD)" TargetMode="External"/><Relationship Id="rId10" Type="http://schemas.openxmlformats.org/officeDocument/2006/relationships/hyperlink" Target="http://ru.wikipedia.org/wiki/%D0%9F%D1%80%D0%B8%D0%BC%D0%B8%D1%82%D0%B8%D0%B2%D0%B8%D0%B7%D0%BC" TargetMode="External"/><Relationship Id="rId4" Type="http://schemas.openxmlformats.org/officeDocument/2006/relationships/hyperlink" Target="http://ru.wikipedia.org/wiki/1844_%D0%B3%D0%BE%D0%B4" TargetMode="External"/><Relationship Id="rId9" Type="http://schemas.openxmlformats.org/officeDocument/2006/relationships/hyperlink" Target="http://ru.wikipedia.org/wiki/%D0%9F%D0%B0%D1%80%D0%B8%D0%B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E%D0%B2%D0%B5%D1%80-%D1%81%D1%8E%D1%80-%D0%A3%D0%B0%D0%B7" TargetMode="External"/><Relationship Id="rId13" Type="http://schemas.openxmlformats.org/officeDocument/2006/relationships/hyperlink" Target="http://ru.wikipedia.org/wiki/%D0%9F%D0%BE%D1%81%D1%82%D0%B8%D0%BC%D0%BF%D1%80%D0%B5%D1%81%D1%81%D0%B8%D0%BE%D0%BD%D0%B8%D0%B7%D0%BC" TargetMode="External"/><Relationship Id="rId3" Type="http://schemas.openxmlformats.org/officeDocument/2006/relationships/hyperlink" Target="http://ru.wikipedia.org/wiki/30_%D0%BC%D0%B0%D1%80%D1%82%D0%B0" TargetMode="External"/><Relationship Id="rId7" Type="http://schemas.openxmlformats.org/officeDocument/2006/relationships/hyperlink" Target="http://ru.wikipedia.org/wiki/1890_%D0%B3%D0%BE%D0%B4" TargetMode="External"/><Relationship Id="rId12" Type="http://schemas.openxmlformats.org/officeDocument/2006/relationships/hyperlink" Target="http://ru.wikipedia.org/wiki/%D0%9F%D0%BE%D1%80%D1%82%D1%80%D0%B5%D1%8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29_%D0%B8%D1%8E%D0%BB%D1%8F" TargetMode="External"/><Relationship Id="rId11" Type="http://schemas.openxmlformats.org/officeDocument/2006/relationships/hyperlink" Target="http://ru.wikipedia.org/wiki/%D0%9D%D0%B0%D1%82%D1%8E%D1%80%D0%BC%D0%BE%D1%80%D1%82" TargetMode="External"/><Relationship Id="rId5" Type="http://schemas.openxmlformats.org/officeDocument/2006/relationships/hyperlink" Target="http://ru.wikipedia.org/w/index.php?title=%D0%93%D1%80%D0%BE%D1%82-%D0%97%D1%8E%D0%BD%D0%B4%D0%B5%D1%80%D1%82&amp;action=edit&amp;redlink=1" TargetMode="External"/><Relationship Id="rId10" Type="http://schemas.openxmlformats.org/officeDocument/2006/relationships/hyperlink" Target="http://ru.wikipedia.org/wiki/%D0%9F%D0%B5%D0%B9%D0%B7%D0%B0%D0%B6" TargetMode="External"/><Relationship Id="rId4" Type="http://schemas.openxmlformats.org/officeDocument/2006/relationships/hyperlink" Target="http://ru.wikipedia.org/wiki/1853_%D0%B3%D0%BE%D0%B4" TargetMode="External"/><Relationship Id="rId9" Type="http://schemas.openxmlformats.org/officeDocument/2006/relationships/hyperlink" Target="http://ru.wikipedia.org/wiki/%D0%9D%D0%B8%D0%B4%D0%B5%D1%80%D0%BB%D0%B0%D0%BD%D0%B4%D1%8B" TargetMode="External"/><Relationship Id="rId1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1%80%D0%B0%D0%BD%D1%86%D0%B8%D1%8F" TargetMode="External"/><Relationship Id="rId3" Type="http://schemas.openxmlformats.org/officeDocument/2006/relationships/hyperlink" Target="http://ru.wikipedia.org/wiki/19_%D1%8F%D0%BD%D0%B2%D0%B0%D1%80%D1%8F" TargetMode="External"/><Relationship Id="rId7" Type="http://schemas.openxmlformats.org/officeDocument/2006/relationships/hyperlink" Target="http://ru.wikipedia.org/wiki/1906_%D0%B3%D0%BE%D0%B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22_%D0%BE%D0%BA%D1%82%D1%8F%D0%B1%D1%80%D1%8F" TargetMode="External"/><Relationship Id="rId5" Type="http://schemas.openxmlformats.org/officeDocument/2006/relationships/hyperlink" Target="http://ru.wikipedia.org/wiki/%D0%AD%D0%BA%D1%81-%D0%B0%D0%BD-%D0%9F%D1%80%D0%BE%D0%B2%D0%B0%D0%BD%D1%81" TargetMode="External"/><Relationship Id="rId10" Type="http://schemas.openxmlformats.org/officeDocument/2006/relationships/image" Target="../media/image20.jpeg"/><Relationship Id="rId4" Type="http://schemas.openxmlformats.org/officeDocument/2006/relationships/hyperlink" Target="http://ru.wikipedia.org/wiki/1839_%D0%B3%D0%BE%D0%B4" TargetMode="External"/><Relationship Id="rId9" Type="http://schemas.openxmlformats.org/officeDocument/2006/relationships/hyperlink" Target="http://ru.wikipedia.org/wiki/%D0%9F%D0%BE%D1%81%D1%82%D0%B8%D0%BC%D0%BF%D1%80%D0%B5%D1%81%D1%81%D0%B8%D0%BE%D0%BD%D0%B8%D0%B7%D0%B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03_%D0%B3%D0%BE%D0%B4" TargetMode="External"/><Relationship Id="rId3" Type="http://schemas.openxmlformats.org/officeDocument/2006/relationships/hyperlink" Target="http://ru.wikipedia.org/wiki/7_%D0%B8%D1%8E%D0%BD%D1%8F" TargetMode="External"/><Relationship Id="rId7" Type="http://schemas.openxmlformats.org/officeDocument/2006/relationships/hyperlink" Target="http://ru.wikipedia.org/wiki/8_%D0%BC%D0%B0%D1%8F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2%D1%82%D0%BE%D1%80%D0%B0%D1%8F_%D1%84%D1%80%D0%B0%D0%BD%D1%86%D1%83%D0%B7%D1%81%D0%BA%D0%B0%D1%8F_%D1%80%D0%B5%D1%81%D0%BF%D1%83%D0%B1%D0%BB%D0%B8%D0%BA%D0%B0" TargetMode="External"/><Relationship Id="rId11" Type="http://schemas.openxmlformats.org/officeDocument/2006/relationships/hyperlink" Target="http://ru.wikipedia.org/wiki/%D0%A4%D1%80%D0%B0%D0%BD%D1%86%D1%83%D0%B7%D1%81%D0%BA%D0%B0%D1%8F_%D0%9F%D0%BE%D0%BB%D0%B8%D0%BD%D0%B5%D0%B7%D0%B8%D1%8F" TargetMode="External"/><Relationship Id="rId5" Type="http://schemas.openxmlformats.org/officeDocument/2006/relationships/hyperlink" Target="http://ru.wikipedia.org/wiki/%D0%9F%D0%B0%D1%80%D0%B8%D0%B6" TargetMode="External"/><Relationship Id="rId10" Type="http://schemas.openxmlformats.org/officeDocument/2006/relationships/hyperlink" Target="http://ru.wikipedia.org/wiki/%D0%9C%D0%B0%D1%80%D0%BA%D0%B8%D0%B7%D1%81%D0%BA%D0%B8%D0%B5_%D0%BE%D1%81%D1%82%D1%80%D0%BE%D0%B2%D0%B0" TargetMode="External"/><Relationship Id="rId4" Type="http://schemas.openxmlformats.org/officeDocument/2006/relationships/hyperlink" Target="http://ru.wikipedia.org/wiki/1848_%D0%B3%D0%BE%D0%B4" TargetMode="External"/><Relationship Id="rId9" Type="http://schemas.openxmlformats.org/officeDocument/2006/relationships/hyperlink" Target="http://ru.wikipedia.org/wiki/%D0%A5%D0%B8%D0%B2%D0%B0-%D0%9E%D0%B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147002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Эстетика постимпрессионизма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5567873"/>
            <a:ext cx="4614850" cy="107157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Урок МХК в 11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кл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.</a:t>
            </a:r>
          </a:p>
          <a:p>
            <a:pPr algn="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Учитель: Е.А. Федюшина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</p:txBody>
      </p:sp>
      <p:pic>
        <p:nvPicPr>
          <p:cNvPr id="5122" name="Picture 2" descr="http://oldenboom.typepad.com/.a/6a00e39332b5c5883401157013a68e970b-8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000240"/>
            <a:ext cx="4724400" cy="38576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Анри Руссо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Georgia" pitchFamily="18" charset="0"/>
              </a:rPr>
              <a:t>Дата рождения: </a:t>
            </a:r>
            <a:r>
              <a:rPr lang="ru-RU" b="1" dirty="0" smtClean="0">
                <a:latin typeface="Georgia" pitchFamily="18" charset="0"/>
                <a:hlinkClick r:id="rId3" tooltip="21 мая"/>
              </a:rPr>
              <a:t>21 мая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  <a:hlinkClick r:id="rId4" tooltip="1844 год"/>
              </a:rPr>
              <a:t>1844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Место рождения: </a:t>
            </a:r>
            <a:r>
              <a:rPr lang="ru-RU" b="1" dirty="0" err="1" smtClean="0">
                <a:latin typeface="Georgia" pitchFamily="18" charset="0"/>
                <a:hlinkClick r:id="rId5" tooltip="Лаваль (Майен)"/>
              </a:rPr>
              <a:t>Лаваль</a:t>
            </a:r>
            <a:r>
              <a:rPr lang="ru-RU" b="1" dirty="0" smtClean="0">
                <a:latin typeface="Georgia" pitchFamily="18" charset="0"/>
              </a:rPr>
              <a:t> (</a:t>
            </a:r>
            <a:r>
              <a:rPr lang="ru-RU" b="1" dirty="0" smtClean="0">
                <a:latin typeface="Georgia" pitchFamily="18" charset="0"/>
                <a:hlinkClick r:id="rId6" tooltip="Франция"/>
              </a:rPr>
              <a:t>Франция</a:t>
            </a:r>
            <a:r>
              <a:rPr lang="ru-RU" b="1" dirty="0" smtClean="0">
                <a:latin typeface="Georgia" pitchFamily="18" charset="0"/>
              </a:rPr>
              <a:t>)</a:t>
            </a:r>
          </a:p>
          <a:p>
            <a:r>
              <a:rPr lang="ru-RU" b="1" dirty="0" smtClean="0">
                <a:latin typeface="Georgia" pitchFamily="18" charset="0"/>
              </a:rPr>
              <a:t>Дата смерти: </a:t>
            </a:r>
            <a:r>
              <a:rPr lang="ru-RU" b="1" dirty="0" smtClean="0">
                <a:latin typeface="Georgia" pitchFamily="18" charset="0"/>
                <a:hlinkClick r:id="rId7" tooltip="2 сентября"/>
              </a:rPr>
              <a:t>2 сентября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  <a:hlinkClick r:id="rId8" tooltip="1910 год"/>
              </a:rPr>
              <a:t>1910</a:t>
            </a:r>
            <a:r>
              <a:rPr lang="ru-RU" b="1" dirty="0" smtClean="0">
                <a:latin typeface="Georgia" pitchFamily="18" charset="0"/>
              </a:rPr>
              <a:t> (66 лет)</a:t>
            </a:r>
          </a:p>
          <a:p>
            <a:r>
              <a:rPr lang="ru-RU" b="1" dirty="0" smtClean="0">
                <a:latin typeface="Georgia" pitchFamily="18" charset="0"/>
              </a:rPr>
              <a:t>Место смерти: </a:t>
            </a:r>
            <a:r>
              <a:rPr lang="ru-RU" b="1" dirty="0" smtClean="0">
                <a:latin typeface="Georgia" pitchFamily="18" charset="0"/>
                <a:hlinkClick r:id="rId9" tooltip="Париж"/>
              </a:rPr>
              <a:t>Париж</a:t>
            </a:r>
            <a:r>
              <a:rPr lang="ru-RU" b="1" dirty="0" smtClean="0">
                <a:latin typeface="Georgia" pitchFamily="18" charset="0"/>
              </a:rPr>
              <a:t> (</a:t>
            </a:r>
            <a:r>
              <a:rPr lang="ru-RU" b="1" dirty="0" smtClean="0">
                <a:latin typeface="Georgia" pitchFamily="18" charset="0"/>
                <a:hlinkClick r:id="rId6" tooltip="Франция"/>
              </a:rPr>
              <a:t>Франция</a:t>
            </a:r>
            <a:r>
              <a:rPr lang="ru-RU" b="1" dirty="0" smtClean="0">
                <a:latin typeface="Georgia" pitchFamily="18" charset="0"/>
              </a:rPr>
              <a:t>)</a:t>
            </a:r>
          </a:p>
          <a:p>
            <a:r>
              <a:rPr lang="ru-RU" b="1" dirty="0" smtClean="0">
                <a:latin typeface="Georgia" pitchFamily="18" charset="0"/>
              </a:rPr>
              <a:t>Гражданство:  </a:t>
            </a:r>
            <a:r>
              <a:rPr lang="ru-RU" b="1" dirty="0" smtClean="0">
                <a:latin typeface="Georgia" pitchFamily="18" charset="0"/>
                <a:hlinkClick r:id="rId6" tooltip="Франция"/>
              </a:rPr>
              <a:t>Франция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Стиль: </a:t>
            </a:r>
            <a:r>
              <a:rPr lang="ru-RU" b="1" dirty="0" smtClean="0">
                <a:latin typeface="Georgia" pitchFamily="18" charset="0"/>
                <a:hlinkClick r:id="rId10" tooltip="Примитивизм"/>
              </a:rPr>
              <a:t>примитивизм</a:t>
            </a:r>
            <a:r>
              <a:rPr lang="ru-RU" b="1" dirty="0" smtClean="0">
                <a:latin typeface="Georgia" pitchFamily="18" charset="0"/>
              </a:rPr>
              <a:t>, </a:t>
            </a:r>
            <a:r>
              <a:rPr lang="ru-RU" b="1" dirty="0" smtClean="0">
                <a:latin typeface="Georgia" pitchFamily="18" charset="0"/>
                <a:hlinkClick r:id="rId11" tooltip="Наивное искусство"/>
              </a:rPr>
              <a:t>наивное искусство</a:t>
            </a:r>
            <a:r>
              <a:rPr lang="ru-RU" b="1" dirty="0" smtClean="0">
                <a:latin typeface="Georgia" pitchFamily="18" charset="0"/>
              </a:rPr>
              <a:t>, </a:t>
            </a:r>
            <a:r>
              <a:rPr lang="ru-RU" b="1" dirty="0" smtClean="0">
                <a:latin typeface="Georgia" pitchFamily="18" charset="0"/>
                <a:hlinkClick r:id="rId12" tooltip="Постимпрессионизм"/>
              </a:rPr>
              <a:t>постимпрессионизм</a:t>
            </a:r>
            <a:endParaRPr lang="ru-RU" b="1" dirty="0" smtClean="0">
              <a:latin typeface="Georgia" pitchFamily="18" charset="0"/>
            </a:endParaRP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19458" name="Picture 2" descr="&amp;Acy;. &amp;Rcy;&amp;ucy;&amp;scy;&amp;scy;&amp;ocy;. &amp;Acy;&amp;vcy;&amp;tcy;&amp;ocy;&amp;pcy;&amp;ocy;&amp;rcy;&amp;tcy;&amp;rcy;&amp;iecy;&amp;tcy;, 1890, &amp;Ncy;&amp;acy;&amp;tscy;&amp;icy;&amp;ocy;&amp;ncy;&amp;acy;&amp;lcy;&amp;softcy;&amp;ncy;&amp;acy;&amp;yacy; &amp;gcy;&amp;acy;&amp;lcy;&amp;iecy;&amp;rcy;&amp;iecy;&amp;yacy;, &amp;Pcy;&amp;rcy;&amp;acy;&amp;gcy;&amp;acy;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14942" y="1500174"/>
            <a:ext cx="3500462" cy="46031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229600" cy="78581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Georgia" pitchFamily="18" charset="0"/>
              </a:rPr>
              <a:t>Анри Руссо. У памятника Шопену в Люксембургском лесу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26626" name="Picture 2" descr="http://media-1.web.britannica.com/eb-media/24/121124-004-78B47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85728"/>
            <a:ext cx="6572296" cy="54322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229600" cy="78581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Анри Руссо. Голодный лев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27650" name="Picture 2" descr="http://www.p-h.com.ua/image/cache/data/K021/K021_004_50_150_Henri_Rousseau_-_The_Hungry_Lion_Throws_Itself_on_the_Antelope-1000x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8083077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Винсент Ван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Гог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Дата рождения: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hlinkClick r:id="rId3" tooltip="30 марта"/>
              </a:rPr>
              <a:t>30 марта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hlinkClick r:id="rId4" tooltip="1853 год"/>
              </a:rPr>
              <a:t>1853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Место рождения: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hlinkClick r:id="rId5" tooltip="Грот-Зюндерт (страница отсутствует)"/>
              </a:rPr>
              <a:t>Грот-Зюндерт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Дата смерти: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hlinkClick r:id="rId6" tooltip="29 июля"/>
              </a:rPr>
              <a:t>29 июля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hlinkClick r:id="rId7" tooltip="1890 год"/>
              </a:rPr>
              <a:t>1890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(37 лет)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Место смерти: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hlinkClick r:id="rId8" tooltip="Овер-сюр-Уаз"/>
              </a:rPr>
              <a:t>Овер-сюр-Уаз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Гражданство:  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hlinkClick r:id="rId9" tooltip="Нидерланды"/>
              </a:rPr>
              <a:t>Нидерланды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Жанр: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hlinkClick r:id="rId10" tooltip="Пейзаж"/>
              </a:rPr>
              <a:t>пейзаж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hlinkClick r:id="rId11" tooltip="Натюрморт"/>
              </a:rPr>
              <a:t>натюрморт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hlinkClick r:id="rId12" tooltip="Портрет"/>
              </a:rPr>
              <a:t>портрет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Стиль: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hlinkClick r:id="rId13" tooltip="Постимпрессионизм"/>
              </a:rPr>
              <a:t>постимпрессионизм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2050" name="Picture 2" descr="http://upload.wikimedia.org/wikipedia/commons/thumb/3/36/Vincent_van_Gogh_1866.jpg/150px-Vincent_van_Gogh_186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43503" y="1643050"/>
            <a:ext cx="3533283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229600" cy="78581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Georgia" pitchFamily="18" charset="0"/>
              </a:rPr>
              <a:t>Винсент Ван </a:t>
            </a:r>
            <a:r>
              <a:rPr lang="ru-RU" sz="3600" b="1" dirty="0" err="1" smtClean="0">
                <a:latin typeface="Georgia" pitchFamily="18" charset="0"/>
              </a:rPr>
              <a:t>Гог</a:t>
            </a:r>
            <a:r>
              <a:rPr lang="ru-RU" sz="3600" b="1" dirty="0" smtClean="0">
                <a:latin typeface="Georgia" pitchFamily="18" charset="0"/>
              </a:rPr>
              <a:t>. </a:t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3600" b="1" dirty="0" smtClean="0">
                <a:latin typeface="Georgia" pitchFamily="18" charset="0"/>
              </a:rPr>
              <a:t>Автопортрет с перевязанным ухом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28674" name="Picture 2" descr="http://100dorog.ru/upload/contents/434/van-gog-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14290"/>
            <a:ext cx="5000660" cy="55335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229600" cy="78581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Georgia" pitchFamily="18" charset="0"/>
              </a:rPr>
              <a:t>Винсент Ван </a:t>
            </a:r>
            <a:r>
              <a:rPr lang="ru-RU" sz="3600" b="1" dirty="0" err="1" smtClean="0">
                <a:latin typeface="Georgia" pitchFamily="18" charset="0"/>
              </a:rPr>
              <a:t>Гог</a:t>
            </a:r>
            <a:r>
              <a:rPr lang="ru-RU" sz="3600" b="1" dirty="0" smtClean="0">
                <a:latin typeface="Georgia" pitchFamily="18" charset="0"/>
              </a:rPr>
              <a:t>. </a:t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3600" b="1" dirty="0" smtClean="0">
                <a:latin typeface="Georgia" pitchFamily="18" charset="0"/>
              </a:rPr>
              <a:t>Спальня художника в </a:t>
            </a:r>
            <a:r>
              <a:rPr lang="ru-RU" sz="3600" b="1" dirty="0" err="1" smtClean="0">
                <a:latin typeface="Georgia" pitchFamily="18" charset="0"/>
              </a:rPr>
              <a:t>Арле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30722" name="Picture 2" descr="http://img1.liveinternet.ru/images/foto/b/3/998/2332998/f_13565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85728"/>
            <a:ext cx="7072362" cy="53739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229600" cy="78581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Georgia" pitchFamily="18" charset="0"/>
              </a:rPr>
              <a:t>Винсент Ван </a:t>
            </a:r>
            <a:r>
              <a:rPr lang="ru-RU" sz="3600" b="1" dirty="0" err="1" smtClean="0">
                <a:latin typeface="Georgia" pitchFamily="18" charset="0"/>
              </a:rPr>
              <a:t>Гог</a:t>
            </a:r>
            <a:r>
              <a:rPr lang="ru-RU" sz="3600" b="1" dirty="0" smtClean="0">
                <a:latin typeface="Georgia" pitchFamily="18" charset="0"/>
              </a:rPr>
              <a:t>. </a:t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3600" b="1" dirty="0" smtClean="0">
                <a:latin typeface="Georgia" pitchFamily="18" charset="0"/>
              </a:rPr>
              <a:t>Красные виноградник в </a:t>
            </a:r>
            <a:r>
              <a:rPr lang="ru-RU" sz="3600" b="1" dirty="0" err="1" smtClean="0">
                <a:latin typeface="Georgia" pitchFamily="18" charset="0"/>
              </a:rPr>
              <a:t>Арле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31746" name="Picture 2" descr="http://img.encyc.yandex.net/illustrations/vlasov/pictures/10/10c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28604"/>
            <a:ext cx="6715172" cy="53222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229600" cy="78581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Georgia" pitchFamily="18" charset="0"/>
              </a:rPr>
              <a:t>Винсент Ван </a:t>
            </a:r>
            <a:r>
              <a:rPr lang="ru-RU" sz="3600" b="1" dirty="0" err="1" smtClean="0">
                <a:latin typeface="Georgia" pitchFamily="18" charset="0"/>
              </a:rPr>
              <a:t>Гог</a:t>
            </a:r>
            <a:r>
              <a:rPr lang="ru-RU" sz="3600" b="1" dirty="0" smtClean="0">
                <a:latin typeface="Georgia" pitchFamily="18" charset="0"/>
              </a:rPr>
              <a:t>. </a:t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3600" b="1" dirty="0" smtClean="0">
                <a:latin typeface="Georgia" pitchFamily="18" charset="0"/>
              </a:rPr>
              <a:t>Ночное кафе в </a:t>
            </a:r>
            <a:r>
              <a:rPr lang="ru-RU" sz="3600" b="1" dirty="0" err="1" smtClean="0">
                <a:latin typeface="Georgia" pitchFamily="18" charset="0"/>
              </a:rPr>
              <a:t>Арле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33794" name="Picture 2" descr="http://rossanopecoraro.blog.espresso.repubblica.it/photos/uncategorized/2008/03/15/caffedef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14290"/>
            <a:ext cx="7000924" cy="555955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Поль Сезанн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Georgia" pitchFamily="18" charset="0"/>
              </a:rPr>
              <a:t>Дата рождения: </a:t>
            </a:r>
            <a:r>
              <a:rPr lang="ru-RU" b="1" dirty="0" smtClean="0">
                <a:latin typeface="Georgia" pitchFamily="18" charset="0"/>
                <a:hlinkClick r:id="rId3" tooltip="19 января"/>
              </a:rPr>
              <a:t>19 января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  <a:hlinkClick r:id="rId4" tooltip="1839 год"/>
              </a:rPr>
              <a:t>1839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Место рождения: </a:t>
            </a:r>
            <a:r>
              <a:rPr lang="ru-RU" b="1" dirty="0" err="1" smtClean="0">
                <a:latin typeface="Georgia" pitchFamily="18" charset="0"/>
                <a:hlinkClick r:id="rId5" tooltip="Экс-ан-Прованс"/>
              </a:rPr>
              <a:t>Экс-ан-Прованс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Дата смерти: </a:t>
            </a:r>
            <a:r>
              <a:rPr lang="ru-RU" b="1" dirty="0" smtClean="0">
                <a:latin typeface="Georgia" pitchFamily="18" charset="0"/>
                <a:hlinkClick r:id="rId6" tooltip="22 октября"/>
              </a:rPr>
              <a:t>22 октября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  <a:hlinkClick r:id="rId7" tooltip="1906 год"/>
              </a:rPr>
              <a:t>1906</a:t>
            </a:r>
            <a:r>
              <a:rPr lang="ru-RU" b="1" dirty="0" smtClean="0">
                <a:latin typeface="Georgia" pitchFamily="18" charset="0"/>
              </a:rPr>
              <a:t> (67 лет)</a:t>
            </a:r>
          </a:p>
          <a:p>
            <a:r>
              <a:rPr lang="ru-RU" b="1" dirty="0" smtClean="0">
                <a:latin typeface="Georgia" pitchFamily="18" charset="0"/>
              </a:rPr>
              <a:t>Место смерти: </a:t>
            </a:r>
            <a:r>
              <a:rPr lang="ru-RU" b="1" dirty="0" err="1" smtClean="0">
                <a:latin typeface="Georgia" pitchFamily="18" charset="0"/>
                <a:hlinkClick r:id="rId5" tooltip="Экс-ан-Прованс"/>
              </a:rPr>
              <a:t>Экс-ан-Прованс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Гражданство:  </a:t>
            </a:r>
            <a:r>
              <a:rPr lang="ru-RU" b="1" dirty="0" smtClean="0">
                <a:latin typeface="Georgia" pitchFamily="18" charset="0"/>
                <a:hlinkClick r:id="rId8" tooltip="Франция"/>
              </a:rPr>
              <a:t>Франция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Стиль: </a:t>
            </a:r>
            <a:r>
              <a:rPr lang="ru-RU" b="1" dirty="0" smtClean="0">
                <a:latin typeface="Georgia" pitchFamily="18" charset="0"/>
                <a:hlinkClick r:id="rId9" tooltip="Постимпрессионизм"/>
              </a:rPr>
              <a:t>постимпрессионизм</a:t>
            </a:r>
            <a:endParaRPr lang="ru-RU" b="1" dirty="0" smtClean="0">
              <a:latin typeface="Georgia" pitchFamily="18" charset="0"/>
            </a:endParaRP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1026" name="Picture 2" descr="&amp;Acy;&amp;vcy;&amp;tcy;&amp;ocy;&amp;pcy;&amp;ocy;&amp;rcy;&amp;tcy;&amp;rcy;&amp;iecy;&amp;tcy;, 187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79" y="1500174"/>
            <a:ext cx="3343905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229600" cy="78581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Georgia" pitchFamily="18" charset="0"/>
              </a:rPr>
              <a:t>Поль Сезанн. </a:t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3600" b="1" dirty="0" smtClean="0">
                <a:latin typeface="Georgia" pitchFamily="18" charset="0"/>
              </a:rPr>
              <a:t>Натюрморт с драппировкой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32770" name="Picture 2" descr="http://www.terra-z.ru/wp-content/uploads/2010/07/182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7143800" cy="52130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Поль Гоген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418623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Дата рождения: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hlinkClick r:id="rId3" tooltip="7 июня"/>
              </a:rPr>
              <a:t>7 июня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hlinkClick r:id="rId4" tooltip="1848 год"/>
              </a:rPr>
              <a:t>1848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Место рождения: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hlinkClick r:id="rId5" tooltip="Париж"/>
              </a:rPr>
              <a:t>Париж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,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hlinkClick r:id="rId6" tooltip="Вторая французская республика"/>
              </a:rPr>
              <a:t>Вторая французская республика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Дата смерти: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hlinkClick r:id="rId7" tooltip="8 мая"/>
              </a:rPr>
              <a:t>8 мая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hlinkClick r:id="rId8" tooltip="1903 год"/>
              </a:rPr>
              <a:t>1903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(54 года)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Место смерти: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Атуона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, о.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hlinkClick r:id="rId9" tooltip="Хива-Оа"/>
              </a:rPr>
              <a:t>Хива-Оа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hlinkClick r:id="rId10" tooltip="Маркизские острова"/>
              </a:rPr>
              <a:t>Маркизские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hlinkClick r:id="rId10" tooltip="Маркизские острова"/>
              </a:rPr>
              <a:t> острова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,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hlinkClick r:id="rId11" tooltip="Французская Полинезия"/>
              </a:rPr>
              <a:t>Французская Полинезия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4098" name="Picture 2" descr="http://upload.wikimedia.org/wikipedia/commons/5/53/Paul_Gauguin_189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4876" y="1428736"/>
            <a:ext cx="3786214" cy="483727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229600" cy="78581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Georgia" pitchFamily="18" charset="0"/>
              </a:rPr>
              <a:t>Поль Сезанн. </a:t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3600" b="1" dirty="0" smtClean="0">
                <a:latin typeface="Georgia" pitchFamily="18" charset="0"/>
              </a:rPr>
              <a:t>Портрет мадам Сезанн в оранжерее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34818" name="Picture 2" descr="http://www.bloomberg.com/image/iHzOM997en1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85728"/>
            <a:ext cx="4214842" cy="53344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229600" cy="78581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Поль Гоген. Автопортрет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3074" name="Picture 2" descr="http://artmonstr.ru/wp-content/uploads/2011/07/Les-Miserables-Paul-Gauguin-1888-700x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52"/>
            <a:ext cx="7000924" cy="5592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229600" cy="78581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Поль Гоген. </a:t>
            </a:r>
            <a:r>
              <a:rPr lang="ru-RU" sz="3600" b="1" dirty="0" err="1" smtClean="0">
                <a:latin typeface="Georgia" pitchFamily="18" charset="0"/>
              </a:rPr>
              <a:t>Арлезианка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21506" name="Picture 2" descr="http://content.foto.mail.ru/mail/ilza69/ilza69/i-2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14290"/>
            <a:ext cx="4143404" cy="55382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229600" cy="78581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Поль Гоген. Видение после проповеди. Борьба Иакова с ангелами.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20482" name="Picture 2" descr="http://img-fotki.yandex.ru/get/4404/nadya-sumina2010.18/0_6e7f3_fd3ecb34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14290"/>
            <a:ext cx="6929486" cy="550282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229600" cy="78581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Поль Гоген. </a:t>
            </a:r>
            <a:br>
              <a:rPr lang="ru-RU" sz="3200" b="1" dirty="0" smtClean="0">
                <a:latin typeface="Georgia" pitchFamily="18" charset="0"/>
              </a:rPr>
            </a:br>
            <a:r>
              <a:rPr lang="ru-RU" sz="3200" b="1" dirty="0" smtClean="0">
                <a:latin typeface="Georgia" pitchFamily="18" charset="0"/>
              </a:rPr>
              <a:t>Натюрморт со щенятами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22530" name="Picture 2" descr="http://biography.sgu.ru/bio/data/files/pictures/image/2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14290"/>
            <a:ext cx="3857652" cy="554024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229600" cy="78581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Поль Гоген. Жена короля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23554" name="AutoShape 2" descr="http://im8-tub-ru.yandex.net/i?id=127707620-62-72&amp;n=21"/>
          <p:cNvSpPr>
            <a:spLocks noChangeAspect="1" noChangeArrowheads="1"/>
          </p:cNvSpPr>
          <p:nvPr/>
        </p:nvSpPr>
        <p:spPr bwMode="auto">
          <a:xfrm>
            <a:off x="155575" y="-685800"/>
            <a:ext cx="19050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http://samlib.ru/img/k/krykow_w_m/reshitelnostking/gogen14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28604"/>
            <a:ext cx="7429552" cy="55928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229600" cy="78581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Georgia" pitchFamily="18" charset="0"/>
              </a:rPr>
              <a:t>Поль Гоген. Таитянские женщины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25602" name="Picture 2" descr="http://www.nachalnikov.net/wp-content/uploads/2011/01/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545" y="285728"/>
            <a:ext cx="7431669" cy="5532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229600" cy="78581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Georgia" pitchFamily="18" charset="0"/>
              </a:rPr>
              <a:t>Поль Гоген. </a:t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3600" b="1" dirty="0" smtClean="0">
                <a:latin typeface="Georgia" pitchFamily="18" charset="0"/>
              </a:rPr>
              <a:t>Откуда мы? Кто мы? Куда мы идем?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24578" name="Picture 2" descr="http://media-shoot.ru/photo-cinema/pictures/small2/72pol_gogen-kto_my_otkuda_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8302254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110</Words>
  <Application>Microsoft Office PowerPoint</Application>
  <PresentationFormat>Экран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Эстетика постимпрессионизма</vt:lpstr>
      <vt:lpstr>Поль Гоген</vt:lpstr>
      <vt:lpstr>Поль Гоген. Автопортрет</vt:lpstr>
      <vt:lpstr>Поль Гоген. Арлезианка</vt:lpstr>
      <vt:lpstr>Поль Гоген. Видение после проповеди. Борьба Иакова с ангелами.</vt:lpstr>
      <vt:lpstr>Поль Гоген.  Натюрморт со щенятами</vt:lpstr>
      <vt:lpstr>Поль Гоген. Жена короля</vt:lpstr>
      <vt:lpstr>Поль Гоген. Таитянские женщины</vt:lpstr>
      <vt:lpstr>Поль Гоген.  Откуда мы? Кто мы? Куда мы идем?</vt:lpstr>
      <vt:lpstr>Анри Руссо</vt:lpstr>
      <vt:lpstr>Анри Руссо. У памятника Шопену в Люксембургском лесу</vt:lpstr>
      <vt:lpstr>Анри Руссо. Голодный лев</vt:lpstr>
      <vt:lpstr>Винсент Ван Гог</vt:lpstr>
      <vt:lpstr>Винсент Ван Гог.  Автопортрет с перевязанным ухом</vt:lpstr>
      <vt:lpstr>Винсент Ван Гог.  Спальня художника в Арле</vt:lpstr>
      <vt:lpstr>Винсент Ван Гог.  Красные виноградник в Арле</vt:lpstr>
      <vt:lpstr>Винсент Ван Гог.  Ночное кафе в Арле</vt:lpstr>
      <vt:lpstr>Поль Сезанн</vt:lpstr>
      <vt:lpstr>Поль Сезанн.  Натюрморт с драппировкой</vt:lpstr>
      <vt:lpstr>Поль Сезанн.  Портрет мадам Сезанн в оранжерее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Эстетика постимпрессионизма</dc:title>
  <cp:lastModifiedBy>Admin</cp:lastModifiedBy>
  <cp:revision>18</cp:revision>
  <dcterms:modified xsi:type="dcterms:W3CDTF">2013-02-14T00:52:30Z</dcterms:modified>
</cp:coreProperties>
</file>