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49684" firstSlideNum="10" saveSubsetFonts="1">
  <p:sldMasterIdLst>
    <p:sldMasterId id="2147483663" r:id="rId1"/>
  </p:sldMasterIdLst>
  <p:sldIdLst>
    <p:sldId id="258" r:id="rId2"/>
    <p:sldId id="274" r:id="rId3"/>
    <p:sldId id="275" r:id="rId4"/>
    <p:sldId id="259" r:id="rId5"/>
    <p:sldId id="260" r:id="rId6"/>
    <p:sldId id="261" r:id="rId7"/>
    <p:sldId id="262" r:id="rId8"/>
    <p:sldId id="263" r:id="rId9"/>
    <p:sldId id="273" r:id="rId10"/>
    <p:sldId id="276" r:id="rId11"/>
    <p:sldId id="264" r:id="rId12"/>
    <p:sldId id="277" r:id="rId13"/>
    <p:sldId id="265" r:id="rId14"/>
    <p:sldId id="266" r:id="rId15"/>
    <p:sldId id="267" r:id="rId16"/>
    <p:sldId id="268" r:id="rId17"/>
    <p:sldId id="269" r:id="rId18"/>
    <p:sldId id="278" r:id="rId19"/>
    <p:sldId id="270" r:id="rId20"/>
    <p:sldId id="279" r:id="rId21"/>
    <p:sldId id="271" r:id="rId22"/>
    <p:sldId id="272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0000FF"/>
    <a:srgbClr val="FF00FF"/>
    <a:srgbClr val="808080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inimized">
    <p:restoredLeft sz="0" autoAdjust="0"/>
    <p:restoredTop sz="0" autoAdjust="0"/>
  </p:normalViewPr>
  <p:slideViewPr>
    <p:cSldViewPr>
      <p:cViewPr>
        <p:scale>
          <a:sx n="90" d="100"/>
          <a:sy n="90" d="100"/>
        </p:scale>
        <p:origin x="-1674" y="11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26627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26628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184 w 5184"/>
                  <a:gd name="T3" fmla="*/ 3159 h 3159"/>
                  <a:gd name="T4" fmla="*/ 5184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29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56 w 556"/>
                  <a:gd name="T5" fmla="*/ 3159 h 3159"/>
                  <a:gd name="T6" fmla="*/ 556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6630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631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1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1 w 251"/>
                <a:gd name="T7" fmla="*/ 12 h 12"/>
                <a:gd name="T8" fmla="*/ 251 w 251"/>
                <a:gd name="T9" fmla="*/ 0 h 12"/>
                <a:gd name="T10" fmla="*/ 251 w 25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632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251 w 251"/>
                <a:gd name="T5" fmla="*/ 12 h 12"/>
                <a:gd name="T6" fmla="*/ 2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6633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26634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35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36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2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24 w 4724"/>
                  <a:gd name="T7" fmla="*/ 12 h 12"/>
                  <a:gd name="T8" fmla="*/ 4724 w 4724"/>
                  <a:gd name="T9" fmla="*/ 0 h 12"/>
                  <a:gd name="T10" fmla="*/ 4724 w 472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37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38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39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6640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26641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26642" name="Rectangle 18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6643" name="Rectangle 19"/>
          <p:cNvSpPr>
            <a:spLocks noGrp="1" noChangeArrowheads="1"/>
          </p:cNvSpPr>
          <p:nvPr>
            <p:ph type="ftr" sz="quarter" idx="3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6644" name="Rectangle 2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620418E-9211-4666-81DB-D2591BD599F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319ADF-88C8-47C1-B194-12B4A348FA5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7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9B43AB-A934-41C2-8630-05BFD7E4B73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543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B3364A1-ABEE-4F51-AD79-A0A94ABA295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688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66800" y="19812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1066800" y="41148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32CD3A9-B35B-4903-8332-665F83480EA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674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CCA460-C597-4E55-8385-CDB89AB88C6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196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592AFA-E800-45C2-969E-494668C3DB2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752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4143C6-7FAE-4843-A57E-7F5C649DB2A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006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E15297-51DA-4F62-BD01-5D812FA6B8B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324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E8BB39-6288-45CE-A281-FB21475F20B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407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479F8D-C416-4C72-BD28-D5E7F7CAA06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396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4AA508-95DA-4B65-B165-990512FDB31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9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F56D9C-1EDB-47EE-8071-243E2B96D8A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418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25603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184 w 5184"/>
                <a:gd name="T3" fmla="*/ 3159 h 3159"/>
                <a:gd name="T4" fmla="*/ 5184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04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6 w 556"/>
                <a:gd name="T5" fmla="*/ 3159 h 3159"/>
                <a:gd name="T6" fmla="*/ 556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5605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25606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07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08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2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24 w 4724"/>
                  <a:gd name="T7" fmla="*/ 12 h 12"/>
                  <a:gd name="T8" fmla="*/ 4724 w 4724"/>
                  <a:gd name="T9" fmla="*/ 0 h 12"/>
                  <a:gd name="T10" fmla="*/ 4724 w 472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09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10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11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12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251 w 251"/>
                  <a:gd name="T5" fmla="*/ 12 h 12"/>
                  <a:gd name="T6" fmla="*/ 2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13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1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1 w 251"/>
                  <a:gd name="T7" fmla="*/ 12 h 12"/>
                  <a:gd name="T8" fmla="*/ 251 w 251"/>
                  <a:gd name="T9" fmla="*/ 0 h 12"/>
                  <a:gd name="T10" fmla="*/ 251 w 251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14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5615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5616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5617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5618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561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DE10A6EA-3C22-4B55-9A9E-2F3043517E10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619250" y="981075"/>
            <a:ext cx="6408738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6000" b="1"/>
              <a:t>Применение электролиза (презентация учащегося)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33375"/>
            <a:ext cx="8820150" cy="5759450"/>
          </a:xfrm>
          <a:noFill/>
        </p:spPr>
        <p:txBody>
          <a:bodyPr lIns="0" tIns="0" rIns="0" bIns="0"/>
          <a:lstStyle/>
          <a:p>
            <a:pPr algn="just">
              <a:buFont typeface="Wingdings" pitchFamily="2" charset="2"/>
              <a:buNone/>
            </a:pPr>
            <a:r>
              <a:rPr lang="ru-RU" sz="2800"/>
              <a:t>       В 1837 г. русский ученый Б.С. Якоби открыл способ получения абсолютно точных рельефных копий предмета. Для этого с предмета делают слепок из пластичного материала (гипс, воск) и помещают его в электролитическую ванну в качестве катода. При пропускании через ванну электрического тока слепок покрывается слоем металла. Затем слепок отделяют от полученной копии и используют снова. Гальванопластика позволяет быстро изготавливать металлические копии и воспроизводить их в любом количестве. Так изготавливают медали, монеты, произведения искусства.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88913"/>
            <a:ext cx="7543800" cy="1087437"/>
          </a:xfrm>
        </p:spPr>
        <p:txBody>
          <a:bodyPr/>
          <a:lstStyle/>
          <a:p>
            <a:r>
              <a:rPr lang="ru-RU">
                <a:latin typeface="Times New Roman" pitchFamily="18" charset="0"/>
              </a:rPr>
              <a:t>Изготовление медалей, монет.</a:t>
            </a:r>
          </a:p>
        </p:txBody>
      </p:sp>
      <p:pic>
        <p:nvPicPr>
          <p:cNvPr id="35844" name="Picture 4" descr="5306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1714500"/>
            <a:ext cx="3768725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5" name="Picture 5" descr="17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638" y="1731963"/>
            <a:ext cx="5313362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620713"/>
            <a:ext cx="8048625" cy="4679950"/>
          </a:xfrm>
        </p:spPr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ru-RU"/>
              <a:t>   В 1845 г. в Санкт – Петербурге было организовано предприятие герцога Лихтенбергского, на котором таким способом изготавливали барельефы для Исаакиевского и Петропавловского соборов, Эрмитажа, Зимнего дворца, Большого театра. Позолота прекрасно сохранилась до наших дней.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260350"/>
            <a:ext cx="7993062" cy="6337300"/>
          </a:xfrm>
        </p:spPr>
        <p:txBody>
          <a:bodyPr/>
          <a:lstStyle/>
          <a:p>
            <a:r>
              <a:rPr lang="ru-RU">
                <a:latin typeface="Times New Roman" pitchFamily="18" charset="0"/>
              </a:rPr>
              <a:t>Произведения искусства:</a:t>
            </a:r>
          </a:p>
          <a:p>
            <a:pPr>
              <a:buFont typeface="Wingdings" pitchFamily="2" charset="2"/>
              <a:buNone/>
            </a:pPr>
            <a:r>
              <a:rPr lang="ru-RU">
                <a:latin typeface="Times New Roman" pitchFamily="18" charset="0"/>
              </a:rPr>
              <a:t>Барельефы для:       Исаакиевского собора</a:t>
            </a:r>
          </a:p>
        </p:txBody>
      </p:sp>
      <p:pic>
        <p:nvPicPr>
          <p:cNvPr id="36868" name="Picture 4" descr="барельеф исаакиевского собо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700213"/>
            <a:ext cx="7993062" cy="482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60350"/>
            <a:ext cx="7543800" cy="62642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>
                <a:latin typeface="Times New Roman" pitchFamily="18" charset="0"/>
              </a:rPr>
              <a:t>Петропавловского</a:t>
            </a:r>
            <a:r>
              <a:rPr lang="ru-RU"/>
              <a:t> </a:t>
            </a:r>
            <a:r>
              <a:rPr lang="ru-RU">
                <a:latin typeface="Times New Roman" pitchFamily="18" charset="0"/>
              </a:rPr>
              <a:t>собора</a:t>
            </a:r>
          </a:p>
        </p:txBody>
      </p:sp>
      <p:pic>
        <p:nvPicPr>
          <p:cNvPr id="37894" name="Picture 6" descr="петропавловский собор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865188"/>
            <a:ext cx="4210050" cy="590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60350"/>
            <a:ext cx="7543800" cy="63373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>
                <a:latin typeface="Times New Roman" pitchFamily="18" charset="0"/>
              </a:rPr>
              <a:t>Эрмитажа</a:t>
            </a:r>
          </a:p>
          <a:p>
            <a:pPr>
              <a:buFont typeface="Wingdings" pitchFamily="2" charset="2"/>
              <a:buNone/>
            </a:pPr>
            <a:endParaRPr lang="ru-RU"/>
          </a:p>
        </p:txBody>
      </p:sp>
      <p:pic>
        <p:nvPicPr>
          <p:cNvPr id="38916" name="Picture 4" descr="барельеф эрмитаж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836613"/>
            <a:ext cx="5700712" cy="576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88913"/>
            <a:ext cx="7543800" cy="633571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>
                <a:latin typeface="Times New Roman" pitchFamily="18" charset="0"/>
              </a:rPr>
              <a:t>Зимнего дворца</a:t>
            </a:r>
          </a:p>
        </p:txBody>
      </p:sp>
      <p:pic>
        <p:nvPicPr>
          <p:cNvPr id="39940" name="Picture 4" descr="зимний дворец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879475"/>
            <a:ext cx="7777162" cy="583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88913"/>
            <a:ext cx="7543800" cy="64801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>
                <a:latin typeface="Times New Roman" pitchFamily="18" charset="0"/>
              </a:rPr>
              <a:t>Большого театра</a:t>
            </a:r>
          </a:p>
        </p:txBody>
      </p:sp>
      <p:pic>
        <p:nvPicPr>
          <p:cNvPr id="40964" name="Picture 4" descr="барельефы большого теат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792163"/>
            <a:ext cx="7993062" cy="599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60350"/>
            <a:ext cx="8964613" cy="6337300"/>
          </a:xfrm>
          <a:noFill/>
        </p:spPr>
        <p:txBody>
          <a:bodyPr lIns="0" tIns="0" rIns="0" bIns="0"/>
          <a:lstStyle/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ru-RU" sz="2000">
                <a:effectLst/>
              </a:rPr>
              <a:t>         </a:t>
            </a:r>
            <a:r>
              <a:rPr lang="ru-RU" sz="2400">
                <a:effectLst/>
              </a:rPr>
              <a:t>В 1888 г. немецкий инженер Берлинер предложил использовать в качестве носителя звука цинковый диск, покрытый тонким слоем воска. С диска снимали металлическую копию – матрицу. Затем, воспроизводя копии матрицы штамповкой из целлулоида, эбонита, каучука, получали грампластинки. Первая такая пластинка хранится в Национальном музее США. 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ru-RU" sz="2400">
                <a:effectLst/>
              </a:rPr>
              <a:t>        В 1957 – 1958 гг. в США начался выпуск стереофонических пластинок. Матрицу изготавливали способом прессования из листов винипласта или калиброванного по толщине свинца (1 - 2 мм), покрывали тонким слоем порошка, который проводит ток (графит), помещали в электролитическую ванну. На матрице осаждался слой металла (обычно меди). Потом этот слой отделяли и использовали для штамповки. С помощью матрицы можно изготовить большое число пластинок, сходных с оригиналом.</a:t>
            </a:r>
            <a:r>
              <a:rPr lang="ru-RU" sz="24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88913"/>
            <a:ext cx="7543800" cy="5907087"/>
          </a:xfrm>
        </p:spPr>
        <p:txBody>
          <a:bodyPr/>
          <a:lstStyle/>
          <a:p>
            <a:r>
              <a:rPr lang="ru-RU">
                <a:latin typeface="Times New Roman" pitchFamily="18" charset="0"/>
              </a:rPr>
              <a:t>Производство музыкальных пластинок</a:t>
            </a:r>
          </a:p>
        </p:txBody>
      </p:sp>
      <p:pic>
        <p:nvPicPr>
          <p:cNvPr id="41988" name="Picture 4" descr="стериофоническая пластинка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125538"/>
            <a:ext cx="4249738" cy="424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0" name="Picture 6" descr="первая стериофоническая пластин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13" y="1125538"/>
            <a:ext cx="4287837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Основная химическая промышленность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1) Получение галогенов, водорода.	</a:t>
            </a:r>
          </a:p>
          <a:p>
            <a:r>
              <a:rPr lang="ru-RU"/>
              <a:t>2) Получение щелочей.	</a:t>
            </a:r>
          </a:p>
          <a:p>
            <a:r>
              <a:rPr lang="ru-RU"/>
              <a:t>3) Электросинтез органических веществ - </a:t>
            </a:r>
            <a:r>
              <a:rPr lang="ru-RU" sz="2400"/>
              <a:t>Получают сложные фторорганические соединения, тетраалкильные производные свинца, например себациновую ( декандиновую) кислоту и др.</a:t>
            </a:r>
            <a:endParaRPr lang="ru-RU" sz="1600"/>
          </a:p>
          <a:p>
            <a:endParaRPr lang="ru-RU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2350" cy="4032250"/>
          </a:xfrm>
          <a:noFill/>
        </p:spPr>
        <p:txBody>
          <a:bodyPr lIns="0" tIns="0" rIns="0" bIns="0"/>
          <a:lstStyle/>
          <a:p>
            <a:pPr algn="just">
              <a:buFont typeface="Wingdings" pitchFamily="2" charset="2"/>
              <a:buNone/>
            </a:pPr>
            <a:r>
              <a:rPr lang="ru-RU"/>
              <a:t>      </a:t>
            </a:r>
            <a:r>
              <a:rPr lang="ru-RU" sz="2800"/>
              <a:t>Методом гальванопластики изготавливают медные клише для типографии, позволяющие сделать до 40 тыс. оттисков, и медные хромированные клише – до 1,5 млн. оттисков. Открытие гальванопластики позволило изготавливать пресс – формы из пластмассы, резины, металла, заменяя трудоёмкие работы высококвалифицированных токарей и граверов.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60350"/>
            <a:ext cx="7543800" cy="5835650"/>
          </a:xfrm>
        </p:spPr>
        <p:txBody>
          <a:bodyPr/>
          <a:lstStyle/>
          <a:p>
            <a:r>
              <a:rPr lang="ru-RU">
                <a:latin typeface="Times New Roman" pitchFamily="18" charset="0"/>
              </a:rPr>
              <a:t>Медные клише для типографии</a:t>
            </a:r>
          </a:p>
        </p:txBody>
      </p:sp>
      <p:pic>
        <p:nvPicPr>
          <p:cNvPr id="43012" name="Picture 4" descr="клиш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839788"/>
            <a:ext cx="446405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3" name="Picture 5" descr="медные клиш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25" y="839788"/>
            <a:ext cx="4500563" cy="301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5" name="Picture 7" descr="медных копий с моент, медалей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213" y="3757613"/>
            <a:ext cx="6335712" cy="306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8" name="Picture 6" descr="прессформ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4953000"/>
            <a:ext cx="4857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260350"/>
            <a:ext cx="7850187" cy="6264275"/>
          </a:xfrm>
        </p:spPr>
        <p:txBody>
          <a:bodyPr/>
          <a:lstStyle/>
          <a:p>
            <a:pPr algn="ctr"/>
            <a:r>
              <a:rPr lang="ru-RU">
                <a:latin typeface="Times New Roman" pitchFamily="18" charset="0"/>
              </a:rPr>
              <a:t>Пресс-формы из пластмассы, резины, металла</a:t>
            </a:r>
          </a:p>
        </p:txBody>
      </p:sp>
      <p:pic>
        <p:nvPicPr>
          <p:cNvPr id="44036" name="Picture 4" descr="прессформ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1873250"/>
            <a:ext cx="4105275" cy="307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7" name="Picture 5" descr="прессформы из металл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1238"/>
            <a:ext cx="3779838" cy="194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Металлургия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1)Получение щелочей. (из расплавов)</a:t>
            </a:r>
          </a:p>
          <a:p>
            <a:r>
              <a:rPr lang="ru-RU"/>
              <a:t>2)Получение малоактивных металлов. (из растворов)</a:t>
            </a:r>
          </a:p>
          <a:p>
            <a:r>
              <a:rPr lang="ru-RU"/>
              <a:t>3)Рафинирование (очистка) металлов – </a:t>
            </a:r>
            <a:r>
              <a:rPr lang="ru-RU" sz="2400"/>
              <a:t>очищают </a:t>
            </a:r>
            <a:r>
              <a:rPr lang="en-US" sz="2400" b="1"/>
              <a:t>Cu</a:t>
            </a:r>
            <a:r>
              <a:rPr lang="en-US" sz="2400"/>
              <a:t>, </a:t>
            </a:r>
            <a:r>
              <a:rPr lang="en-US" sz="2400" b="1"/>
              <a:t>Ni</a:t>
            </a:r>
            <a:r>
              <a:rPr lang="en-US" sz="2400"/>
              <a:t>, </a:t>
            </a:r>
            <a:r>
              <a:rPr lang="en-US" sz="2400" b="1"/>
              <a:t>Pb</a:t>
            </a:r>
            <a:r>
              <a:rPr lang="en-US" sz="2400"/>
              <a:t> </a:t>
            </a:r>
            <a:r>
              <a:rPr lang="ru-RU" sz="2400"/>
              <a:t>и др.</a:t>
            </a:r>
            <a:endParaRPr lang="ru-RU"/>
          </a:p>
          <a:p>
            <a:pPr>
              <a:buFont typeface="Wingdings" pitchFamily="2" charset="2"/>
              <a:buNone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5939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latin typeface="Times New Roman" pitchFamily="18" charset="0"/>
              </a:rPr>
              <a:t>Гальваностегия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900113" y="1981200"/>
            <a:ext cx="8064500" cy="447198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 i="1">
                <a:latin typeface="Times New Roman" pitchFamily="18" charset="0"/>
              </a:rPr>
              <a:t>    это процесс, который позволяет покрыть изделие слоем (плёнкой) благородного металла защитить его от коррозии, повысить стойкость на износ, произвести декоративную отделку. Гальванические цеха есть на многих металлургических и других заводах.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  <p:bldP spid="2867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0">
                <a:latin typeface="Times New Roman" pitchFamily="18" charset="0"/>
              </a:rPr>
              <a:t>Покрытие предметов слоем благородного металла</a:t>
            </a:r>
          </a:p>
        </p:txBody>
      </p:sp>
      <p:pic>
        <p:nvPicPr>
          <p:cNvPr id="29700" name="Picture 4" descr="09_big"/>
          <p:cNvPicPr>
            <a:picLocks noChangeAspect="1" noChangeArrowheads="1"/>
          </p:cNvPicPr>
          <p:nvPr>
            <p:ph type="body"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1700213"/>
            <a:ext cx="7345362" cy="4884737"/>
          </a:xfrm>
          <a:solidFill>
            <a:schemeClr val="accent1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купол с сусальным золото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60350"/>
            <a:ext cx="5681663" cy="633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гальваностег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88913"/>
            <a:ext cx="6442075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медб - гальваностег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28600"/>
            <a:ext cx="3019425" cy="645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i="1">
                <a:latin typeface="Times New Roman" pitchFamily="18" charset="0"/>
              </a:rPr>
              <a:t>    это получение электролитическим способом более толстых отложений (до нескольких миллиметров). 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ru-RU">
                <a:latin typeface="Times New Roman" pitchFamily="18" charset="0"/>
              </a:rPr>
              <a:t>ГАЛЬВАНОПЛАСТИКА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  <p:bldP spid="56324" grpId="0"/>
    </p:bldLst>
  </p:timing>
</p:sld>
</file>

<file path=ppt/theme/theme1.xml><?xml version="1.0" encoding="utf-8"?>
<a:theme xmlns:a="http://schemas.openxmlformats.org/drawingml/2006/main" name="Сумерки">
  <a:themeElements>
    <a:clrScheme name="Сумерки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Сумерк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умерки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</TotalTime>
  <Words>451</Words>
  <Application>Microsoft Office PowerPoint</Application>
  <PresentationFormat>Экран (4:3)</PresentationFormat>
  <Paragraphs>29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Tahoma</vt:lpstr>
      <vt:lpstr>Times New Roman</vt:lpstr>
      <vt:lpstr>Wingdings</vt:lpstr>
      <vt:lpstr>Сумерки</vt:lpstr>
      <vt:lpstr>Презентация PowerPoint</vt:lpstr>
      <vt:lpstr>Основная химическая промышленность</vt:lpstr>
      <vt:lpstr>Металлургия</vt:lpstr>
      <vt:lpstr>Гальваностегия</vt:lpstr>
      <vt:lpstr>Покрытие предметов слоем благородного металла</vt:lpstr>
      <vt:lpstr>Презентация PowerPoint</vt:lpstr>
      <vt:lpstr>Презентация PowerPoint</vt:lpstr>
      <vt:lpstr>Презентация PowerPoint</vt:lpstr>
      <vt:lpstr>ГАЛЬВАНОПЛАСТИКА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10</dc:title>
  <dc:creator>Виталий  Червоткин</dc:creator>
  <cp:lastModifiedBy>PC</cp:lastModifiedBy>
  <cp:revision>18</cp:revision>
  <dcterms:created xsi:type="dcterms:W3CDTF">2008-01-25T18:04:08Z</dcterms:created>
  <dcterms:modified xsi:type="dcterms:W3CDTF">2013-03-13T04:56:08Z</dcterms:modified>
</cp:coreProperties>
</file>