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235"/>
    <a:srgbClr val="41F163"/>
    <a:srgbClr val="25EF4B"/>
    <a:srgbClr val="0EC4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6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5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57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7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E16CE9-B02C-421E-84EF-0E183C94F9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84D37-13E1-4373-A57D-7CEEAC8DA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592F3-27BE-4586-B5AF-BD6D5BA417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60B51-C13E-401A-9EFF-3ED641003D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EE505-E5F9-44E7-B15A-7181EAE915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5DFA-EE49-449E-82B8-6D4324DF4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42BDB-A8E7-4A6F-8AB5-279086A2E1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7CA5-5263-4273-B7E2-A24D2B89A4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C10B-8EC0-4D23-A81E-BE8115347E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0B710-A912-4C82-9987-CF56EC4BD0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10920-F3AC-47EF-9822-8E00EBE8D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4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5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5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BC98D9-99BA-43A6-BA42-6C02BC2882A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895600"/>
          </a:xfrm>
        </p:spPr>
        <p:txBody>
          <a:bodyPr/>
          <a:lstStyle/>
          <a:p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/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/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>Презентация урока </a:t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>по теме «Темперамент»</a:t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> для учащихся 5 класса </a:t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>программы элективного курса </a:t>
            </a:r>
            <a:b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</a:br>
            <a:r>
              <a:rPr lang="ru-RU" sz="3600" b="1">
                <a:solidFill>
                  <a:srgbClr val="10D235"/>
                </a:solidFill>
                <a:effectLst/>
                <a:latin typeface="Arial Unicode MS" pitchFamily="34" charset="-128"/>
              </a:rPr>
              <a:t>«Основы самосовершенствования личности»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ru-RU" sz="3200" b="1"/>
              <a:t>Автор: Родина Ирина Мидхатовна</a:t>
            </a:r>
          </a:p>
          <a:p>
            <a:r>
              <a:rPr lang="ru-RU" sz="3200" b="1"/>
              <a:t>Идентификатор: №103-624-260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    Домашнее задание: письменно выразите свое мнение о том, к какому типу темперамента относятся ваши родители, какими качествами темперамента они обладают, приведите свои примеры</a:t>
            </a:r>
          </a:p>
        </p:txBody>
      </p:sp>
      <p:sp>
        <p:nvSpPr>
          <p:cNvPr id="14353" name="AutoShape 17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09FF09"/>
                </a:solidFill>
              </a:rPr>
              <a:t>Тип темперамента  родителей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- </a:t>
            </a:r>
            <a:r>
              <a:rPr lang="ru-RU" sz="3000" b="1">
                <a:effectLst/>
              </a:rPr>
              <a:t>это врожденные особенности нервной системы человека, которые определяют динамику его психической деятельности  и поведения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5052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685800" y="0"/>
            <a:ext cx="8458200" cy="990600"/>
          </a:xfrm>
          <a:prstGeom prst="ribbon">
            <a:avLst>
              <a:gd name="adj1" fmla="val 21815"/>
              <a:gd name="adj2" fmla="val 50000"/>
            </a:avLst>
          </a:prstGeom>
          <a:solidFill>
            <a:srgbClr val="CC99FF">
              <a:alpha val="4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10D2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Темперамент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 b="1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8600" y="3124200"/>
            <a:ext cx="2438400" cy="90011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темперамент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-932702">
            <a:off x="2590800" y="2362200"/>
            <a:ext cx="2593975" cy="381000"/>
          </a:xfrm>
          <a:prstGeom prst="rightArrow">
            <a:avLst>
              <a:gd name="adj1" fmla="val 50000"/>
              <a:gd name="adj2" fmla="val 170208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 rot="-322603">
            <a:off x="2819400" y="3048000"/>
            <a:ext cx="2814638" cy="381000"/>
          </a:xfrm>
          <a:prstGeom prst="rightArrow">
            <a:avLst>
              <a:gd name="adj1" fmla="val 50000"/>
              <a:gd name="adj2" fmla="val 184688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325320">
            <a:off x="2819400" y="3733800"/>
            <a:ext cx="2362200" cy="381000"/>
          </a:xfrm>
          <a:prstGeom prst="rightArrow">
            <a:avLst>
              <a:gd name="adj1" fmla="val 50000"/>
              <a:gd name="adj2" fmla="val 155000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 rot="1060225">
            <a:off x="2438400" y="4495800"/>
            <a:ext cx="2616200" cy="381000"/>
          </a:xfrm>
          <a:prstGeom prst="rightArrow">
            <a:avLst>
              <a:gd name="adj1" fmla="val 50000"/>
              <a:gd name="adj2" fmla="val 171667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381000" y="0"/>
            <a:ext cx="8458200" cy="990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2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10D2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Типы темперамента</a:t>
            </a:r>
          </a:p>
        </p:txBody>
      </p:sp>
      <p:pic>
        <p:nvPicPr>
          <p:cNvPr id="5135" name="Picture 15" descr="флегмати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9906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холери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2438400"/>
            <a:ext cx="18716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меланхоли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7400" y="3733800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сангвини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105400"/>
            <a:ext cx="1979613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029200" y="5257800"/>
            <a:ext cx="1947863" cy="796925"/>
          </a:xfrm>
          <a:prstGeom prst="roundRect">
            <a:avLst>
              <a:gd name="adj" fmla="val 16667"/>
            </a:avLst>
          </a:prstGeom>
          <a:solidFill>
            <a:srgbClr val="FFFF00">
              <a:alpha val="63000"/>
            </a:srgbClr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сангвиник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257800" y="3886200"/>
            <a:ext cx="2232025" cy="736600"/>
          </a:xfrm>
          <a:prstGeom prst="ellipse">
            <a:avLst/>
          </a:prstGeom>
          <a:solidFill>
            <a:srgbClr val="C0C0C0">
              <a:alpha val="89999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меланхолик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334000" y="2819400"/>
            <a:ext cx="2209800" cy="838200"/>
          </a:xfrm>
          <a:prstGeom prst="parallelogram">
            <a:avLst>
              <a:gd name="adj" fmla="val 65909"/>
            </a:avLst>
          </a:prstGeom>
          <a:solidFill>
            <a:srgbClr val="FF0000">
              <a:alpha val="82001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холерик</a:t>
            </a:r>
          </a:p>
        </p:txBody>
      </p:sp>
      <p:sp>
        <p:nvSpPr>
          <p:cNvPr id="2" name="Oval 9"/>
          <p:cNvSpPr>
            <a:spLocks noChangeArrowheads="1"/>
          </p:cNvSpPr>
          <p:nvPr/>
        </p:nvSpPr>
        <p:spPr bwMode="auto">
          <a:xfrm>
            <a:off x="5105400" y="1828800"/>
            <a:ext cx="2232025" cy="736600"/>
          </a:xfrm>
          <a:prstGeom prst="ellipse">
            <a:avLst/>
          </a:prstGeom>
          <a:solidFill>
            <a:srgbClr val="C0C0C0">
              <a:alpha val="89999"/>
            </a:srgb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флегматик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6" grpId="0" animBg="1"/>
      <p:bldP spid="5122" grpId="0" animBg="1"/>
      <p:bldP spid="5123" grpId="0" animBg="1"/>
      <p:bldP spid="5124" grpId="0" animBg="1"/>
      <p:bldP spid="5136" grpId="0" animBg="1"/>
      <p:bldP spid="5131" grpId="0" animBg="1"/>
      <p:bldP spid="5129" grpId="0" animBg="1"/>
      <p:bldP spid="513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686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Круг </a:t>
            </a:r>
          </a:p>
          <a:p>
            <a:pPr>
              <a:buFont typeface="Wingdings" pitchFamily="2" charset="2"/>
              <a:buNone/>
            </a:pPr>
            <a:r>
              <a:rPr lang="ru-RU" sz="2800" b="1"/>
              <a:t>Айзенка</a:t>
            </a:r>
          </a:p>
        </p:txBody>
      </p:sp>
      <p:sp>
        <p:nvSpPr>
          <p:cNvPr id="20484" name="AutoShape 4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10D235"/>
                </a:solidFill>
                <a:latin typeface="Arial Unicode MS" pitchFamily="34" charset="-128"/>
              </a:rPr>
              <a:t>Особенности типов темперамента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486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10D235"/>
                </a:solidFill>
              </a:rPr>
              <a:t>Движения и походка</a:t>
            </a:r>
          </a:p>
        </p:txBody>
      </p:sp>
      <p:pic>
        <p:nvPicPr>
          <p:cNvPr id="1229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981200"/>
            <a:ext cx="4648200" cy="4419600"/>
          </a:xfrm>
          <a:noFill/>
          <a:ln/>
        </p:spPr>
      </p:pic>
      <p:sp>
        <p:nvSpPr>
          <p:cNvPr id="9224" name="AutoShape 8"/>
          <p:cNvSpPr>
            <a:spLocks noChangeArrowheads="1"/>
          </p:cNvSpPr>
          <p:nvPr/>
        </p:nvSpPr>
        <p:spPr bwMode="auto">
          <a:xfrm rot="-8962652">
            <a:off x="2209800" y="2362200"/>
            <a:ext cx="800100" cy="363538"/>
          </a:xfrm>
          <a:prstGeom prst="rightArrow">
            <a:avLst>
              <a:gd name="adj1" fmla="val 50000"/>
              <a:gd name="adj2" fmla="val 5502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8730417">
            <a:off x="2209800" y="5181600"/>
            <a:ext cx="900113" cy="381000"/>
          </a:xfrm>
          <a:prstGeom prst="rightArrow">
            <a:avLst>
              <a:gd name="adj1" fmla="val 50000"/>
              <a:gd name="adj2" fmla="val 5906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5181600"/>
            <a:ext cx="22098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стремительный,</a:t>
            </a:r>
          </a:p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резкий,</a:t>
            </a:r>
          </a:p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напряженный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086600" y="2133600"/>
            <a:ext cx="2743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замедленный,</a:t>
            </a:r>
          </a:p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нерешительный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-1902963">
            <a:off x="6019800" y="2667000"/>
            <a:ext cx="774700" cy="406400"/>
          </a:xfrm>
          <a:prstGeom prst="rightArrow">
            <a:avLst>
              <a:gd name="adj1" fmla="val 50000"/>
              <a:gd name="adj2" fmla="val 47656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315200" y="5105400"/>
            <a:ext cx="18288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подвижный,</a:t>
            </a:r>
          </a:p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быстрый,</a:t>
            </a:r>
          </a:p>
          <a:p>
            <a:pPr algn="ctr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«непоседа»</a:t>
            </a:r>
          </a:p>
          <a:p>
            <a:pPr algn="ctr">
              <a:spcBef>
                <a:spcPct val="50000"/>
              </a:spcBef>
            </a:pPr>
            <a:endParaRPr lang="ru-RU" sz="19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2382619">
            <a:off x="6172200" y="5410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2400" y="2089150"/>
            <a:ext cx="2133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медлительный, расслабленный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4" grpId="0" animBg="1"/>
      <p:bldP spid="9226" grpId="0" animBg="1"/>
      <p:bldP spid="9228" grpId="0" animBg="1"/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17412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10D235"/>
                </a:solidFill>
                <a:latin typeface="Arial Unicode MS" pitchFamily="34" charset="-128"/>
              </a:rPr>
              <a:t>Мимика и типы темперамента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943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>
            <p:ph type="title"/>
          </p:nvPr>
        </p:nvSpPr>
        <p:spPr>
          <a:xfrm>
            <a:off x="533400" y="0"/>
            <a:ext cx="8229600" cy="1295400"/>
          </a:xfrm>
          <a:prstGeom prst="ribbon">
            <a:avLst>
              <a:gd name="adj1" fmla="val 12426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4000" b="1">
                <a:latin typeface="Arial Unicode MS" pitchFamily="34" charset="-128"/>
              </a:rPr>
              <a:t/>
            </a:r>
            <a:br>
              <a:rPr lang="ru-RU" sz="4000" b="1">
                <a:latin typeface="Arial Unicode MS" pitchFamily="34" charset="-128"/>
              </a:rPr>
            </a:br>
            <a:r>
              <a:rPr lang="ru-RU" sz="4000" b="1">
                <a:latin typeface="Arial Unicode MS" pitchFamily="34" charset="-128"/>
              </a:rPr>
              <a:t/>
            </a:r>
            <a:br>
              <a:rPr lang="ru-RU" sz="4000" b="1">
                <a:latin typeface="Arial Unicode MS" pitchFamily="34" charset="-128"/>
              </a:rPr>
            </a:br>
            <a:r>
              <a:rPr lang="ru-RU" sz="4000" b="1">
                <a:latin typeface="Arial Unicode MS" pitchFamily="34" charset="-128"/>
              </a:rPr>
              <a:t/>
            </a:r>
            <a:br>
              <a:rPr lang="ru-RU" sz="4000" b="1">
                <a:latin typeface="Arial Unicode MS" pitchFamily="34" charset="-128"/>
              </a:rPr>
            </a:br>
            <a:r>
              <a:rPr lang="ru-RU" sz="4000" b="1">
                <a:latin typeface="Arial Unicode MS" pitchFamily="34" charset="-128"/>
              </a:rPr>
              <a:t/>
            </a:r>
            <a:br>
              <a:rPr lang="ru-RU" sz="4000" b="1">
                <a:latin typeface="Arial Unicode MS" pitchFamily="34" charset="-128"/>
              </a:rPr>
            </a:br>
            <a:r>
              <a:rPr lang="ru-RU" sz="4000" b="1">
                <a:latin typeface="Arial Unicode MS" pitchFamily="34" charset="-128"/>
              </a:rPr>
              <a:t/>
            </a:r>
            <a:br>
              <a:rPr lang="ru-RU" sz="4000" b="1">
                <a:latin typeface="Arial Unicode MS" pitchFamily="34" charset="-128"/>
              </a:rPr>
            </a:br>
            <a:endParaRPr lang="ru-RU" sz="4000" b="1">
              <a:latin typeface="Arial Unicode MS" pitchFamily="34" charset="-128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09800" y="0"/>
            <a:ext cx="472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10D2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Типы темперамента</a:t>
            </a:r>
          </a:p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10D2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по Х. Бидструпу</a:t>
            </a:r>
          </a:p>
        </p:txBody>
      </p:sp>
      <p:pic>
        <p:nvPicPr>
          <p:cNvPr id="12296" name="Picture 8" descr="психология сангвиник">
            <a:hlinkClick r:id="" action="ppaction://noaction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057400"/>
            <a:ext cx="3816350" cy="1925638"/>
          </a:xfrm>
          <a:noFill/>
          <a:ln/>
        </p:spPr>
      </p:pic>
      <p:pic>
        <p:nvPicPr>
          <p:cNvPr id="12299" name="Picture 11" descr="психология меланхолик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65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психология холерик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37338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психология флегматик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4196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1371600"/>
            <a:ext cx="853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Представьте: вы сидите на скамейке, рядом с вами лежит ваша шляпа, к вам подходит человек и садится на неё! Как вы отреагируете?</a:t>
            </a:r>
          </a:p>
          <a:p>
            <a:pPr>
              <a:spcBef>
                <a:spcPct val="50000"/>
              </a:spcBef>
            </a:pPr>
            <a:endParaRPr lang="ru-RU" b="1">
              <a:latin typeface="Tahoma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52500" y="4038600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1. Сангвиник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24500" y="3962400"/>
            <a:ext cx="300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2. Меланхолик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165225" y="6400800"/>
            <a:ext cx="264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 Холерик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715000" y="632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4. Флегматик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AutoShape 16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10D235"/>
                </a:solidFill>
              </a:rPr>
              <a:t>Роль темперамента в общении</a:t>
            </a:r>
          </a:p>
        </p:txBody>
      </p:sp>
      <p:sp>
        <p:nvSpPr>
          <p:cNvPr id="10244" name="AutoShape 4"/>
          <p:cNvSpPr>
            <a:spLocks noChangeArrowheads="1"/>
          </p:cNvSpPr>
          <p:nvPr>
            <p:ph type="body" idx="1"/>
          </p:nvPr>
        </p:nvSpPr>
        <p:spPr>
          <a:xfrm>
            <a:off x="6858000" y="4191000"/>
            <a:ext cx="2057400" cy="685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/>
              <a:t>меланхолик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410200" y="1752600"/>
            <a:ext cx="2209800" cy="533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сангвиник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" y="4114800"/>
            <a:ext cx="2133600" cy="7620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флегматик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90600" y="1828800"/>
            <a:ext cx="19050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ХОЛЕРИК</a:t>
            </a:r>
          </a:p>
        </p:txBody>
      </p:sp>
      <p:cxnSp>
        <p:nvCxnSpPr>
          <p:cNvPr id="10253" name="AutoShape 13"/>
          <p:cNvCxnSpPr>
            <a:cxnSpLocks noChangeShapeType="1"/>
          </p:cNvCxnSpPr>
          <p:nvPr/>
        </p:nvCxnSpPr>
        <p:spPr bwMode="auto">
          <a:xfrm flipH="1" flipV="1">
            <a:off x="1447800" y="4876800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AutoShape 12"/>
          <p:cNvCxnSpPr>
            <a:cxnSpLocks noChangeShapeType="1"/>
          </p:cNvCxnSpPr>
          <p:nvPr/>
        </p:nvCxnSpPr>
        <p:spPr bwMode="auto">
          <a:xfrm>
            <a:off x="2209800" y="2438400"/>
            <a:ext cx="3810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47" name="AutoShape 7"/>
          <p:cNvCxnSpPr>
            <a:cxnSpLocks noChangeShapeType="1"/>
          </p:cNvCxnSpPr>
          <p:nvPr/>
        </p:nvCxnSpPr>
        <p:spPr bwMode="auto">
          <a:xfrm flipH="1">
            <a:off x="6324600" y="2362200"/>
            <a:ext cx="304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4" name="AutoShape 14"/>
          <p:cNvCxnSpPr>
            <a:cxnSpLocks noChangeShapeType="1"/>
          </p:cNvCxnSpPr>
          <p:nvPr/>
        </p:nvCxnSpPr>
        <p:spPr bwMode="auto">
          <a:xfrm flipH="1">
            <a:off x="7315200" y="4953000"/>
            <a:ext cx="381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04800" y="5715000"/>
            <a:ext cx="2590800" cy="73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133600" y="3048000"/>
            <a:ext cx="2286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096000" y="5715000"/>
            <a:ext cx="2819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800600" y="3048000"/>
            <a:ext cx="2286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209800" y="30480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подчиняет, </a:t>
            </a:r>
          </a:p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непреклонный, властный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876800" y="3048000"/>
            <a:ext cx="2168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развлекатель, </a:t>
            </a:r>
          </a:p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старается всех развеселить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09600" y="5672138"/>
            <a:ext cx="2262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спокойный, </a:t>
            </a:r>
          </a:p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наблюдательный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096000" y="57150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ранимый, </a:t>
            </a:r>
          </a:p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ведомый, беззащитный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0244" grpId="0" animBg="1"/>
      <p:bldP spid="2" grpId="0" animBg="1"/>
      <p:bldP spid="3" grpId="0" animBg="1"/>
      <p:bldP spid="4" grpId="0" animBg="1"/>
      <p:bldP spid="14343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AutoShape 16"/>
          <p:cNvSpPr>
            <a:spLocks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99FF">
              <a:alpha val="43137"/>
            </a:srgb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r>
              <a:rPr lang="ru-RU" sz="3200" b="1">
                <a:solidFill>
                  <a:srgbClr val="10D235"/>
                </a:solidFill>
                <a:latin typeface="Arial Unicode MS" pitchFamily="34" charset="-128"/>
              </a:rPr>
              <a:t>Определите тип темперамента</a:t>
            </a:r>
          </a:p>
        </p:txBody>
      </p:sp>
      <p:sp>
        <p:nvSpPr>
          <p:cNvPr id="14343" name="AutoShape 7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1676400" cy="587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chemeClr val="hlink"/>
            </a:solidFill>
            <a:rou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?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57200" y="32004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33400" y="43434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33400" y="54864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-884972">
            <a:off x="2362200" y="1905000"/>
            <a:ext cx="2209800" cy="269875"/>
          </a:xfrm>
          <a:prstGeom prst="rightArrow">
            <a:avLst>
              <a:gd name="adj1" fmla="val 50000"/>
              <a:gd name="adj2" fmla="val 204706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 rot="-426828">
            <a:off x="2286000" y="3200400"/>
            <a:ext cx="2438400" cy="336550"/>
          </a:xfrm>
          <a:prstGeom prst="rightArrow">
            <a:avLst>
              <a:gd name="adj1" fmla="val 50000"/>
              <a:gd name="adj2" fmla="val 18113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 rot="242430">
            <a:off x="2286000" y="4495800"/>
            <a:ext cx="2590800" cy="231775"/>
          </a:xfrm>
          <a:prstGeom prst="rightArrow">
            <a:avLst>
              <a:gd name="adj1" fmla="val 50000"/>
              <a:gd name="adj2" fmla="val 27945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658928">
            <a:off x="2438400" y="5715000"/>
            <a:ext cx="2286000" cy="193675"/>
          </a:xfrm>
          <a:prstGeom prst="rightArrow">
            <a:avLst>
              <a:gd name="adj1" fmla="val 50000"/>
              <a:gd name="adj2" fmla="val 29508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 flipH="1">
            <a:off x="4953000" y="1447800"/>
            <a:ext cx="4191000" cy="12954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latin typeface="Tahoma" pitchFamily="34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flipH="1">
            <a:off x="4953000" y="2819400"/>
            <a:ext cx="4191000" cy="12954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latin typeface="Tahoma" pitchFamily="34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flipH="1">
            <a:off x="4953000" y="4191000"/>
            <a:ext cx="4191000" cy="13716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latin typeface="Tahoma" pitchFamily="34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flipH="1">
            <a:off x="4953000" y="5715000"/>
            <a:ext cx="4191000" cy="11430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latin typeface="Tahoma" pitchFamily="34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953000" y="1600200"/>
            <a:ext cx="4459288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Человек подвижный, </a:t>
            </a:r>
          </a:p>
          <a:p>
            <a:pPr marL="342900" indent="-342900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веселый, стремящийся к </a:t>
            </a:r>
          </a:p>
          <a:p>
            <a:pPr marL="342900" indent="-342900"/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частой смене впечатлений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953000" y="2971800"/>
            <a:ext cx="42926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2. Человек уравновешенный, </a:t>
            </a:r>
          </a:p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медлительный, с устойчивыми </a:t>
            </a:r>
          </a:p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стремлениями и интересами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876800" y="4419600"/>
            <a:ext cx="42672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 Человек быстрый, порывистый, способный отдаваться делу сострастностью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876800" y="6019800"/>
            <a:ext cx="4876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4. Человек глубоко           переживающий,  чувствительный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4343" grpId="0" animBg="1" autoUpdateAnimBg="0"/>
      <p:bldP spid="2" grpId="0" animBg="1" autoUpdateAnimBg="0"/>
      <p:bldP spid="3" grpId="0" animBg="1" autoUpdateAnimBg="0"/>
      <p:bldP spid="4" grpId="0" animBg="1" autoUpdateAnimBg="0"/>
      <p:bldP spid="14341" grpId="0" animBg="1"/>
      <p:bldP spid="14338" grpId="0" animBg="1"/>
      <p:bldP spid="14339" grpId="0" animBg="1"/>
      <p:bldP spid="14340" grpId="0" animBg="1"/>
      <p:bldP spid="14347" grpId="0" animBg="1" autoUpdateAnimBg="0"/>
      <p:bldP spid="14348" grpId="0" animBg="1" autoUpdateAnimBg="0"/>
      <p:bldP spid="14350" grpId="0" animBg="1" autoUpdateAnimBg="0"/>
      <p:bldP spid="14349" grpId="0" animBg="1" autoUpdateAnimBg="0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110</TotalTime>
  <Words>216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Arial Unicode MS</vt:lpstr>
      <vt:lpstr>Tahoma</vt:lpstr>
      <vt:lpstr>Лучи</vt:lpstr>
      <vt:lpstr>  Презентация урока  по теме «Темперамент»  для учащихся 5 класса  программы элективного курса  «Основы самосовершенствования личности»</vt:lpstr>
      <vt:lpstr>Слайд 2</vt:lpstr>
      <vt:lpstr>Слайд 3</vt:lpstr>
      <vt:lpstr>Особенности типов темперамента</vt:lpstr>
      <vt:lpstr>Движения и походка</vt:lpstr>
      <vt:lpstr>Мимика и типы темперамента</vt:lpstr>
      <vt:lpstr>     </vt:lpstr>
      <vt:lpstr>Роль темперамента в общении</vt:lpstr>
      <vt:lpstr>Определите тип темперамента</vt:lpstr>
      <vt:lpstr>Тип темперамента  родителей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revaz</cp:lastModifiedBy>
  <cp:revision>19</cp:revision>
  <cp:lastPrinted>1601-01-01T00:00:00Z</cp:lastPrinted>
  <dcterms:created xsi:type="dcterms:W3CDTF">2012-08-17T05:12:00Z</dcterms:created>
  <dcterms:modified xsi:type="dcterms:W3CDTF">2013-01-15T14:05:08Z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