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5"/>
  </p:notesMasterIdLst>
  <p:sldIdLst>
    <p:sldId id="256" r:id="rId5"/>
    <p:sldId id="257" r:id="rId6"/>
    <p:sldId id="278" r:id="rId7"/>
    <p:sldId id="258" r:id="rId8"/>
    <p:sldId id="266" r:id="rId9"/>
    <p:sldId id="268" r:id="rId10"/>
    <p:sldId id="259" r:id="rId11"/>
    <p:sldId id="260" r:id="rId12"/>
    <p:sldId id="261" r:id="rId13"/>
    <p:sldId id="262" r:id="rId14"/>
    <p:sldId id="269" r:id="rId15"/>
    <p:sldId id="263" r:id="rId16"/>
    <p:sldId id="264" r:id="rId17"/>
    <p:sldId id="267" r:id="rId18"/>
    <p:sldId id="271" r:id="rId19"/>
    <p:sldId id="265" r:id="rId20"/>
    <p:sldId id="276" r:id="rId21"/>
    <p:sldId id="275" r:id="rId22"/>
    <p:sldId id="270" r:id="rId23"/>
    <p:sldId id="274" r:id="rId24"/>
    <p:sldId id="272" r:id="rId25"/>
    <p:sldId id="273" r:id="rId26"/>
    <p:sldId id="277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9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475" autoAdjust="0"/>
    <p:restoredTop sz="94660"/>
  </p:normalViewPr>
  <p:slideViewPr>
    <p:cSldViewPr>
      <p:cViewPr varScale="1">
        <p:scale>
          <a:sx n="95" d="100"/>
          <a:sy n="95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9BC27-AE36-4A30-979B-953819F52F13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45F0D-928A-4725-9B7F-4B050837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D:\&#1042;&#1072;&#1083;&#1077;&#1088;&#1080;&#1103;\Another's%20Music\&#1089;&#1091;&#1084;&#1077;&#1088;&#1082;&#1080;\&#1085;&#1086;&#1074;&#1080;&#1095;&#1086;&#1082;\alexandre_desplat_-_new_moon_the_meadowost_______sumerki._saga._no.mp3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&#1044;&#1086;&#1082;&#1091;&#1084;&#1077;&#1085;&#1090;&#1099;\PIC\Pic6.bmp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8.xml"/><Relationship Id="rId7" Type="http://schemas.openxmlformats.org/officeDocument/2006/relationships/slide" Target="slide1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9.xml"/><Relationship Id="rId4" Type="http://schemas.openxmlformats.org/officeDocument/2006/relationships/slide" Target="slide10.xml"/><Relationship Id="rId9" Type="http://schemas.openxmlformats.org/officeDocument/2006/relationships/slide" Target="slide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&#1044;&#1086;&#1082;&#1091;&#1084;&#1077;&#1085;&#1090;&#1099;\PIC\pic2.bm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&#1044;&#1086;&#1082;&#1091;&#1084;&#1077;&#1085;&#1090;&#1099;\PIC\pic2.bm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&#1044;&#1086;&#1082;&#1091;&#1084;&#1077;&#1085;&#1090;&#1099;\PIC\pic4.bmp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754902" cy="20574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Теорема Пифагора.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5786446" y="3500438"/>
            <a:ext cx="3071842" cy="71438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И её доказательства.</a:t>
            </a:r>
            <a:endParaRPr lang="ru-RU" sz="2000" b="1" dirty="0"/>
          </a:p>
        </p:txBody>
      </p:sp>
      <p:pic>
        <p:nvPicPr>
          <p:cNvPr id="6" name="Рисунок 5" descr="пифагор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642" b="6642"/>
          <a:stretch>
            <a:fillRect/>
          </a:stretch>
        </p:blipFill>
        <p:spPr>
          <a:xfrm>
            <a:off x="642910" y="1000108"/>
            <a:ext cx="4206240" cy="4206240"/>
          </a:xfr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3810" dir="5400000" algn="tl" rotWithShape="0">
              <a:srgbClr val="000000">
                <a:alpha val="60000"/>
              </a:srgbClr>
            </a:outerShdw>
          </a:effectLst>
        </p:spPr>
      </p:pic>
      <p:pic>
        <p:nvPicPr>
          <p:cNvPr id="7" name="alexandre_desplat_-_new_moon_the_meadowost_______sumerki._saga._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Документы\PIC\Pic6.bmp"/>
          <p:cNvPicPr>
            <a:picLocks noChangeAspect="1" noChangeArrowheads="1"/>
          </p:cNvPicPr>
          <p:nvPr/>
        </p:nvPicPr>
        <p:blipFill>
          <a:blip r:embed="rId2" r:link="rId3"/>
          <a:srcRect l="46430"/>
          <a:stretch>
            <a:fillRect/>
          </a:stretch>
        </p:blipFill>
        <p:spPr bwMode="auto">
          <a:xfrm>
            <a:off x="6572264" y="3071810"/>
            <a:ext cx="257173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Документы\PIC\Pic6.bmp"/>
          <p:cNvPicPr>
            <a:picLocks noChangeAspect="1" noChangeArrowheads="1"/>
          </p:cNvPicPr>
          <p:nvPr/>
        </p:nvPicPr>
        <p:blipFill>
          <a:blip r:embed="rId2" r:link="rId3"/>
          <a:srcRect r="49855"/>
          <a:stretch>
            <a:fillRect/>
          </a:stretch>
        </p:blipFill>
        <p:spPr bwMode="auto">
          <a:xfrm>
            <a:off x="6600502" y="785794"/>
            <a:ext cx="254349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643702" cy="68580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ДОКАЗАТЕЛЬСТВО ТЕОРЕМЫ ПИФАГОРА. </a:t>
            </a:r>
          </a:p>
          <a:p>
            <a:r>
              <a:rPr lang="ru-RU" dirty="0" smtClean="0">
                <a:latin typeface="Bookman Old Style" pitchFamily="18" charset="0"/>
              </a:rPr>
              <a:t>Пусть </a:t>
            </a:r>
            <a:r>
              <a:rPr lang="ru-RU" i="1" dirty="0" smtClean="0">
                <a:latin typeface="Bookman Old Style" pitchFamily="18" charset="0"/>
              </a:rPr>
              <a:t>Т— </a:t>
            </a:r>
            <a:r>
              <a:rPr lang="ru-RU" dirty="0" smtClean="0">
                <a:latin typeface="Bookman Old Style" pitchFamily="18" charset="0"/>
              </a:rPr>
              <a:t>прямоугольный треугольник с катетами </a:t>
            </a:r>
            <a:r>
              <a:rPr lang="ru-RU" i="1" dirty="0" smtClean="0">
                <a:latin typeface="Bookman Old Style" pitchFamily="18" charset="0"/>
              </a:rPr>
              <a:t>а, </a:t>
            </a:r>
            <a:r>
              <a:rPr lang="ru-RU" i="1" dirty="0" err="1" smtClean="0">
                <a:latin typeface="Bookman Old Style" pitchFamily="18" charset="0"/>
              </a:rPr>
              <a:t>b</a:t>
            </a:r>
            <a:r>
              <a:rPr lang="ru-RU" dirty="0" smtClean="0">
                <a:latin typeface="Bookman Old Style" pitchFamily="18" charset="0"/>
              </a:rPr>
              <a:t> и гипотенузой </a:t>
            </a:r>
            <a:r>
              <a:rPr lang="ru-RU" i="1" dirty="0" smtClean="0">
                <a:latin typeface="Bookman Old Style" pitchFamily="18" charset="0"/>
              </a:rPr>
              <a:t>с</a:t>
            </a:r>
            <a:r>
              <a:rPr lang="ru-RU" dirty="0" smtClean="0">
                <a:latin typeface="Bookman Old Style" pitchFamily="18" charset="0"/>
              </a:rPr>
              <a:t> (рис. 6, а). Докажем, что </a:t>
            </a:r>
            <a:r>
              <a:rPr lang="ru-RU" i="1" dirty="0" smtClean="0">
                <a:latin typeface="Bookman Old Style" pitchFamily="18" charset="0"/>
              </a:rPr>
              <a:t>с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=а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+Ь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.</a:t>
            </a:r>
          </a:p>
          <a:p>
            <a:endParaRPr lang="ru-RU" i="1" dirty="0" smtClean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Построим квадрат </a:t>
            </a:r>
            <a:r>
              <a:rPr lang="en-US" i="1" dirty="0" smtClean="0">
                <a:latin typeface="Bookman Old Style" pitchFamily="18" charset="0"/>
              </a:rPr>
              <a:t>Q</a:t>
            </a:r>
            <a:r>
              <a:rPr lang="ru-RU" dirty="0" smtClean="0">
                <a:latin typeface="Bookman Old Style" pitchFamily="18" charset="0"/>
              </a:rPr>
              <a:t> со стороной </a:t>
            </a:r>
            <a:r>
              <a:rPr lang="ru-RU" i="1" dirty="0" err="1" smtClean="0">
                <a:latin typeface="Bookman Old Style" pitchFamily="18" charset="0"/>
              </a:rPr>
              <a:t>а+Ь</a:t>
            </a:r>
            <a:r>
              <a:rPr lang="ru-RU" dirty="0" smtClean="0">
                <a:latin typeface="Bookman Old Style" pitchFamily="18" charset="0"/>
              </a:rPr>
              <a:t> (рис. 6, б). На сторонах квадрата </a:t>
            </a:r>
            <a:r>
              <a:rPr lang="ru-RU" i="1" dirty="0" smtClean="0">
                <a:latin typeface="Bookman Old Style" pitchFamily="18" charset="0"/>
              </a:rPr>
              <a:t>Q</a:t>
            </a:r>
            <a:r>
              <a:rPr lang="ru-RU" dirty="0" smtClean="0">
                <a:latin typeface="Bookman Old Style" pitchFamily="18" charset="0"/>
              </a:rPr>
              <a:t> возьмем точки </a:t>
            </a:r>
            <a:r>
              <a:rPr lang="ru-RU" i="1" dirty="0" smtClean="0">
                <a:latin typeface="Bookman Old Style" pitchFamily="18" charset="0"/>
              </a:rPr>
              <a:t>А, В, С, </a:t>
            </a:r>
            <a:r>
              <a:rPr lang="en-US" i="1" dirty="0" smtClean="0">
                <a:latin typeface="Bookman Old Style" pitchFamily="18" charset="0"/>
              </a:rPr>
              <a:t>D</a:t>
            </a:r>
            <a:r>
              <a:rPr lang="ru-RU" dirty="0" smtClean="0">
                <a:latin typeface="Bookman Old Style" pitchFamily="18" charset="0"/>
              </a:rPr>
              <a:t> так, чтобы отрезки </a:t>
            </a:r>
            <a:r>
              <a:rPr lang="ru-RU" i="1" dirty="0" smtClean="0">
                <a:latin typeface="Bookman Old Style" pitchFamily="18" charset="0"/>
              </a:rPr>
              <a:t>АВ, ВС, </a:t>
            </a:r>
            <a:r>
              <a:rPr lang="en-US" i="1" dirty="0" smtClean="0">
                <a:latin typeface="Bookman Old Style" pitchFamily="18" charset="0"/>
              </a:rPr>
              <a:t>CD</a:t>
            </a:r>
            <a:r>
              <a:rPr lang="ru-RU" i="1" dirty="0" smtClean="0">
                <a:latin typeface="Bookman Old Style" pitchFamily="18" charset="0"/>
              </a:rPr>
              <a:t>, </a:t>
            </a:r>
            <a:r>
              <a:rPr lang="en-US" i="1" dirty="0" smtClean="0">
                <a:latin typeface="Bookman Old Style" pitchFamily="18" charset="0"/>
              </a:rPr>
              <a:t>DA</a:t>
            </a:r>
            <a:r>
              <a:rPr lang="ru-RU" dirty="0" smtClean="0">
                <a:latin typeface="Bookman Old Style" pitchFamily="18" charset="0"/>
              </a:rPr>
              <a:t> отсекали от квадрата </a:t>
            </a:r>
            <a:r>
              <a:rPr lang="ru-RU" i="1" dirty="0" smtClean="0">
                <a:latin typeface="Bookman Old Style" pitchFamily="18" charset="0"/>
              </a:rPr>
              <a:t>Q</a:t>
            </a:r>
            <a:r>
              <a:rPr lang="ru-RU" dirty="0" smtClean="0">
                <a:latin typeface="Bookman Old Style" pitchFamily="18" charset="0"/>
              </a:rPr>
              <a:t> прямоуголь­ные треугольники </a:t>
            </a:r>
            <a:r>
              <a:rPr lang="ru-RU" i="1" dirty="0" smtClean="0">
                <a:latin typeface="Bookman Old Style" pitchFamily="18" charset="0"/>
              </a:rPr>
              <a:t>Т</a:t>
            </a:r>
            <a:r>
              <a:rPr lang="ru-RU" i="1" baseline="-25000" dirty="0" smtClean="0">
                <a:latin typeface="Bookman Old Style" pitchFamily="18" charset="0"/>
              </a:rPr>
              <a:t>1</a:t>
            </a:r>
            <a:r>
              <a:rPr lang="ru-RU" i="1" dirty="0" smtClean="0">
                <a:latin typeface="Bookman Old Style" pitchFamily="18" charset="0"/>
              </a:rPr>
              <a:t>, Т</a:t>
            </a:r>
            <a:r>
              <a:rPr lang="ru-RU" i="1" baseline="-25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, Т</a:t>
            </a:r>
            <a:r>
              <a:rPr lang="ru-RU" i="1" baseline="-25000" dirty="0" smtClean="0">
                <a:latin typeface="Bookman Old Style" pitchFamily="18" charset="0"/>
              </a:rPr>
              <a:t>3</a:t>
            </a:r>
            <a:r>
              <a:rPr lang="ru-RU" i="1" dirty="0" smtClean="0">
                <a:latin typeface="Bookman Old Style" pitchFamily="18" charset="0"/>
              </a:rPr>
              <a:t>, Т</a:t>
            </a:r>
            <a:r>
              <a:rPr lang="ru-RU" i="1" baseline="-25000" dirty="0" smtClean="0">
                <a:latin typeface="Bookman Old Style" pitchFamily="18" charset="0"/>
              </a:rPr>
              <a:t>4</a:t>
            </a:r>
            <a:r>
              <a:rPr lang="ru-RU" dirty="0" smtClean="0">
                <a:latin typeface="Bookman Old Style" pitchFamily="18" charset="0"/>
              </a:rPr>
              <a:t> с катетами </a:t>
            </a:r>
            <a:r>
              <a:rPr lang="ru-RU" i="1" dirty="0" smtClean="0">
                <a:latin typeface="Bookman Old Style" pitchFamily="18" charset="0"/>
              </a:rPr>
              <a:t>а</a:t>
            </a:r>
            <a:r>
              <a:rPr lang="ru-RU" dirty="0" smtClean="0">
                <a:latin typeface="Bookman Old Style" pitchFamily="18" charset="0"/>
              </a:rPr>
              <a:t> и </a:t>
            </a:r>
            <a:r>
              <a:rPr lang="ru-RU" i="1" dirty="0" err="1" smtClean="0">
                <a:latin typeface="Bookman Old Style" pitchFamily="18" charset="0"/>
              </a:rPr>
              <a:t>b</a:t>
            </a:r>
            <a:r>
              <a:rPr lang="ru-RU" i="1" dirty="0" smtClean="0">
                <a:latin typeface="Bookman Old Style" pitchFamily="18" charset="0"/>
              </a:rPr>
              <a:t>.</a:t>
            </a:r>
            <a:r>
              <a:rPr lang="ru-RU" dirty="0" smtClean="0">
                <a:latin typeface="Bookman Old Style" pitchFamily="18" charset="0"/>
              </a:rPr>
              <a:t> Четырех­угольник </a:t>
            </a:r>
            <a:r>
              <a:rPr lang="en-US" i="1" dirty="0" smtClean="0">
                <a:latin typeface="Bookman Old Style" pitchFamily="18" charset="0"/>
              </a:rPr>
              <a:t>ABCD</a:t>
            </a:r>
            <a:r>
              <a:rPr lang="ru-RU" dirty="0" smtClean="0">
                <a:latin typeface="Bookman Old Style" pitchFamily="18" charset="0"/>
              </a:rPr>
              <a:t> обозначим буквой </a:t>
            </a:r>
            <a:r>
              <a:rPr lang="ru-RU" i="1" dirty="0" smtClean="0">
                <a:latin typeface="Bookman Old Style" pitchFamily="18" charset="0"/>
              </a:rPr>
              <a:t>Р.</a:t>
            </a:r>
            <a:r>
              <a:rPr lang="ru-RU" dirty="0" smtClean="0">
                <a:latin typeface="Bookman Old Style" pitchFamily="18" charset="0"/>
              </a:rPr>
              <a:t> Покажем, что </a:t>
            </a:r>
            <a:r>
              <a:rPr lang="ru-RU" i="1" dirty="0" smtClean="0">
                <a:latin typeface="Bookman Old Style" pitchFamily="18" charset="0"/>
              </a:rPr>
              <a:t>Р — </a:t>
            </a:r>
            <a:r>
              <a:rPr lang="ru-RU" dirty="0" smtClean="0">
                <a:latin typeface="Bookman Old Style" pitchFamily="18" charset="0"/>
              </a:rPr>
              <a:t>квадрат со стороной </a:t>
            </a:r>
            <a:r>
              <a:rPr lang="ru-RU" i="1" dirty="0" smtClean="0">
                <a:latin typeface="Bookman Old Style" pitchFamily="18" charset="0"/>
              </a:rPr>
              <a:t>с.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Все треугольники </a:t>
            </a:r>
            <a:r>
              <a:rPr lang="ru-RU" i="1" dirty="0" smtClean="0">
                <a:latin typeface="Bookman Old Style" pitchFamily="18" charset="0"/>
              </a:rPr>
              <a:t>Т</a:t>
            </a:r>
            <a:r>
              <a:rPr lang="ru-RU" i="1" baseline="-25000" dirty="0" smtClean="0">
                <a:latin typeface="Bookman Old Style" pitchFamily="18" charset="0"/>
              </a:rPr>
              <a:t>1</a:t>
            </a:r>
            <a:r>
              <a:rPr lang="ru-RU" i="1" dirty="0" smtClean="0">
                <a:latin typeface="Bookman Old Style" pitchFamily="18" charset="0"/>
              </a:rPr>
              <a:t>, Т</a:t>
            </a:r>
            <a:r>
              <a:rPr lang="ru-RU" i="1" baseline="-25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, Т</a:t>
            </a:r>
            <a:r>
              <a:rPr lang="ru-RU" i="1" baseline="-25000" dirty="0" smtClean="0">
                <a:latin typeface="Bookman Old Style" pitchFamily="18" charset="0"/>
              </a:rPr>
              <a:t>3</a:t>
            </a:r>
            <a:r>
              <a:rPr lang="ru-RU" i="1" dirty="0" smtClean="0">
                <a:latin typeface="Bookman Old Style" pitchFamily="18" charset="0"/>
              </a:rPr>
              <a:t>, Т</a:t>
            </a:r>
            <a:r>
              <a:rPr lang="ru-RU" i="1" baseline="-25000" dirty="0" smtClean="0">
                <a:latin typeface="Bookman Old Style" pitchFamily="18" charset="0"/>
              </a:rPr>
              <a:t>4  </a:t>
            </a:r>
            <a:r>
              <a:rPr lang="ru-RU" dirty="0" smtClean="0">
                <a:latin typeface="Bookman Old Style" pitchFamily="18" charset="0"/>
              </a:rPr>
              <a:t>равны треугольнику </a:t>
            </a:r>
            <a:r>
              <a:rPr lang="ru-RU" i="1" dirty="0" smtClean="0">
                <a:latin typeface="Bookman Old Style" pitchFamily="18" charset="0"/>
              </a:rPr>
              <a:t>Т </a:t>
            </a:r>
            <a:r>
              <a:rPr lang="ru-RU" dirty="0" smtClean="0">
                <a:latin typeface="Bookman Old Style" pitchFamily="18" charset="0"/>
              </a:rPr>
              <a:t>(по двум катетам). Поэтому их гипотенузы равны гипотенузе треугольника </a:t>
            </a:r>
            <a:r>
              <a:rPr lang="ru-RU" i="1" dirty="0" smtClean="0">
                <a:latin typeface="Bookman Old Style" pitchFamily="18" charset="0"/>
              </a:rPr>
              <a:t>Т,</a:t>
            </a:r>
            <a:r>
              <a:rPr lang="ru-RU" dirty="0" smtClean="0">
                <a:latin typeface="Bookman Old Style" pitchFamily="18" charset="0"/>
              </a:rPr>
              <a:t> т. е. отрезку </a:t>
            </a:r>
            <a:r>
              <a:rPr lang="ru-RU" i="1" dirty="0" smtClean="0">
                <a:latin typeface="Bookman Old Style" pitchFamily="18" charset="0"/>
              </a:rPr>
              <a:t>с</a:t>
            </a:r>
            <a:r>
              <a:rPr lang="ru-RU" dirty="0" smtClean="0">
                <a:latin typeface="Bookman Old Style" pitchFamily="18" charset="0"/>
              </a:rPr>
              <a:t>. Докажем, что все углы этого четырехугольника прямые.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15338" cy="6858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Bookman Old Style" pitchFamily="18" charset="0"/>
              </a:rPr>
              <a:t>Пусть </a:t>
            </a:r>
            <a:r>
              <a:rPr lang="ru-RU" dirty="0" smtClean="0">
                <a:latin typeface="Bookman Old Style" pitchFamily="18" charset="0"/>
                <a:sym typeface="Symbol"/>
              </a:rPr>
              <a:t></a:t>
            </a:r>
            <a:r>
              <a:rPr lang="ru-RU" dirty="0" smtClean="0">
                <a:latin typeface="Bookman Old Style" pitchFamily="18" charset="0"/>
              </a:rPr>
              <a:t> и </a:t>
            </a:r>
            <a:r>
              <a:rPr lang="ru-RU" dirty="0" smtClean="0">
                <a:latin typeface="Bookman Old Style" pitchFamily="18" charset="0"/>
                <a:sym typeface="Symbol"/>
              </a:rPr>
              <a:t></a:t>
            </a:r>
            <a:r>
              <a:rPr lang="ru-RU" dirty="0" smtClean="0">
                <a:latin typeface="Bookman Old Style" pitchFamily="18" charset="0"/>
              </a:rPr>
              <a:t>— величины острых углов треугольника </a:t>
            </a:r>
            <a:r>
              <a:rPr lang="ru-RU" i="1" dirty="0" smtClean="0">
                <a:latin typeface="Bookman Old Style" pitchFamily="18" charset="0"/>
              </a:rPr>
              <a:t>Т. </a:t>
            </a:r>
            <a:r>
              <a:rPr lang="ru-RU" dirty="0" smtClean="0">
                <a:latin typeface="Bookman Old Style" pitchFamily="18" charset="0"/>
              </a:rPr>
              <a:t>Тогда, как вам известно, </a:t>
            </a:r>
            <a:r>
              <a:rPr lang="ru-RU" dirty="0" smtClean="0">
                <a:latin typeface="Bookman Old Style" pitchFamily="18" charset="0"/>
                <a:sym typeface="Symbol"/>
              </a:rPr>
              <a:t></a:t>
            </a:r>
            <a:r>
              <a:rPr lang="ru-RU" dirty="0" smtClean="0">
                <a:latin typeface="Bookman Old Style" pitchFamily="18" charset="0"/>
              </a:rPr>
              <a:t>+</a:t>
            </a:r>
            <a:r>
              <a:rPr lang="ru-RU" dirty="0" smtClean="0">
                <a:latin typeface="Bookman Old Style" pitchFamily="18" charset="0"/>
                <a:sym typeface="Symbol"/>
              </a:rPr>
              <a:t></a:t>
            </a:r>
            <a:r>
              <a:rPr lang="ru-RU" dirty="0" smtClean="0">
                <a:latin typeface="Bookman Old Style" pitchFamily="18" charset="0"/>
              </a:rPr>
              <a:t>= 90°. Угол у при вершине </a:t>
            </a:r>
            <a:r>
              <a:rPr lang="ru-RU" i="1" dirty="0" smtClean="0">
                <a:latin typeface="Bookman Old Style" pitchFamily="18" charset="0"/>
              </a:rPr>
              <a:t>А </a:t>
            </a:r>
            <a:r>
              <a:rPr lang="ru-RU" dirty="0" smtClean="0">
                <a:latin typeface="Bookman Old Style" pitchFamily="18" charset="0"/>
              </a:rPr>
              <a:t>четырехугольника </a:t>
            </a:r>
            <a:r>
              <a:rPr lang="ru-RU" i="1" dirty="0" smtClean="0">
                <a:latin typeface="Bookman Old Style" pitchFamily="18" charset="0"/>
              </a:rPr>
              <a:t>Р</a:t>
            </a:r>
            <a:r>
              <a:rPr lang="ru-RU" dirty="0" smtClean="0">
                <a:latin typeface="Bookman Old Style" pitchFamily="18" charset="0"/>
              </a:rPr>
              <a:t>  вместе с углами, равными </a:t>
            </a:r>
            <a:r>
              <a:rPr lang="ru-RU" dirty="0" smtClean="0">
                <a:latin typeface="Bookman Old Style" pitchFamily="18" charset="0"/>
                <a:sym typeface="Symbol"/>
              </a:rPr>
              <a:t></a:t>
            </a:r>
            <a:r>
              <a:rPr lang="ru-RU" dirty="0" smtClean="0">
                <a:latin typeface="Bookman Old Style" pitchFamily="18" charset="0"/>
              </a:rPr>
              <a:t> и </a:t>
            </a:r>
            <a:r>
              <a:rPr lang="ru-RU" dirty="0" smtClean="0">
                <a:latin typeface="Bookman Old Style" pitchFamily="18" charset="0"/>
                <a:sym typeface="Symbol"/>
              </a:rPr>
              <a:t></a:t>
            </a:r>
            <a:r>
              <a:rPr lang="ru-RU" dirty="0" smtClean="0">
                <a:latin typeface="Bookman Old Style" pitchFamily="18" charset="0"/>
              </a:rPr>
              <a:t>, состав­ляет развернутый угол. Поэтому </a:t>
            </a:r>
            <a:r>
              <a:rPr lang="ru-RU" dirty="0" smtClean="0">
                <a:latin typeface="Bookman Old Style" pitchFamily="18" charset="0"/>
                <a:sym typeface="Symbol"/>
              </a:rPr>
              <a:t></a:t>
            </a:r>
            <a:r>
              <a:rPr lang="ru-RU" dirty="0" smtClean="0">
                <a:latin typeface="Bookman Old Style" pitchFamily="18" charset="0"/>
              </a:rPr>
              <a:t>+</a:t>
            </a:r>
            <a:r>
              <a:rPr lang="ru-RU" dirty="0" smtClean="0">
                <a:latin typeface="Bookman Old Style" pitchFamily="18" charset="0"/>
                <a:sym typeface="Symbol"/>
              </a:rPr>
              <a:t></a:t>
            </a:r>
            <a:r>
              <a:rPr lang="ru-RU" dirty="0" smtClean="0">
                <a:latin typeface="Bookman Old Style" pitchFamily="18" charset="0"/>
              </a:rPr>
              <a:t>=180°. И так как </a:t>
            </a:r>
            <a:r>
              <a:rPr lang="ru-RU" dirty="0" smtClean="0">
                <a:latin typeface="Bookman Old Style" pitchFamily="18" charset="0"/>
                <a:sym typeface="Symbol"/>
              </a:rPr>
              <a:t></a:t>
            </a:r>
            <a:r>
              <a:rPr lang="ru-RU" dirty="0" smtClean="0">
                <a:latin typeface="Bookman Old Style" pitchFamily="18" charset="0"/>
              </a:rPr>
              <a:t>+</a:t>
            </a:r>
            <a:r>
              <a:rPr lang="ru-RU" dirty="0" smtClean="0">
                <a:latin typeface="Bookman Old Style" pitchFamily="18" charset="0"/>
                <a:sym typeface="Symbol"/>
              </a:rPr>
              <a:t></a:t>
            </a:r>
            <a:r>
              <a:rPr lang="ru-RU" dirty="0" smtClean="0">
                <a:latin typeface="Bookman Old Style" pitchFamily="18" charset="0"/>
              </a:rPr>
              <a:t>= 90°, то </a:t>
            </a:r>
            <a:r>
              <a:rPr lang="ru-RU" dirty="0" smtClean="0">
                <a:latin typeface="Bookman Old Style" pitchFamily="18" charset="0"/>
                <a:sym typeface="Symbol"/>
              </a:rPr>
              <a:t></a:t>
            </a:r>
            <a:r>
              <a:rPr lang="ru-RU" i="1" dirty="0" smtClean="0">
                <a:latin typeface="Bookman Old Style" pitchFamily="18" charset="0"/>
              </a:rPr>
              <a:t>=</a:t>
            </a:r>
            <a:r>
              <a:rPr lang="ru-RU" dirty="0" smtClean="0">
                <a:latin typeface="Bookman Old Style" pitchFamily="18" charset="0"/>
              </a:rPr>
              <a:t>90°</a:t>
            </a:r>
            <a:r>
              <a:rPr lang="ru-RU" i="1" dirty="0" smtClean="0">
                <a:latin typeface="Bookman Old Style" pitchFamily="18" charset="0"/>
              </a:rPr>
              <a:t>.</a:t>
            </a:r>
            <a:r>
              <a:rPr lang="ru-RU" dirty="0" smtClean="0">
                <a:latin typeface="Bookman Old Style" pitchFamily="18" charset="0"/>
              </a:rPr>
              <a:t> Точно так же доказывается, что и остальные углы четырехугольника </a:t>
            </a:r>
            <a:r>
              <a:rPr lang="ru-RU" i="1" dirty="0" smtClean="0">
                <a:latin typeface="Bookman Old Style" pitchFamily="18" charset="0"/>
              </a:rPr>
              <a:t>Р</a:t>
            </a:r>
            <a:r>
              <a:rPr lang="ru-RU" dirty="0" smtClean="0">
                <a:latin typeface="Bookman Old Style" pitchFamily="18" charset="0"/>
              </a:rPr>
              <a:t> прямые. Следователь­но, четырехугольник </a:t>
            </a:r>
            <a:r>
              <a:rPr lang="ru-RU" i="1" dirty="0" smtClean="0">
                <a:latin typeface="Bookman Old Style" pitchFamily="18" charset="0"/>
              </a:rPr>
              <a:t>Р —</a:t>
            </a:r>
            <a:r>
              <a:rPr lang="ru-RU" dirty="0" smtClean="0">
                <a:latin typeface="Bookman Old Style" pitchFamily="18" charset="0"/>
              </a:rPr>
              <a:t> квадрат со стороной </a:t>
            </a:r>
            <a:r>
              <a:rPr lang="ru-RU" i="1" dirty="0" smtClean="0">
                <a:latin typeface="Bookman Old Style" pitchFamily="18" charset="0"/>
              </a:rPr>
              <a:t>с.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Квадрат </a:t>
            </a:r>
            <a:r>
              <a:rPr lang="en-US" i="1" dirty="0" smtClean="0">
                <a:latin typeface="Bookman Old Style" pitchFamily="18" charset="0"/>
              </a:rPr>
              <a:t>Q</a:t>
            </a:r>
            <a:r>
              <a:rPr lang="ru-RU" dirty="0" smtClean="0">
                <a:latin typeface="Bookman Old Style" pitchFamily="18" charset="0"/>
              </a:rPr>
              <a:t> со стороной </a:t>
            </a:r>
            <a:r>
              <a:rPr lang="ru-RU" i="1" dirty="0" err="1" smtClean="0">
                <a:latin typeface="Bookman Old Style" pitchFamily="18" charset="0"/>
              </a:rPr>
              <a:t>а+Ь</a:t>
            </a:r>
            <a:r>
              <a:rPr lang="ru-RU" dirty="0" smtClean="0">
                <a:latin typeface="Bookman Old Style" pitchFamily="18" charset="0"/>
              </a:rPr>
              <a:t> слагается из квадрата </a:t>
            </a:r>
            <a:r>
              <a:rPr lang="ru-RU" i="1" dirty="0" smtClean="0">
                <a:latin typeface="Bookman Old Style" pitchFamily="18" charset="0"/>
              </a:rPr>
              <a:t>Р </a:t>
            </a:r>
            <a:r>
              <a:rPr lang="ru-RU" dirty="0" smtClean="0">
                <a:latin typeface="Bookman Old Style" pitchFamily="18" charset="0"/>
              </a:rPr>
              <a:t>со стороной </a:t>
            </a:r>
            <a:r>
              <a:rPr lang="ru-RU" i="1" dirty="0" smtClean="0">
                <a:latin typeface="Bookman Old Style" pitchFamily="18" charset="0"/>
              </a:rPr>
              <a:t>с</a:t>
            </a:r>
            <a:r>
              <a:rPr lang="ru-RU" dirty="0" smtClean="0">
                <a:latin typeface="Bookman Old Style" pitchFamily="18" charset="0"/>
              </a:rPr>
              <a:t> и четырех треугольников, равных треуголь­нику </a:t>
            </a:r>
            <a:r>
              <a:rPr lang="ru-RU" i="1" dirty="0" smtClean="0">
                <a:latin typeface="Bookman Old Style" pitchFamily="18" charset="0"/>
              </a:rPr>
              <a:t>Т.</a:t>
            </a:r>
            <a:r>
              <a:rPr lang="ru-RU" dirty="0" smtClean="0">
                <a:latin typeface="Bookman Old Style" pitchFamily="18" charset="0"/>
              </a:rPr>
              <a:t> Поэтому для их площадей выполняется равенство </a:t>
            </a:r>
            <a:r>
              <a:rPr lang="en-US" i="1" dirty="0" smtClean="0">
                <a:latin typeface="Bookman Old Style" pitchFamily="18" charset="0"/>
              </a:rPr>
              <a:t>S</a:t>
            </a:r>
            <a:r>
              <a:rPr lang="ru-RU" i="1" dirty="0" smtClean="0">
                <a:latin typeface="Bookman Old Style" pitchFamily="18" charset="0"/>
              </a:rPr>
              <a:t>(</a:t>
            </a:r>
            <a:r>
              <a:rPr lang="en-US" i="1" dirty="0" smtClean="0">
                <a:latin typeface="Bookman Old Style" pitchFamily="18" charset="0"/>
              </a:rPr>
              <a:t>Q</a:t>
            </a:r>
            <a:r>
              <a:rPr lang="ru-RU" i="1" dirty="0" smtClean="0">
                <a:latin typeface="Bookman Old Style" pitchFamily="18" charset="0"/>
              </a:rPr>
              <a:t>)=</a:t>
            </a:r>
            <a:r>
              <a:rPr lang="en-US" i="1" dirty="0" smtClean="0">
                <a:latin typeface="Bookman Old Style" pitchFamily="18" charset="0"/>
              </a:rPr>
              <a:t>S</a:t>
            </a:r>
            <a:r>
              <a:rPr lang="ru-RU" i="1" dirty="0" smtClean="0">
                <a:latin typeface="Bookman Old Style" pitchFamily="18" charset="0"/>
              </a:rPr>
              <a:t>(</a:t>
            </a:r>
            <a:r>
              <a:rPr lang="en-US" i="1" dirty="0" smtClean="0">
                <a:latin typeface="Bookman Old Style" pitchFamily="18" charset="0"/>
              </a:rPr>
              <a:t>P</a:t>
            </a:r>
            <a:r>
              <a:rPr lang="ru-RU" i="1" dirty="0" smtClean="0">
                <a:latin typeface="Bookman Old Style" pitchFamily="18" charset="0"/>
              </a:rPr>
              <a:t>)+4</a:t>
            </a:r>
            <a:r>
              <a:rPr lang="en-US" i="1" dirty="0" smtClean="0">
                <a:latin typeface="Bookman Old Style" pitchFamily="18" charset="0"/>
              </a:rPr>
              <a:t>S</a:t>
            </a:r>
            <a:r>
              <a:rPr lang="ru-RU" i="1" dirty="0" smtClean="0">
                <a:latin typeface="Bookman Old Style" pitchFamily="18" charset="0"/>
              </a:rPr>
              <a:t>(</a:t>
            </a:r>
            <a:r>
              <a:rPr lang="en-US" i="1" dirty="0" smtClean="0">
                <a:latin typeface="Bookman Old Style" pitchFamily="18" charset="0"/>
              </a:rPr>
              <a:t>T</a:t>
            </a:r>
            <a:r>
              <a:rPr lang="ru-RU" i="1" dirty="0" smtClean="0">
                <a:latin typeface="Bookman Old Style" pitchFamily="18" charset="0"/>
              </a:rPr>
              <a:t>) .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Так как </a:t>
            </a:r>
            <a:r>
              <a:rPr lang="en-US" i="1" dirty="0" smtClean="0">
                <a:latin typeface="Bookman Old Style" pitchFamily="18" charset="0"/>
              </a:rPr>
              <a:t>S</a:t>
            </a:r>
            <a:r>
              <a:rPr lang="ru-RU" i="1" dirty="0" smtClean="0">
                <a:latin typeface="Bookman Old Style" pitchFamily="18" charset="0"/>
              </a:rPr>
              <a:t>(</a:t>
            </a:r>
            <a:r>
              <a:rPr lang="en-US" i="1" dirty="0" smtClean="0">
                <a:latin typeface="Bookman Old Style" pitchFamily="18" charset="0"/>
              </a:rPr>
              <a:t>Q</a:t>
            </a:r>
            <a:r>
              <a:rPr lang="ru-RU" i="1" dirty="0" smtClean="0">
                <a:latin typeface="Bookman Old Style" pitchFamily="18" charset="0"/>
              </a:rPr>
              <a:t>)=(</a:t>
            </a:r>
            <a:r>
              <a:rPr lang="en-US" i="1" dirty="0" smtClean="0">
                <a:latin typeface="Bookman Old Style" pitchFamily="18" charset="0"/>
              </a:rPr>
              <a:t>a</a:t>
            </a:r>
            <a:r>
              <a:rPr lang="ru-RU" i="1" dirty="0" smtClean="0">
                <a:latin typeface="Bookman Old Style" pitchFamily="18" charset="0"/>
              </a:rPr>
              <a:t>+</a:t>
            </a:r>
            <a:r>
              <a:rPr lang="en-US" i="1" dirty="0" smtClean="0">
                <a:latin typeface="Bookman Old Style" pitchFamily="18" charset="0"/>
              </a:rPr>
              <a:t>b</a:t>
            </a:r>
            <a:r>
              <a:rPr lang="ru-RU" i="1" dirty="0" smtClean="0">
                <a:latin typeface="Bookman Old Style" pitchFamily="18" charset="0"/>
              </a:rPr>
              <a:t>)</a:t>
            </a:r>
            <a:r>
              <a:rPr lang="ru-RU" i="1" baseline="30000" dirty="0" smtClean="0">
                <a:latin typeface="Bookman Old Style" pitchFamily="18" charset="0"/>
              </a:rPr>
              <a:t> 2</a:t>
            </a:r>
            <a:r>
              <a:rPr lang="ru-RU" i="1" dirty="0" smtClean="0">
                <a:latin typeface="Bookman Old Style" pitchFamily="18" charset="0"/>
              </a:rPr>
              <a:t> ; </a:t>
            </a:r>
            <a:r>
              <a:rPr lang="en-US" i="1" dirty="0" smtClean="0">
                <a:latin typeface="Bookman Old Style" pitchFamily="18" charset="0"/>
              </a:rPr>
              <a:t>S</a:t>
            </a:r>
            <a:r>
              <a:rPr lang="ru-RU" i="1" dirty="0" smtClean="0">
                <a:latin typeface="Bookman Old Style" pitchFamily="18" charset="0"/>
              </a:rPr>
              <a:t>(</a:t>
            </a:r>
            <a:r>
              <a:rPr lang="en-US" i="1" dirty="0" smtClean="0">
                <a:latin typeface="Bookman Old Style" pitchFamily="18" charset="0"/>
              </a:rPr>
              <a:t>P</a:t>
            </a:r>
            <a:r>
              <a:rPr lang="ru-RU" i="1" dirty="0" smtClean="0">
                <a:latin typeface="Bookman Old Style" pitchFamily="18" charset="0"/>
              </a:rPr>
              <a:t>)=</a:t>
            </a:r>
            <a:r>
              <a:rPr lang="en-US" i="1" dirty="0" smtClean="0">
                <a:latin typeface="Bookman Old Style" pitchFamily="18" charset="0"/>
              </a:rPr>
              <a:t>c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dirty="0" smtClean="0">
                <a:latin typeface="Bookman Old Style" pitchFamily="18" charset="0"/>
              </a:rPr>
              <a:t> и </a:t>
            </a:r>
            <a:r>
              <a:rPr lang="en-US" i="1" dirty="0" smtClean="0">
                <a:latin typeface="Bookman Old Style" pitchFamily="18" charset="0"/>
              </a:rPr>
              <a:t>S</a:t>
            </a:r>
            <a:r>
              <a:rPr lang="ru-RU" i="1" dirty="0" smtClean="0">
                <a:latin typeface="Bookman Old Style" pitchFamily="18" charset="0"/>
              </a:rPr>
              <a:t>(</a:t>
            </a:r>
            <a:r>
              <a:rPr lang="en-US" i="1" dirty="0" smtClean="0">
                <a:latin typeface="Bookman Old Style" pitchFamily="18" charset="0"/>
              </a:rPr>
              <a:t>T</a:t>
            </a:r>
            <a:r>
              <a:rPr lang="ru-RU" i="1" dirty="0" smtClean="0">
                <a:latin typeface="Bookman Old Style" pitchFamily="18" charset="0"/>
              </a:rPr>
              <a:t>)=1/2(</a:t>
            </a:r>
            <a:r>
              <a:rPr lang="en-US" i="1" dirty="0" err="1" smtClean="0">
                <a:latin typeface="Bookman Old Style" pitchFamily="18" charset="0"/>
              </a:rPr>
              <a:t>ab</a:t>
            </a:r>
            <a:r>
              <a:rPr lang="ru-RU" i="1" dirty="0" smtClean="0">
                <a:latin typeface="Bookman Old Style" pitchFamily="18" charset="0"/>
              </a:rPr>
              <a:t>),</a:t>
            </a:r>
            <a:r>
              <a:rPr lang="ru-RU" dirty="0" smtClean="0">
                <a:latin typeface="Bookman Old Style" pitchFamily="18" charset="0"/>
              </a:rPr>
              <a:t> то, подставляя эти выражения в </a:t>
            </a:r>
            <a:r>
              <a:rPr lang="en-US" i="1" dirty="0" smtClean="0">
                <a:latin typeface="Bookman Old Style" pitchFamily="18" charset="0"/>
              </a:rPr>
              <a:t>S</a:t>
            </a:r>
            <a:r>
              <a:rPr lang="ru-RU" i="1" dirty="0" smtClean="0">
                <a:latin typeface="Bookman Old Style" pitchFamily="18" charset="0"/>
              </a:rPr>
              <a:t>(</a:t>
            </a:r>
            <a:r>
              <a:rPr lang="en-US" i="1" dirty="0" smtClean="0">
                <a:latin typeface="Bookman Old Style" pitchFamily="18" charset="0"/>
              </a:rPr>
              <a:t>Q</a:t>
            </a:r>
            <a:r>
              <a:rPr lang="ru-RU" i="1" dirty="0" smtClean="0">
                <a:latin typeface="Bookman Old Style" pitchFamily="18" charset="0"/>
              </a:rPr>
              <a:t>)=</a:t>
            </a:r>
            <a:r>
              <a:rPr lang="en-US" i="1" dirty="0" smtClean="0">
                <a:latin typeface="Bookman Old Style" pitchFamily="18" charset="0"/>
              </a:rPr>
              <a:t>S</a:t>
            </a:r>
            <a:r>
              <a:rPr lang="ru-RU" i="1" dirty="0" smtClean="0">
                <a:latin typeface="Bookman Old Style" pitchFamily="18" charset="0"/>
              </a:rPr>
              <a:t>(</a:t>
            </a:r>
            <a:r>
              <a:rPr lang="en-US" i="1" dirty="0" smtClean="0">
                <a:latin typeface="Bookman Old Style" pitchFamily="18" charset="0"/>
              </a:rPr>
              <a:t>P</a:t>
            </a:r>
            <a:r>
              <a:rPr lang="ru-RU" i="1" dirty="0" smtClean="0">
                <a:latin typeface="Bookman Old Style" pitchFamily="18" charset="0"/>
              </a:rPr>
              <a:t>)+4</a:t>
            </a:r>
            <a:r>
              <a:rPr lang="en-US" i="1" dirty="0" smtClean="0">
                <a:latin typeface="Bookman Old Style" pitchFamily="18" charset="0"/>
              </a:rPr>
              <a:t>S</a:t>
            </a:r>
            <a:r>
              <a:rPr lang="ru-RU" i="1" dirty="0" smtClean="0">
                <a:latin typeface="Bookman Old Style" pitchFamily="18" charset="0"/>
              </a:rPr>
              <a:t>(</a:t>
            </a:r>
            <a:r>
              <a:rPr lang="en-US" i="1" dirty="0" smtClean="0">
                <a:latin typeface="Bookman Old Style" pitchFamily="18" charset="0"/>
              </a:rPr>
              <a:t>T</a:t>
            </a:r>
            <a:r>
              <a:rPr lang="ru-RU" i="1" dirty="0" smtClean="0">
                <a:latin typeface="Bookman Old Style" pitchFamily="18" charset="0"/>
              </a:rPr>
              <a:t>)</a:t>
            </a:r>
            <a:r>
              <a:rPr lang="ru-RU" dirty="0" smtClean="0">
                <a:latin typeface="Bookman Old Style" pitchFamily="18" charset="0"/>
              </a:rPr>
              <a:t>, получаем равенство</a:t>
            </a:r>
          </a:p>
          <a:p>
            <a:r>
              <a:rPr lang="ru-RU" i="1" dirty="0" smtClean="0">
                <a:latin typeface="Bookman Old Style" pitchFamily="18" charset="0"/>
              </a:rPr>
              <a:t>(</a:t>
            </a:r>
            <a:r>
              <a:rPr lang="en-US" i="1" dirty="0" smtClean="0">
                <a:latin typeface="Bookman Old Style" pitchFamily="18" charset="0"/>
              </a:rPr>
              <a:t>a</a:t>
            </a:r>
            <a:r>
              <a:rPr lang="ru-RU" i="1" dirty="0" smtClean="0">
                <a:latin typeface="Bookman Old Style" pitchFamily="18" charset="0"/>
              </a:rPr>
              <a:t>+</a:t>
            </a:r>
            <a:r>
              <a:rPr lang="en-US" i="1" dirty="0" smtClean="0">
                <a:latin typeface="Bookman Old Style" pitchFamily="18" charset="0"/>
              </a:rPr>
              <a:t>b</a:t>
            </a:r>
            <a:r>
              <a:rPr lang="ru-RU" i="1" dirty="0" smtClean="0">
                <a:latin typeface="Bookman Old Style" pitchFamily="18" charset="0"/>
              </a:rPr>
              <a:t>)</a:t>
            </a:r>
            <a:r>
              <a:rPr lang="ru-RU" i="1" baseline="30000" dirty="0" smtClean="0">
                <a:latin typeface="Bookman Old Style" pitchFamily="18" charset="0"/>
              </a:rPr>
              <a:t> 2</a:t>
            </a:r>
            <a:r>
              <a:rPr lang="ru-RU" i="1" dirty="0" smtClean="0">
                <a:latin typeface="Bookman Old Style" pitchFamily="18" charset="0"/>
              </a:rPr>
              <a:t>=</a:t>
            </a:r>
            <a:r>
              <a:rPr lang="en-US" i="1" dirty="0" smtClean="0">
                <a:latin typeface="Bookman Old Style" pitchFamily="18" charset="0"/>
              </a:rPr>
              <a:t>c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+4*(1/2)</a:t>
            </a:r>
            <a:r>
              <a:rPr lang="en-US" i="1" dirty="0" err="1" smtClean="0">
                <a:latin typeface="Bookman Old Style" pitchFamily="18" charset="0"/>
              </a:rPr>
              <a:t>ab</a:t>
            </a:r>
            <a:r>
              <a:rPr lang="ru-RU" i="1" dirty="0" smtClean="0">
                <a:latin typeface="Bookman Old Style" pitchFamily="18" charset="0"/>
              </a:rPr>
              <a:t> . </a:t>
            </a:r>
            <a:r>
              <a:rPr lang="ru-RU" dirty="0" smtClean="0">
                <a:latin typeface="Bookman Old Style" pitchFamily="18" charset="0"/>
              </a:rPr>
              <a:t>Поскольку </a:t>
            </a:r>
            <a:r>
              <a:rPr lang="ru-RU" i="1" dirty="0" smtClean="0">
                <a:latin typeface="Bookman Old Style" pitchFamily="18" charset="0"/>
              </a:rPr>
              <a:t>(</a:t>
            </a:r>
            <a:r>
              <a:rPr lang="en-US" i="1" dirty="0" smtClean="0">
                <a:latin typeface="Bookman Old Style" pitchFamily="18" charset="0"/>
              </a:rPr>
              <a:t>a</a:t>
            </a:r>
            <a:r>
              <a:rPr lang="ru-RU" i="1" dirty="0" smtClean="0">
                <a:latin typeface="Bookman Old Style" pitchFamily="18" charset="0"/>
              </a:rPr>
              <a:t>+</a:t>
            </a:r>
            <a:r>
              <a:rPr lang="en-US" i="1" dirty="0" smtClean="0">
                <a:latin typeface="Bookman Old Style" pitchFamily="18" charset="0"/>
              </a:rPr>
              <a:t>b</a:t>
            </a:r>
            <a:r>
              <a:rPr lang="ru-RU" i="1" dirty="0" smtClean="0">
                <a:latin typeface="Bookman Old Style" pitchFamily="18" charset="0"/>
              </a:rPr>
              <a:t>)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=</a:t>
            </a:r>
            <a:r>
              <a:rPr lang="en-US" i="1" dirty="0" smtClean="0">
                <a:latin typeface="Bookman Old Style" pitchFamily="18" charset="0"/>
              </a:rPr>
              <a:t>a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+</a:t>
            </a:r>
            <a:r>
              <a:rPr lang="en-US" i="1" dirty="0" smtClean="0">
                <a:latin typeface="Bookman Old Style" pitchFamily="18" charset="0"/>
              </a:rPr>
              <a:t>b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+2</a:t>
            </a:r>
            <a:r>
              <a:rPr lang="en-US" i="1" dirty="0" err="1" smtClean="0">
                <a:latin typeface="Bookman Old Style" pitchFamily="18" charset="0"/>
              </a:rPr>
              <a:t>ab</a:t>
            </a:r>
            <a:r>
              <a:rPr lang="ru-RU" i="1" dirty="0" smtClean="0">
                <a:latin typeface="Bookman Old Style" pitchFamily="18" charset="0"/>
              </a:rPr>
              <a:t>,</a:t>
            </a:r>
            <a:r>
              <a:rPr lang="ru-RU" dirty="0" smtClean="0">
                <a:latin typeface="Bookman Old Style" pitchFamily="18" charset="0"/>
              </a:rPr>
              <a:t> то равенство </a:t>
            </a:r>
            <a:r>
              <a:rPr lang="ru-RU" i="1" dirty="0" smtClean="0">
                <a:latin typeface="Bookman Old Style" pitchFamily="18" charset="0"/>
              </a:rPr>
              <a:t>(</a:t>
            </a:r>
            <a:r>
              <a:rPr lang="en-US" i="1" dirty="0" smtClean="0">
                <a:latin typeface="Bookman Old Style" pitchFamily="18" charset="0"/>
              </a:rPr>
              <a:t>a</a:t>
            </a:r>
            <a:r>
              <a:rPr lang="ru-RU" i="1" dirty="0" smtClean="0">
                <a:latin typeface="Bookman Old Style" pitchFamily="18" charset="0"/>
              </a:rPr>
              <a:t>+</a:t>
            </a:r>
            <a:r>
              <a:rPr lang="en-US" i="1" dirty="0" smtClean="0">
                <a:latin typeface="Bookman Old Style" pitchFamily="18" charset="0"/>
              </a:rPr>
              <a:t>b</a:t>
            </a:r>
            <a:r>
              <a:rPr lang="ru-RU" i="1" dirty="0" smtClean="0">
                <a:latin typeface="Bookman Old Style" pitchFamily="18" charset="0"/>
              </a:rPr>
              <a:t>)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=</a:t>
            </a:r>
            <a:r>
              <a:rPr lang="en-US" i="1" dirty="0" smtClean="0">
                <a:latin typeface="Bookman Old Style" pitchFamily="18" charset="0"/>
              </a:rPr>
              <a:t>c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+4*(1/2)</a:t>
            </a:r>
            <a:r>
              <a:rPr lang="en-US" i="1" dirty="0" err="1" smtClean="0">
                <a:latin typeface="Bookman Old Style" pitchFamily="18" charset="0"/>
              </a:rPr>
              <a:t>ab</a:t>
            </a:r>
            <a:r>
              <a:rPr lang="en-US" i="1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мож­но записать так: </a:t>
            </a:r>
            <a:r>
              <a:rPr lang="en-US" i="1" dirty="0" smtClean="0">
                <a:latin typeface="Bookman Old Style" pitchFamily="18" charset="0"/>
              </a:rPr>
              <a:t>a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+</a:t>
            </a:r>
            <a:r>
              <a:rPr lang="en-US" i="1" dirty="0" smtClean="0">
                <a:latin typeface="Bookman Old Style" pitchFamily="18" charset="0"/>
              </a:rPr>
              <a:t>b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+2</a:t>
            </a:r>
            <a:r>
              <a:rPr lang="en-US" i="1" dirty="0" err="1" smtClean="0">
                <a:latin typeface="Bookman Old Style" pitchFamily="18" charset="0"/>
              </a:rPr>
              <a:t>ab</a:t>
            </a:r>
            <a:r>
              <a:rPr lang="ru-RU" i="1" dirty="0" smtClean="0">
                <a:latin typeface="Bookman Old Style" pitchFamily="18" charset="0"/>
              </a:rPr>
              <a:t>=</a:t>
            </a:r>
            <a:r>
              <a:rPr lang="en-US" i="1" dirty="0" smtClean="0">
                <a:latin typeface="Bookman Old Style" pitchFamily="18" charset="0"/>
              </a:rPr>
              <a:t>c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+2</a:t>
            </a:r>
            <a:r>
              <a:rPr lang="en-US" i="1" dirty="0" err="1" smtClean="0">
                <a:latin typeface="Bookman Old Style" pitchFamily="18" charset="0"/>
              </a:rPr>
              <a:t>ab</a:t>
            </a:r>
            <a:r>
              <a:rPr lang="ru-RU" i="1" dirty="0" smtClean="0">
                <a:latin typeface="Bookman Old Style" pitchFamily="18" charset="0"/>
              </a:rPr>
              <a:t>.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Из равенства </a:t>
            </a:r>
            <a:r>
              <a:rPr lang="en-US" i="1" dirty="0" smtClean="0">
                <a:latin typeface="Bookman Old Style" pitchFamily="18" charset="0"/>
              </a:rPr>
              <a:t>a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+</a:t>
            </a:r>
            <a:r>
              <a:rPr lang="en-US" i="1" dirty="0" smtClean="0">
                <a:latin typeface="Bookman Old Style" pitchFamily="18" charset="0"/>
              </a:rPr>
              <a:t>b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+2</a:t>
            </a:r>
            <a:r>
              <a:rPr lang="en-US" i="1" dirty="0" err="1" smtClean="0">
                <a:latin typeface="Bookman Old Style" pitchFamily="18" charset="0"/>
              </a:rPr>
              <a:t>ab</a:t>
            </a:r>
            <a:r>
              <a:rPr lang="ru-RU" i="1" dirty="0" smtClean="0">
                <a:latin typeface="Bookman Old Style" pitchFamily="18" charset="0"/>
              </a:rPr>
              <a:t>=</a:t>
            </a:r>
            <a:r>
              <a:rPr lang="en-US" i="1" dirty="0" smtClean="0">
                <a:latin typeface="Bookman Old Style" pitchFamily="18" charset="0"/>
              </a:rPr>
              <a:t>c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+2</a:t>
            </a:r>
            <a:r>
              <a:rPr lang="en-US" i="1" dirty="0" err="1" smtClean="0">
                <a:latin typeface="Bookman Old Style" pitchFamily="18" charset="0"/>
              </a:rPr>
              <a:t>ab</a:t>
            </a:r>
            <a:r>
              <a:rPr lang="ru-RU" dirty="0" smtClean="0">
                <a:latin typeface="Bookman Old Style" pitchFamily="18" charset="0"/>
              </a:rPr>
              <a:t> следует, что </a:t>
            </a:r>
            <a:r>
              <a:rPr lang="ru-RU" i="1" dirty="0" smtClean="0">
                <a:latin typeface="Bookman Old Style" pitchFamily="18" charset="0"/>
              </a:rPr>
              <a:t>с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=а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+Ь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dirty="0" smtClean="0">
                <a:latin typeface="Bookman Old Style" pitchFamily="18" charset="0"/>
              </a:rPr>
              <a:t>.</a:t>
            </a:r>
          </a:p>
          <a:p>
            <a:r>
              <a:rPr lang="ru-RU" dirty="0" smtClean="0">
                <a:latin typeface="Bookman Old Style" pitchFamily="18" charset="0"/>
              </a:rPr>
              <a:t>Ч.Т.Д.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1000100" cy="8572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9" y="2977134"/>
            <a:ext cx="3071802" cy="155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858016" cy="68580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ЕЩЕ ОДНО АЛГЕБРАИЧЕСКОЕ ДОКАЗАТЕЛЬСТВО.</a:t>
            </a:r>
          </a:p>
          <a:p>
            <a:r>
              <a:rPr lang="ru-RU" dirty="0" smtClean="0">
                <a:latin typeface="Bookman Old Style" pitchFamily="18" charset="0"/>
              </a:rPr>
              <a:t>Пусть </a:t>
            </a:r>
            <a:r>
              <a:rPr lang="ru-RU" i="1" dirty="0" smtClean="0">
                <a:latin typeface="Bookman Old Style" pitchFamily="18" charset="0"/>
              </a:rPr>
              <a:t>АВС —</a:t>
            </a:r>
            <a:r>
              <a:rPr lang="ru-RU" dirty="0" smtClean="0">
                <a:latin typeface="Bookman Old Style" pitchFamily="18" charset="0"/>
              </a:rPr>
              <a:t> данный прямоуголь­ный треугольник с прямым углом </a:t>
            </a:r>
            <a:r>
              <a:rPr lang="ru-RU" i="1" dirty="0" smtClean="0">
                <a:latin typeface="Bookman Old Style" pitchFamily="18" charset="0"/>
              </a:rPr>
              <a:t>С.</a:t>
            </a:r>
            <a:r>
              <a:rPr lang="ru-RU" dirty="0" smtClean="0">
                <a:latin typeface="Bookman Old Style" pitchFamily="18" charset="0"/>
              </a:rPr>
              <a:t> Проведем высоту </a:t>
            </a:r>
            <a:r>
              <a:rPr lang="en-US" i="1" dirty="0" smtClean="0">
                <a:latin typeface="Bookman Old Style" pitchFamily="18" charset="0"/>
              </a:rPr>
              <a:t>CD</a:t>
            </a:r>
            <a:r>
              <a:rPr lang="ru-RU" dirty="0" smtClean="0">
                <a:latin typeface="Bookman Old Style" pitchFamily="18" charset="0"/>
              </a:rPr>
              <a:t> из вершины прямого угла </a:t>
            </a:r>
            <a:r>
              <a:rPr lang="ru-RU" i="1" dirty="0" smtClean="0">
                <a:latin typeface="Bookman Old Style" pitchFamily="18" charset="0"/>
              </a:rPr>
              <a:t>С</a:t>
            </a:r>
            <a:r>
              <a:rPr lang="ru-RU" dirty="0" smtClean="0">
                <a:latin typeface="Bookman Old Style" pitchFamily="18" charset="0"/>
              </a:rPr>
              <a:t> (рис. 7).</a:t>
            </a:r>
          </a:p>
          <a:p>
            <a:r>
              <a:rPr lang="ru-RU" dirty="0" smtClean="0">
                <a:latin typeface="Bookman Old Style" pitchFamily="18" charset="0"/>
              </a:rPr>
              <a:t>По определению косинуса угла </a:t>
            </a:r>
            <a:r>
              <a:rPr lang="ru-RU" i="1" dirty="0" smtClean="0">
                <a:latin typeface="Bookman Old Style" pitchFamily="18" charset="0"/>
              </a:rPr>
              <a:t>(Косинусом</a:t>
            </a:r>
            <a:r>
              <a:rPr lang="ru-RU" dirty="0" smtClean="0">
                <a:latin typeface="Bookman Old Style" pitchFamily="18" charset="0"/>
              </a:rPr>
              <a:t> острого угла прямоугольного треугольника назы­вается отношение прилежащего катета к гипотенузе) </a:t>
            </a:r>
            <a:r>
              <a:rPr lang="ru-RU" i="1" dirty="0" smtClean="0">
                <a:latin typeface="Bookman Old Style" pitchFamily="18" charset="0"/>
              </a:rPr>
              <a:t>со</a:t>
            </a:r>
            <a:r>
              <a:rPr lang="en-US" i="1" dirty="0" smtClean="0">
                <a:latin typeface="Bookman Old Style" pitchFamily="18" charset="0"/>
              </a:rPr>
              <a:t>s</a:t>
            </a:r>
            <a:r>
              <a:rPr lang="ru-RU" i="1" dirty="0" smtClean="0">
                <a:latin typeface="Bookman Old Style" pitchFamily="18" charset="0"/>
              </a:rPr>
              <a:t>А=</a:t>
            </a:r>
            <a:r>
              <a:rPr lang="en-US" i="1" dirty="0" smtClean="0">
                <a:latin typeface="Bookman Old Style" pitchFamily="18" charset="0"/>
              </a:rPr>
              <a:t>AD</a:t>
            </a:r>
            <a:r>
              <a:rPr lang="ru-RU" i="1" dirty="0" smtClean="0">
                <a:latin typeface="Bookman Old Style" pitchFamily="18" charset="0"/>
              </a:rPr>
              <a:t>/</a:t>
            </a:r>
            <a:r>
              <a:rPr lang="en-US" i="1" dirty="0" smtClean="0">
                <a:latin typeface="Bookman Old Style" pitchFamily="18" charset="0"/>
              </a:rPr>
              <a:t>AC</a:t>
            </a:r>
            <a:r>
              <a:rPr lang="ru-RU" i="1" dirty="0" smtClean="0">
                <a:latin typeface="Bookman Old Style" pitchFamily="18" charset="0"/>
              </a:rPr>
              <a:t>=</a:t>
            </a:r>
            <a:r>
              <a:rPr lang="en-US" i="1" dirty="0" smtClean="0">
                <a:latin typeface="Bookman Old Style" pitchFamily="18" charset="0"/>
              </a:rPr>
              <a:t>AC</a:t>
            </a:r>
            <a:r>
              <a:rPr lang="ru-RU" i="1" dirty="0" smtClean="0">
                <a:latin typeface="Bookman Old Style" pitchFamily="18" charset="0"/>
              </a:rPr>
              <a:t>/</a:t>
            </a:r>
            <a:r>
              <a:rPr lang="en-US" i="1" dirty="0" smtClean="0">
                <a:latin typeface="Bookman Old Style" pitchFamily="18" charset="0"/>
              </a:rPr>
              <a:t>AB</a:t>
            </a:r>
            <a:r>
              <a:rPr lang="ru-RU" i="1" dirty="0" smtClean="0">
                <a:latin typeface="Bookman Old Style" pitchFamily="18" charset="0"/>
              </a:rPr>
              <a:t>.</a:t>
            </a:r>
            <a:r>
              <a:rPr lang="ru-RU" dirty="0" smtClean="0">
                <a:latin typeface="Bookman Old Style" pitchFamily="18" charset="0"/>
              </a:rPr>
              <a:t> Отсюда </a:t>
            </a:r>
            <a:r>
              <a:rPr lang="en-US" i="1" dirty="0" smtClean="0">
                <a:latin typeface="Bookman Old Style" pitchFamily="18" charset="0"/>
              </a:rPr>
              <a:t>AB</a:t>
            </a:r>
            <a:r>
              <a:rPr lang="ru-RU" i="1" dirty="0" smtClean="0">
                <a:latin typeface="Bookman Old Style" pitchFamily="18" charset="0"/>
              </a:rPr>
              <a:t>*</a:t>
            </a:r>
            <a:r>
              <a:rPr lang="en-US" i="1" dirty="0" smtClean="0">
                <a:latin typeface="Bookman Old Style" pitchFamily="18" charset="0"/>
              </a:rPr>
              <a:t>AD</a:t>
            </a:r>
            <a:r>
              <a:rPr lang="ru-RU" i="1" dirty="0" smtClean="0">
                <a:latin typeface="Bookman Old Style" pitchFamily="18" charset="0"/>
              </a:rPr>
              <a:t>=</a:t>
            </a:r>
            <a:r>
              <a:rPr lang="en-US" i="1" dirty="0" smtClean="0">
                <a:latin typeface="Bookman Old Style" pitchFamily="18" charset="0"/>
              </a:rPr>
              <a:t>AC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.</a:t>
            </a:r>
            <a:r>
              <a:rPr lang="ru-RU" dirty="0" smtClean="0">
                <a:latin typeface="Bookman Old Style" pitchFamily="18" charset="0"/>
              </a:rPr>
              <a:t> Аналогично </a:t>
            </a:r>
            <a:r>
              <a:rPr lang="ru-RU" i="1" dirty="0" smtClean="0">
                <a:latin typeface="Bookman Old Style" pitchFamily="18" charset="0"/>
              </a:rPr>
              <a:t>со</a:t>
            </a:r>
            <a:r>
              <a:rPr lang="en-US" i="1" dirty="0" smtClean="0">
                <a:latin typeface="Bookman Old Style" pitchFamily="18" charset="0"/>
              </a:rPr>
              <a:t>s</a:t>
            </a:r>
            <a:r>
              <a:rPr lang="ru-RU" i="1" dirty="0" smtClean="0">
                <a:latin typeface="Bookman Old Style" pitchFamily="18" charset="0"/>
              </a:rPr>
              <a:t>В=</a:t>
            </a:r>
            <a:r>
              <a:rPr lang="en-US" i="1" dirty="0" smtClean="0">
                <a:latin typeface="Bookman Old Style" pitchFamily="18" charset="0"/>
              </a:rPr>
              <a:t>BD</a:t>
            </a:r>
            <a:r>
              <a:rPr lang="ru-RU" i="1" dirty="0" smtClean="0">
                <a:latin typeface="Bookman Old Style" pitchFamily="18" charset="0"/>
              </a:rPr>
              <a:t>/</a:t>
            </a:r>
            <a:r>
              <a:rPr lang="en-US" i="1" dirty="0" smtClean="0">
                <a:latin typeface="Bookman Old Style" pitchFamily="18" charset="0"/>
              </a:rPr>
              <a:t>BC</a:t>
            </a:r>
            <a:r>
              <a:rPr lang="ru-RU" i="1" dirty="0" smtClean="0">
                <a:latin typeface="Bookman Old Style" pitchFamily="18" charset="0"/>
              </a:rPr>
              <a:t>=</a:t>
            </a:r>
            <a:r>
              <a:rPr lang="en-US" i="1" dirty="0" smtClean="0">
                <a:latin typeface="Bookman Old Style" pitchFamily="18" charset="0"/>
              </a:rPr>
              <a:t>BC</a:t>
            </a:r>
            <a:r>
              <a:rPr lang="ru-RU" i="1" dirty="0" smtClean="0">
                <a:latin typeface="Bookman Old Style" pitchFamily="18" charset="0"/>
              </a:rPr>
              <a:t>/</a:t>
            </a:r>
            <a:r>
              <a:rPr lang="en-US" i="1" dirty="0" smtClean="0">
                <a:latin typeface="Bookman Old Style" pitchFamily="18" charset="0"/>
              </a:rPr>
              <a:t>AB</a:t>
            </a:r>
            <a:r>
              <a:rPr lang="ru-RU" i="1" dirty="0" smtClean="0">
                <a:latin typeface="Bookman Old Style" pitchFamily="18" charset="0"/>
              </a:rPr>
              <a:t>.</a:t>
            </a:r>
            <a:r>
              <a:rPr lang="ru-RU" dirty="0" smtClean="0">
                <a:latin typeface="Bookman Old Style" pitchFamily="18" charset="0"/>
              </a:rPr>
              <a:t> Отсюда </a:t>
            </a:r>
            <a:r>
              <a:rPr lang="en-US" i="1" dirty="0" smtClean="0">
                <a:latin typeface="Bookman Old Style" pitchFamily="18" charset="0"/>
              </a:rPr>
              <a:t>AB</a:t>
            </a:r>
            <a:r>
              <a:rPr lang="ru-RU" i="1" dirty="0" smtClean="0">
                <a:latin typeface="Bookman Old Style" pitchFamily="18" charset="0"/>
              </a:rPr>
              <a:t>*</a:t>
            </a:r>
            <a:r>
              <a:rPr lang="en-US" i="1" dirty="0" smtClean="0">
                <a:latin typeface="Bookman Old Style" pitchFamily="18" charset="0"/>
              </a:rPr>
              <a:t>BD</a:t>
            </a:r>
            <a:r>
              <a:rPr lang="ru-RU" i="1" dirty="0" smtClean="0">
                <a:latin typeface="Bookman Old Style" pitchFamily="18" charset="0"/>
              </a:rPr>
              <a:t>=ВС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.</a:t>
            </a:r>
            <a:r>
              <a:rPr lang="ru-RU" dirty="0" smtClean="0">
                <a:latin typeface="Bookman Old Style" pitchFamily="18" charset="0"/>
              </a:rPr>
              <a:t> Складывая полученные равенства </a:t>
            </a:r>
            <a:r>
              <a:rPr lang="ru-RU" dirty="0" err="1" smtClean="0">
                <a:latin typeface="Bookman Old Style" pitchFamily="18" charset="0"/>
              </a:rPr>
              <a:t>почленно</a:t>
            </a:r>
            <a:r>
              <a:rPr lang="ru-RU" dirty="0" smtClean="0">
                <a:latin typeface="Bookman Old Style" pitchFamily="18" charset="0"/>
              </a:rPr>
              <a:t> и замечая, что </a:t>
            </a:r>
            <a:r>
              <a:rPr lang="en-US" i="1" dirty="0" smtClean="0">
                <a:latin typeface="Bookman Old Style" pitchFamily="18" charset="0"/>
              </a:rPr>
              <a:t>AD</a:t>
            </a:r>
            <a:r>
              <a:rPr lang="ru-RU" i="1" dirty="0" smtClean="0">
                <a:latin typeface="Bookman Old Style" pitchFamily="18" charset="0"/>
              </a:rPr>
              <a:t>+</a:t>
            </a:r>
            <a:r>
              <a:rPr lang="en-US" i="1" dirty="0" smtClean="0">
                <a:latin typeface="Bookman Old Style" pitchFamily="18" charset="0"/>
              </a:rPr>
              <a:t>DB</a:t>
            </a:r>
            <a:r>
              <a:rPr lang="ru-RU" i="1" dirty="0" smtClean="0">
                <a:latin typeface="Bookman Old Style" pitchFamily="18" charset="0"/>
              </a:rPr>
              <a:t>=</a:t>
            </a:r>
            <a:r>
              <a:rPr lang="en-US" i="1" dirty="0" smtClean="0">
                <a:latin typeface="Bookman Old Style" pitchFamily="18" charset="0"/>
              </a:rPr>
              <a:t>AB</a:t>
            </a:r>
            <a:r>
              <a:rPr lang="ru-RU" i="1" dirty="0" smtClean="0">
                <a:latin typeface="Bookman Old Style" pitchFamily="18" charset="0"/>
              </a:rPr>
              <a:t>,</a:t>
            </a:r>
            <a:r>
              <a:rPr lang="ru-RU" dirty="0" smtClean="0">
                <a:latin typeface="Bookman Old Style" pitchFamily="18" charset="0"/>
              </a:rPr>
              <a:t> получим:</a:t>
            </a:r>
          </a:p>
          <a:p>
            <a:r>
              <a:rPr lang="ru-RU" i="1" dirty="0" smtClean="0">
                <a:latin typeface="Bookman Old Style" pitchFamily="18" charset="0"/>
              </a:rPr>
              <a:t>АС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+ВС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=АВ(</a:t>
            </a:r>
            <a:r>
              <a:rPr lang="en-US" i="1" dirty="0" smtClean="0">
                <a:latin typeface="Bookman Old Style" pitchFamily="18" charset="0"/>
              </a:rPr>
              <a:t>AD</a:t>
            </a:r>
            <a:r>
              <a:rPr lang="ru-RU" i="1" dirty="0" smtClean="0">
                <a:latin typeface="Bookman Old Style" pitchFamily="18" charset="0"/>
              </a:rPr>
              <a:t> + </a:t>
            </a:r>
            <a:r>
              <a:rPr lang="en-US" i="1" dirty="0" smtClean="0">
                <a:latin typeface="Bookman Old Style" pitchFamily="18" charset="0"/>
              </a:rPr>
              <a:t>DB</a:t>
            </a:r>
            <a:r>
              <a:rPr lang="ru-RU" i="1" dirty="0" smtClean="0">
                <a:latin typeface="Bookman Old Style" pitchFamily="18" charset="0"/>
              </a:rPr>
              <a:t>)=АВ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.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Теорема доказана.</a:t>
            </a:r>
          </a:p>
          <a:p>
            <a:endParaRPr lang="ru-RU" dirty="0">
              <a:latin typeface="Bookman Old Style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143900" y="5786454"/>
            <a:ext cx="1000100" cy="107154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929718" cy="650083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заключении еще раз хочется сказать о важности теоремы. Значение ее состоит прежде всего в том, что из нее или с ее помощью можно вывести большинство теорем геометрии. К сожалению, невозможно здесь привести все или даже самые красивые доказательства теоремы, однако хочется надеется, что приведенные примеры убедительно свидетельствуют об огромном интересе сегодня, да и вчера, проявляемом по отношению к ней.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43900" y="5786454"/>
            <a:ext cx="1000100" cy="107154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500042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FF00"/>
                </a:solidFill>
              </a:rPr>
              <a:t>«Золотые стихи» содержат в себе ту часть эзотерического учения Пифагора, которую он и его последователи признали возможным открыть непосвященным. </a:t>
            </a:r>
            <a:r>
              <a:rPr lang="ru-RU" sz="2400" dirty="0" err="1" smtClean="0">
                <a:solidFill>
                  <a:srgbClr val="00FF00"/>
                </a:solidFill>
              </a:rPr>
              <a:t>Лизий</a:t>
            </a:r>
            <a:r>
              <a:rPr lang="ru-RU" sz="2400" dirty="0" smtClean="0">
                <a:solidFill>
                  <a:srgbClr val="00FF00"/>
                </a:solidFill>
              </a:rPr>
              <a:t>, его ученик, после разгрома чернью пифагорейских общин в Великой Греции, принес эти стихи с собою в Элладу, где завещал своим единомышленникам читать их ежедневно утром и вечером. О том, что правило это соблюдалось у пифагорейцев в течение целого ряда веков, мы знаем от Цицерона, Горация, Сенеки, </a:t>
            </a:r>
            <a:r>
              <a:rPr lang="ru-RU" sz="2400" dirty="0" err="1" smtClean="0">
                <a:solidFill>
                  <a:srgbClr val="00FF00"/>
                </a:solidFill>
              </a:rPr>
              <a:t>Галиена</a:t>
            </a:r>
            <a:r>
              <a:rPr lang="ru-RU" sz="2400" dirty="0" smtClean="0">
                <a:solidFill>
                  <a:srgbClr val="00FF00"/>
                </a:solidFill>
              </a:rPr>
              <a:t> и других древних писателей. Сохранились они для нас целиком в комментариях </a:t>
            </a:r>
            <a:r>
              <a:rPr lang="ru-RU" sz="2400" dirty="0" err="1" smtClean="0">
                <a:solidFill>
                  <a:srgbClr val="00FF00"/>
                </a:solidFill>
              </a:rPr>
              <a:t>Гиероклеса</a:t>
            </a:r>
            <a:r>
              <a:rPr lang="ru-RU" sz="2400" dirty="0" smtClean="0">
                <a:solidFill>
                  <a:srgbClr val="00FF00"/>
                </a:solidFill>
              </a:rPr>
              <a:t> и в отрывках у классиков и Отцов Церкви. Сообразно трем степеням посвящения, стихи эти разделялись на три части: «Приготовление», «Очищение» и «Совершенствование».…Перевод Е. П. </a:t>
            </a:r>
            <a:r>
              <a:rPr lang="ru-RU" sz="2400" dirty="0" err="1" smtClean="0">
                <a:solidFill>
                  <a:srgbClr val="00FF00"/>
                </a:solidFill>
              </a:rPr>
              <a:t>Казначевой</a:t>
            </a:r>
            <a:r>
              <a:rPr lang="ru-RU" sz="2400" dirty="0" smtClean="0">
                <a:solidFill>
                  <a:srgbClr val="00FF00"/>
                </a:solidFill>
              </a:rPr>
              <a:t>.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sz="4400" b="1" i="1" dirty="0" smtClean="0">
                <a:solidFill>
                  <a:srgbClr val="FFFF00"/>
                </a:solidFill>
                <a:latin typeface="Monotype Corsiva" pitchFamily="66" charset="0"/>
              </a:rPr>
              <a:t>ПРИГОТОВЛЕНИЕ</a:t>
            </a:r>
          </a:p>
          <a:p>
            <a:pPr algn="ctr"/>
            <a:endParaRPr lang="ru-RU" dirty="0" smtClean="0"/>
          </a:p>
          <a:p>
            <a:pPr algn="ctr"/>
            <a:r>
              <a:rPr lang="ru-RU" sz="2400" dirty="0" smtClean="0"/>
              <a:t>Должен бессмертным богам приносить ты законченную жертву;</a:t>
            </a:r>
          </a:p>
          <a:p>
            <a:pPr algn="ctr"/>
            <a:r>
              <a:rPr lang="ru-RU" sz="2400" dirty="0" smtClean="0"/>
              <a:t>Веру свою сохранять; чтить память великих героев;</a:t>
            </a:r>
          </a:p>
          <a:p>
            <a:pPr algn="ctr"/>
            <a:r>
              <a:rPr lang="ru-RU" sz="2400" dirty="0" smtClean="0"/>
              <a:t>Духам земным воздавать обычное им поклоненье.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>«ЗОЛОТЫЕ СТИХИ» ПИФАГОРА</a:t>
            </a:r>
            <a:br>
              <a:rPr lang="ru-RU" sz="4400" b="1" dirty="0" smtClean="0"/>
            </a:b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215338" cy="478634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Мать и отца уважай вместе с родными по крови.</a:t>
            </a:r>
          </a:p>
          <a:p>
            <a:pPr algn="ctr"/>
            <a:r>
              <a:rPr lang="ru-RU" dirty="0" smtClean="0"/>
              <a:t>Другом себе избери истинно-мудрого мужа;</a:t>
            </a:r>
          </a:p>
          <a:p>
            <a:pPr algn="ctr"/>
            <a:r>
              <a:rPr lang="ru-RU" dirty="0" smtClean="0"/>
              <a:t>Слушай советов его, следуй его ты примеру;</a:t>
            </a:r>
          </a:p>
          <a:p>
            <a:pPr algn="ctr"/>
            <a:r>
              <a:rPr lang="ru-RU" dirty="0" smtClean="0"/>
              <a:t>Из-за ничтожных причин с ним никогда ты не ссорься.</a:t>
            </a:r>
          </a:p>
          <a:p>
            <a:pPr algn="ctr"/>
            <a:r>
              <a:rPr lang="ru-RU" dirty="0" smtClean="0"/>
              <a:t>Если в твоей это власти, ибо закон непреложный</a:t>
            </a:r>
          </a:p>
          <a:p>
            <a:pPr algn="ctr"/>
            <a:r>
              <a:rPr lang="ru-RU" dirty="0" smtClean="0"/>
              <a:t>Тесно </a:t>
            </a:r>
            <a:r>
              <a:rPr lang="ru-RU" dirty="0" err="1" smtClean="0"/>
              <a:t>связует</a:t>
            </a:r>
            <a:r>
              <a:rPr lang="ru-RU" dirty="0" smtClean="0"/>
              <a:t> возможность с необходимостью вместе.</a:t>
            </a:r>
          </a:p>
          <a:p>
            <a:pPr algn="ctr"/>
            <a:r>
              <a:rPr lang="ru-RU" dirty="0" smtClean="0"/>
              <a:t>Страсти свои побороть свыше дана тебе сила,</a:t>
            </a:r>
          </a:p>
          <a:p>
            <a:pPr algn="ctr"/>
            <a:r>
              <a:rPr lang="ru-RU" dirty="0" smtClean="0"/>
              <a:t>Так обуздай же в себе мощным усилием воли</a:t>
            </a:r>
          </a:p>
          <a:p>
            <a:pPr algn="ctr"/>
            <a:r>
              <a:rPr lang="ru-RU" dirty="0" smtClean="0"/>
              <a:t>Алчную жадность, и лень, похоть и гнев безрассудный.</a:t>
            </a:r>
          </a:p>
          <a:p>
            <a:pPr algn="ctr"/>
            <a:r>
              <a:rPr lang="ru-RU" dirty="0" smtClean="0"/>
              <a:t>Равно один и при людях, бойся дурного поступка;</a:t>
            </a:r>
          </a:p>
          <a:p>
            <a:pPr algn="ctr"/>
            <a:r>
              <a:rPr lang="ru-RU" dirty="0" smtClean="0"/>
              <a:t>Больше всего же стыдиться должен ты сам пред собою.</a:t>
            </a:r>
          </a:p>
          <a:p>
            <a:pPr algn="ctr"/>
            <a:r>
              <a:rPr lang="ru-RU" dirty="0" smtClean="0"/>
              <a:t>Будь справедлив и в словах, и в поступках своих </a:t>
            </a:r>
            <a:r>
              <a:rPr lang="ru-RU" sz="2600" dirty="0" smtClean="0"/>
              <a:t>неизменно,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0"/>
            <a:ext cx="33089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</a:rPr>
              <a:t>ОЧИЩЕНИЕ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71546"/>
            <a:ext cx="8143900" cy="578645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500" dirty="0" smtClean="0"/>
              <a:t>Следуя в них непреклонно веленьям ума и закона;</a:t>
            </a:r>
          </a:p>
          <a:p>
            <a:pPr algn="ctr"/>
            <a:r>
              <a:rPr lang="ru-RU" sz="3500" dirty="0" smtClean="0"/>
              <a:t>Помни, что рок неизбежный к смерти людей всех приводит,</a:t>
            </a:r>
          </a:p>
          <a:p>
            <a:pPr algn="ctr"/>
            <a:r>
              <a:rPr lang="ru-RU" sz="3500" dirty="0" smtClean="0"/>
              <a:t>Помни, что блага земные, как с легкостью людям даются,</a:t>
            </a:r>
          </a:p>
          <a:p>
            <a:pPr algn="ctr"/>
            <a:r>
              <a:rPr lang="ru-RU" sz="3500" dirty="0" smtClean="0"/>
              <a:t>Так же легко исчезают. Что же касается горя,</a:t>
            </a:r>
          </a:p>
          <a:p>
            <a:pPr algn="ctr"/>
            <a:r>
              <a:rPr lang="ru-RU" sz="3500" dirty="0" smtClean="0"/>
              <a:t>Данного людям Судьбою, — то должен его ты с терпеньем</a:t>
            </a:r>
          </a:p>
          <a:p>
            <a:pPr algn="ctr"/>
            <a:r>
              <a:rPr lang="ru-RU" sz="3500" dirty="0" smtClean="0"/>
              <a:t>Кротким сносить, но при этом сколько возможно стараться</a:t>
            </a:r>
          </a:p>
          <a:p>
            <a:pPr algn="ctr"/>
            <a:r>
              <a:rPr lang="ru-RU" sz="3500" dirty="0" smtClean="0"/>
              <a:t>Горечь его облегчать: ибо бессмертные боги</a:t>
            </a:r>
          </a:p>
          <a:p>
            <a:pPr algn="ctr"/>
            <a:r>
              <a:rPr lang="ru-RU" sz="3500" dirty="0" smtClean="0"/>
              <a:t>Мудрых людей не повергнут свыше их силы страданью.</a:t>
            </a:r>
          </a:p>
          <a:p>
            <a:pPr algn="ctr"/>
            <a:r>
              <a:rPr lang="ru-RU" sz="3500" dirty="0" smtClean="0"/>
              <a:t>Много путей существует для хода людских рассуждений;</a:t>
            </a:r>
          </a:p>
          <a:p>
            <a:pPr algn="ctr"/>
            <a:r>
              <a:rPr lang="ru-RU" sz="3500" dirty="0" smtClean="0"/>
              <a:t>Много меж ними дурных, много и добрых, но прежде</a:t>
            </a:r>
          </a:p>
          <a:p>
            <a:pPr algn="ctr"/>
            <a:r>
              <a:rPr lang="ru-RU" sz="3500" dirty="0" smtClean="0"/>
              <a:t>Нужно в них зорко вглядеться, чтоб выбрать из них настоящий.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85728"/>
            <a:ext cx="8143900" cy="621508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900" dirty="0" smtClean="0"/>
              <a:t>Если же в мире возьмет верх заблужденье над правдой,</a:t>
            </a:r>
          </a:p>
          <a:p>
            <a:pPr algn="ctr"/>
            <a:r>
              <a:rPr lang="ru-RU" sz="2900" dirty="0" smtClean="0"/>
              <a:t>Мудрый отходит и ждет воцарения истины снова.</a:t>
            </a:r>
          </a:p>
          <a:p>
            <a:pPr algn="ctr"/>
            <a:r>
              <a:rPr lang="ru-RU" sz="2900" dirty="0" smtClean="0"/>
              <a:t>Слушай внимательно то, что тебе я скажу, и запомни:</a:t>
            </a:r>
          </a:p>
          <a:p>
            <a:pPr algn="ctr"/>
            <a:r>
              <a:rPr lang="ru-RU" sz="2900" dirty="0" smtClean="0"/>
              <a:t>Да не смущают тебя поступки и мысли чужие;</a:t>
            </a:r>
          </a:p>
          <a:p>
            <a:pPr algn="ctr"/>
            <a:r>
              <a:rPr lang="ru-RU" sz="2900" dirty="0" smtClean="0"/>
              <a:t>Да не побудят тебя к вредным словам и деяньям.</a:t>
            </a:r>
          </a:p>
          <a:p>
            <a:pPr algn="ctr"/>
            <a:r>
              <a:rPr lang="ru-RU" sz="2900" dirty="0" smtClean="0"/>
              <a:t>Слушай советы людей, сам размышляй неустанно,</a:t>
            </a:r>
          </a:p>
          <a:p>
            <a:pPr algn="ctr"/>
            <a:r>
              <a:rPr lang="ru-RU" sz="2900" dirty="0" smtClean="0"/>
              <a:t>Ибо безумный лишь может действовать без рассужденья;</a:t>
            </a:r>
          </a:p>
          <a:p>
            <a:pPr algn="ctr"/>
            <a:r>
              <a:rPr lang="ru-RU" sz="2900" dirty="0" smtClean="0"/>
              <a:t>Делай лишь то, что потом в горе тебя не повергнет</a:t>
            </a:r>
          </a:p>
          <a:p>
            <a:pPr algn="ctr"/>
            <a:r>
              <a:rPr lang="ru-RU" sz="2900" dirty="0" smtClean="0"/>
              <a:t>И не послужит тебе причиной раскаянья злого.</a:t>
            </a:r>
          </a:p>
          <a:p>
            <a:pPr algn="ctr"/>
            <a:r>
              <a:rPr lang="ru-RU" sz="2900" dirty="0" smtClean="0"/>
              <a:t>За неизвестное дело ты не дерзай приниматься,</a:t>
            </a:r>
          </a:p>
          <a:p>
            <a:pPr algn="ctr"/>
            <a:r>
              <a:rPr lang="ru-RU" sz="2900" dirty="0" smtClean="0"/>
              <a:t>Но </a:t>
            </a:r>
            <a:r>
              <a:rPr lang="ru-RU" sz="2900" dirty="0" err="1" smtClean="0"/>
              <a:t>научися</a:t>
            </a:r>
            <a:r>
              <a:rPr lang="ru-RU" sz="2900" dirty="0" smtClean="0"/>
              <a:t> ему; этим ты счастья достигнешь.</a:t>
            </a:r>
          </a:p>
          <a:p>
            <a:pPr algn="ctr"/>
            <a:r>
              <a:rPr lang="ru-RU" sz="2900" dirty="0" smtClean="0"/>
              <a:t>Но изнурять ты не должен тело свое, а стараться</a:t>
            </a:r>
          </a:p>
          <a:p>
            <a:pPr algn="ctr"/>
            <a:r>
              <a:rPr lang="ru-RU" sz="2900" dirty="0" smtClean="0"/>
              <a:t>Пищи, питья, упражнений в меру давать ему, дабы</a:t>
            </a:r>
          </a:p>
          <a:p>
            <a:pPr algn="ctr"/>
            <a:r>
              <a:rPr lang="ru-RU" sz="2900" dirty="0" smtClean="0"/>
              <a:t>Тело твое укрепилось, не зная излишеств и лени.</a:t>
            </a:r>
          </a:p>
          <a:p>
            <a:pPr algn="ctr"/>
            <a:r>
              <a:rPr lang="ru-RU" sz="2900" dirty="0" smtClean="0"/>
              <a:t>В жизни своей соблюдай, сколько возможно, порядок,</a:t>
            </a:r>
          </a:p>
          <a:p>
            <a:pPr algn="ctr"/>
            <a:r>
              <a:rPr lang="ru-RU" sz="2900" dirty="0" smtClean="0"/>
              <a:t>Роскошь во всем изгони, ибо она возбуждает</a:t>
            </a:r>
          </a:p>
          <a:p>
            <a:pPr algn="ctr"/>
            <a:r>
              <a:rPr lang="ru-RU" sz="2900" dirty="0" smtClean="0"/>
              <a:t>Зависть людей неизбежно. Бойся скупым быть излишне,</a:t>
            </a:r>
          </a:p>
          <a:p>
            <a:pPr algn="ctr"/>
            <a:r>
              <a:rPr lang="ru-RU" sz="2900" dirty="0" smtClean="0"/>
              <a:t>Бойся добро расточать, как те, что не знают работы;</a:t>
            </a:r>
          </a:p>
          <a:p>
            <a:pPr algn="ctr"/>
            <a:r>
              <a:rPr lang="ru-RU" sz="2900" dirty="0" smtClean="0"/>
              <a:t>Делай лишь то, что тебя ни теперь, ни потом не погубит</a:t>
            </a:r>
          </a:p>
          <a:p>
            <a:pPr algn="ctr"/>
            <a:r>
              <a:rPr lang="ru-RU" sz="2900" dirty="0" smtClean="0"/>
              <a:t>И потому обсуждай каждый свой шаг и поступок.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4422"/>
            <a:ext cx="8072462" cy="5643578"/>
          </a:xfrm>
        </p:spPr>
        <p:txBody>
          <a:bodyPr>
            <a:noAutofit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Да не сомкнет тихий сон твои отягченные вежды,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Раньше чем трижды не вспомнишь дневные свои ты поступки.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Как беспристрастный судья их разбери, вопрошая: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«Доброго что совершил я? Из должного что не исполнил?»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Так проверяй по порядку все, что с утра и до ночи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Сделал ты в день — и за все, что содеяно было дурного,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Строго себя обличай, веселясь на добро и удачу.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Пользуйся сим наставленьем; думай над ним непрестанно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И постарайся к нему навсегда привязаться всем сердцем,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428604"/>
            <a:ext cx="58288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СОВЕРШЕНСТВОВАНИЕ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ис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207784"/>
            <a:ext cx="2643206" cy="265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i="1" dirty="0" smtClean="0"/>
              <a:t>"Квадрат, построенный на гипотенузе прямоугольного треугольника, равновелик сумме квадратов, построенных на его катетах." Простейшее доказательство</a:t>
            </a:r>
            <a:r>
              <a:rPr lang="ru-RU" dirty="0" smtClean="0"/>
              <a:t> теоремы получается в простейшем случае равнобедренного прямоугольного треугольника. Вероятно, с него и начиналась теорема. В самом деле, достаточно просто посмотреть на мозаику равнобедренных прямоугольных треуголь­ников (рис. 1), чтобы убедиться в справедливости теоремы. Например, для </a:t>
            </a:r>
            <a:r>
              <a:rPr lang="ru-RU" dirty="0" smtClean="0">
                <a:sym typeface="Symbol"/>
              </a:rPr>
              <a:t></a:t>
            </a:r>
            <a:r>
              <a:rPr lang="en-US" dirty="0" smtClean="0"/>
              <a:t>ABC </a:t>
            </a:r>
            <a:r>
              <a:rPr lang="ru-RU" dirty="0" smtClean="0"/>
              <a:t>: квадрат, построенный на гипотенузе </a:t>
            </a:r>
            <a:r>
              <a:rPr lang="ru-RU" i="1" dirty="0" smtClean="0"/>
              <a:t>АС, </a:t>
            </a:r>
            <a:r>
              <a:rPr lang="ru-RU" dirty="0" smtClean="0"/>
              <a:t>содержит 4 исходных треугольника, а квадраты, построенные на катетах,— по два. Теорема доказана.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71546"/>
            <a:ext cx="8143900" cy="48463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Ибо советы мои тебя к совершенству приблизят.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В этом клянусь тебе Тем, Кто вложил в нашу душу </a:t>
            </a:r>
            <a:r>
              <a:rPr lang="ru-RU" sz="2000" dirty="0" err="1" smtClean="0">
                <a:latin typeface="Bookman Old Style" pitchFamily="18" charset="0"/>
              </a:rPr>
              <a:t>Тетраду</a:t>
            </a:r>
            <a:r>
              <a:rPr lang="ru-RU" sz="2000" dirty="0" smtClean="0">
                <a:latin typeface="Bookman Old Style" pitchFamily="18" charset="0"/>
              </a:rPr>
              <a:t>,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Символ божественной сущности и добродетели высшей;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Но принимаясь за дело, прежде к богам </a:t>
            </a:r>
            <a:r>
              <a:rPr lang="ru-RU" sz="2000" dirty="0" err="1" smtClean="0">
                <a:latin typeface="Bookman Old Style" pitchFamily="18" charset="0"/>
              </a:rPr>
              <a:t>обратися</a:t>
            </a:r>
            <a:endParaRPr lang="ru-RU" sz="2000" dirty="0" smtClean="0"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С жаркой молитвой, дабы с помощью их ты окончил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Дело свое; а когда на пути ты своем укрепишься,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Все о бессмертных богах ты узнаешь, а также о людях,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О </a:t>
            </a:r>
            <a:r>
              <a:rPr lang="ru-RU" sz="2000" dirty="0" err="1" smtClean="0">
                <a:latin typeface="Bookman Old Style" pitchFamily="18" charset="0"/>
              </a:rPr>
              <a:t>разделеньи</a:t>
            </a:r>
            <a:r>
              <a:rPr lang="ru-RU" sz="2000" dirty="0" smtClean="0">
                <a:latin typeface="Bookman Old Style" pitchFamily="18" charset="0"/>
              </a:rPr>
              <a:t> существ; о Том, Кто в Себе их содержит,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Цепью единой скрепляя, а также о том, что Природа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sz="quarter" idx="1"/>
          </p:nvPr>
        </p:nvSpPr>
        <p:spPr>
          <a:xfrm>
            <a:off x="0" y="1357298"/>
            <a:ext cx="8215338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Мира сего однородна и в Вечном мертвого нет вещества.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Это познав, ты надеждой тщетной себя не обманешь, -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Все тебе будет открыто.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Будешь ты знать еще то, что люди свои все несчастья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Сами своею виной на себя навлекают в </a:t>
            </a:r>
            <a:r>
              <a:rPr lang="ru-RU" sz="2000" dirty="0" err="1" smtClean="0">
                <a:latin typeface="Bookman Old Style" pitchFamily="18" charset="0"/>
              </a:rPr>
              <a:t>безумьи</a:t>
            </a:r>
            <a:endParaRPr lang="ru-RU" sz="2000" dirty="0" smtClean="0">
              <a:latin typeface="Bookman Old Style" pitchFamily="18" charset="0"/>
            </a:endParaRPr>
          </a:p>
          <a:p>
            <a:pPr algn="ctr"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И выбирают свободно каждый свои испытанья.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Горе несчастным! В своем </a:t>
            </a:r>
            <a:r>
              <a:rPr lang="ru-RU" sz="2000" dirty="0" err="1" smtClean="0">
                <a:latin typeface="Bookman Old Style" pitchFamily="18" charset="0"/>
              </a:rPr>
              <a:t>ослепленьи</a:t>
            </a:r>
            <a:r>
              <a:rPr lang="ru-RU" sz="2000" dirty="0" smtClean="0">
                <a:latin typeface="Bookman Old Style" pitchFamily="18" charset="0"/>
              </a:rPr>
              <a:t> безумном не видят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Люди, что в их глубине таится желанное счастье.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Очень немного меж нами тех, что усилием могут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Сбросить несчастье с себя, ибо их Рок ослепляет:</a:t>
            </a:r>
          </a:p>
          <a:p>
            <a:pPr>
              <a:buFont typeface="Courier New" pitchFamily="49" charset="0"/>
              <a:buChar char="o"/>
            </a:pPr>
            <a:endParaRPr lang="ru-RU" sz="11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4422"/>
            <a:ext cx="8143900" cy="5643578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Словно колеса они катятся с гор, за собою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Горестей бремя влача и раздоров, что с ними родятся,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Их управляя судьбой незаметно до самой кончины.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Вместо того, чтоб искать ссоры, где только возможно,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Люди должны бы ее избегать, уступая без спора.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Отче </a:t>
            </a:r>
            <a:r>
              <a:rPr lang="ru-RU" sz="2000" dirty="0" err="1" smtClean="0">
                <a:latin typeface="Bookman Old Style" pitchFamily="18" charset="0"/>
              </a:rPr>
              <a:t>Зевес</a:t>
            </a:r>
            <a:r>
              <a:rPr lang="ru-RU" sz="2000" dirty="0" smtClean="0">
                <a:latin typeface="Bookman Old Style" pitchFamily="18" charset="0"/>
              </a:rPr>
              <a:t> всемогущий! Ты один в силах избавить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Род весь людской от несчастья, Демона им показавши,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Что ослепляет их очи. Все же не должен надежду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Ты покидать на спасенье, ибо божественен корень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Рода людского и тайны Природа ему открывает.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8143900" cy="484632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Если же в них ты проникнешь, то скоро окончить ты сможешь</a:t>
            </a:r>
          </a:p>
          <a:p>
            <a:pPr algn="ctr">
              <a:lnSpc>
                <a:spcPct val="120000"/>
              </a:lnSpc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То, что тебе предписал я. Так излечив свою душу,</a:t>
            </a:r>
          </a:p>
          <a:p>
            <a:pPr algn="ctr">
              <a:lnSpc>
                <a:spcPct val="120000"/>
              </a:lnSpc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Будешь вполне ты свободен от этих работ над собою.</a:t>
            </a:r>
          </a:p>
          <a:p>
            <a:pPr algn="ctr">
              <a:lnSpc>
                <a:spcPct val="120000"/>
              </a:lnSpc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Но </a:t>
            </a:r>
            <a:r>
              <a:rPr lang="ru-RU" sz="2000" dirty="0" err="1" smtClean="0">
                <a:latin typeface="Bookman Old Style" pitchFamily="18" charset="0"/>
              </a:rPr>
              <a:t>воздержися</a:t>
            </a:r>
            <a:r>
              <a:rPr lang="ru-RU" sz="2000" dirty="0" smtClean="0">
                <a:latin typeface="Bookman Old Style" pitchFamily="18" charset="0"/>
              </a:rPr>
              <a:t> от мяса, оно помешает природе</a:t>
            </a:r>
          </a:p>
          <a:p>
            <a:pPr algn="ctr">
              <a:lnSpc>
                <a:spcPct val="120000"/>
              </a:lnSpc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При </a:t>
            </a:r>
            <a:r>
              <a:rPr lang="ru-RU" sz="2000" dirty="0" err="1" smtClean="0">
                <a:latin typeface="Bookman Old Style" pitchFamily="18" charset="0"/>
              </a:rPr>
              <a:t>очищеньи</a:t>
            </a:r>
            <a:r>
              <a:rPr lang="ru-RU" sz="2000" dirty="0" smtClean="0">
                <a:latin typeface="Bookman Old Style" pitchFamily="18" charset="0"/>
              </a:rPr>
              <a:t> твоем. Если же хочешь избавить</a:t>
            </a:r>
          </a:p>
          <a:p>
            <a:pPr algn="ctr">
              <a:lnSpc>
                <a:spcPct val="120000"/>
              </a:lnSpc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Душу свою от земного, то руководствуйся свыше</a:t>
            </a:r>
          </a:p>
          <a:p>
            <a:pPr algn="ctr">
              <a:lnSpc>
                <a:spcPct val="120000"/>
              </a:lnSpc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Данным тебе пониманьем. Пусть оно правит судьбою!</a:t>
            </a:r>
          </a:p>
          <a:p>
            <a:pPr algn="ctr">
              <a:lnSpc>
                <a:spcPct val="120000"/>
              </a:lnSpc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После того как очистишь душу свою совершенно,</a:t>
            </a:r>
          </a:p>
          <a:p>
            <a:pPr algn="ctr">
              <a:lnSpc>
                <a:spcPct val="120000"/>
              </a:lnSpc>
              <a:buFont typeface="Courier New" pitchFamily="49" charset="0"/>
              <a:buChar char="o"/>
            </a:pPr>
            <a:r>
              <a:rPr lang="ru-RU" sz="2000" dirty="0" smtClean="0">
                <a:latin typeface="Bookman Old Style" pitchFamily="18" charset="0"/>
              </a:rPr>
              <a:t>Станешь ты богом бессмертным, смерть раздавившим стопою.</a:t>
            </a:r>
            <a:endParaRPr lang="ru-RU" sz="20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43900" y="5643578"/>
            <a:ext cx="1000100" cy="107154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ифагор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757360"/>
            <a:ext cx="2786082" cy="31006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429132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latin typeface="Bookman Old Style" pitchFamily="18" charset="0"/>
              </a:rPr>
              <a:t>Биография Пифагора</a:t>
            </a:r>
            <a:r>
              <a:rPr lang="ru-RU" sz="2000" dirty="0" smtClean="0">
                <a:latin typeface="Bookman Old Style" pitchFamily="18" charset="0"/>
              </a:rPr>
              <a:t>. Великий ученый Пифагор родился около 570 г. до н.э. на острове </a:t>
            </a:r>
            <a:r>
              <a:rPr lang="ru-RU" sz="2000" dirty="0" err="1" smtClean="0">
                <a:latin typeface="Bookman Old Style" pitchFamily="18" charset="0"/>
              </a:rPr>
              <a:t>Самосе</a:t>
            </a:r>
            <a:r>
              <a:rPr lang="ru-RU" sz="2000" dirty="0" smtClean="0">
                <a:latin typeface="Bookman Old Style" pitchFamily="18" charset="0"/>
              </a:rPr>
              <a:t>. Отцом Пифагора был </a:t>
            </a:r>
            <a:r>
              <a:rPr lang="ru-RU" sz="2000" dirty="0" err="1" smtClean="0">
                <a:latin typeface="Bookman Old Style" pitchFamily="18" charset="0"/>
              </a:rPr>
              <a:t>Мнесарх</a:t>
            </a:r>
            <a:r>
              <a:rPr lang="ru-RU" sz="2000" dirty="0" smtClean="0">
                <a:latin typeface="Bookman Old Style" pitchFamily="18" charset="0"/>
              </a:rPr>
              <a:t>, резчик по  драгоценным камням. Имя же матери Пифагора не известно. По многим античным свидетельствам, родившийся мальчик был сказочно красив, а вскоре проявил и свои незаурядные способ­ности. Среди учителей юного Пифагора традиция называет имена старца </a:t>
            </a:r>
            <a:r>
              <a:rPr lang="ru-RU" sz="2000" dirty="0" err="1" smtClean="0">
                <a:latin typeface="Bookman Old Style" pitchFamily="18" charset="0"/>
              </a:rPr>
              <a:t>Гермодаманта</a:t>
            </a:r>
            <a:r>
              <a:rPr lang="ru-RU" sz="2000" dirty="0" smtClean="0">
                <a:latin typeface="Bookman Old Style" pitchFamily="18" charset="0"/>
              </a:rPr>
              <a:t> и </a:t>
            </a:r>
            <a:r>
              <a:rPr lang="ru-RU" sz="2000" dirty="0" err="1" smtClean="0">
                <a:latin typeface="Bookman Old Style" pitchFamily="18" charset="0"/>
              </a:rPr>
              <a:t>Ферекида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Сиросского</a:t>
            </a:r>
            <a:r>
              <a:rPr lang="ru-RU" sz="2000" dirty="0" smtClean="0">
                <a:latin typeface="Bookman Old Style" pitchFamily="18" charset="0"/>
              </a:rPr>
              <a:t> (хотя и нет твердой уверенности в том, что именно </a:t>
            </a:r>
            <a:r>
              <a:rPr lang="ru-RU" sz="2000" dirty="0" err="1" smtClean="0">
                <a:latin typeface="Bookman Old Style" pitchFamily="18" charset="0"/>
              </a:rPr>
              <a:t>Гермо­дамант</a:t>
            </a:r>
            <a:r>
              <a:rPr lang="ru-RU" sz="2000" dirty="0" smtClean="0">
                <a:latin typeface="Bookman Old Style" pitchFamily="18" charset="0"/>
              </a:rPr>
              <a:t> и </a:t>
            </a:r>
            <a:r>
              <a:rPr lang="ru-RU" sz="2000" dirty="0" err="1" smtClean="0">
                <a:latin typeface="Bookman Old Style" pitchFamily="18" charset="0"/>
              </a:rPr>
              <a:t>Ферекид</a:t>
            </a:r>
            <a:r>
              <a:rPr lang="ru-RU" sz="2000" dirty="0" smtClean="0">
                <a:latin typeface="Bookman Old Style" pitchFamily="18" charset="0"/>
              </a:rPr>
              <a:t> были  первыми учителями Пифагора).   Целые  дни проводил юный  Пифагор  у ног старца </a:t>
            </a:r>
            <a:r>
              <a:rPr lang="ru-RU" sz="2000" dirty="0" err="1" smtClean="0">
                <a:latin typeface="Bookman Old Style" pitchFamily="18" charset="0"/>
              </a:rPr>
              <a:t>Гермо­даманта</a:t>
            </a:r>
            <a:r>
              <a:rPr lang="ru-RU" sz="2000" dirty="0" smtClean="0">
                <a:latin typeface="Bookman Old Style" pitchFamily="18" charset="0"/>
              </a:rPr>
              <a:t>,  внимая  мелодии кифары   и  гекзаметрам Гомера. 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41433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Bookman Old Style" pitchFamily="18" charset="0"/>
              </a:rPr>
              <a:t>Страсть к музыке и поэзии великого Гомера Пифагор сохранил на всю  жизнь. И, будучи признанным мудрецом, окруженным толпой учеников, Пифагор начинал день с пения одной из песен Гомера. </a:t>
            </a:r>
            <a:r>
              <a:rPr lang="ru-RU" dirty="0" err="1" smtClean="0">
                <a:latin typeface="Bookman Old Style" pitchFamily="18" charset="0"/>
              </a:rPr>
              <a:t>Ферекид</a:t>
            </a:r>
            <a:r>
              <a:rPr lang="ru-RU" dirty="0" smtClean="0">
                <a:latin typeface="Bookman Old Style" pitchFamily="18" charset="0"/>
              </a:rPr>
              <a:t> же был философом и считался основателем италийской  школы философии. Таким образом, если </a:t>
            </a:r>
            <a:r>
              <a:rPr lang="ru-RU" dirty="0" err="1" smtClean="0">
                <a:latin typeface="Bookman Old Style" pitchFamily="18" charset="0"/>
              </a:rPr>
              <a:t>Гермодамант</a:t>
            </a:r>
            <a:r>
              <a:rPr lang="ru-RU" dirty="0" smtClean="0">
                <a:latin typeface="Bookman Old Style" pitchFamily="18" charset="0"/>
              </a:rPr>
              <a:t> ввел юного Пифагора в круг муз, то </a:t>
            </a:r>
            <a:r>
              <a:rPr lang="ru-RU" dirty="0" err="1" smtClean="0">
                <a:latin typeface="Bookman Old Style" pitchFamily="18" charset="0"/>
              </a:rPr>
              <a:t>Ферекид</a:t>
            </a:r>
            <a:r>
              <a:rPr lang="ru-RU" dirty="0" smtClean="0">
                <a:latin typeface="Bookman Old Style" pitchFamily="18" charset="0"/>
              </a:rPr>
              <a:t> обратил его ум к логосу. </a:t>
            </a:r>
            <a:r>
              <a:rPr lang="ru-RU" dirty="0" err="1" smtClean="0">
                <a:latin typeface="Bookman Old Style" pitchFamily="18" charset="0"/>
              </a:rPr>
              <a:t>Ферекид</a:t>
            </a:r>
            <a:r>
              <a:rPr lang="ru-RU" dirty="0" smtClean="0">
                <a:latin typeface="Bookman Old Style" pitchFamily="18" charset="0"/>
              </a:rPr>
              <a:t> направил взор Пифагора к природе и в ней одной советовал видеть своего первого и главного учителя. Но как бы то  ни было, неугомонному  воображению юного Пифагора  очень скоро стало тесно на маленьком </a:t>
            </a:r>
            <a:r>
              <a:rPr lang="ru-RU" dirty="0" err="1" smtClean="0">
                <a:latin typeface="Bookman Old Style" pitchFamily="18" charset="0"/>
              </a:rPr>
              <a:t>Самосе</a:t>
            </a:r>
            <a:r>
              <a:rPr lang="ru-RU" dirty="0" smtClean="0">
                <a:latin typeface="Bookman Old Style" pitchFamily="18" charset="0"/>
              </a:rPr>
              <a:t>, и он отправляется в </a:t>
            </a:r>
            <a:r>
              <a:rPr lang="ru-RU" dirty="0" err="1" smtClean="0">
                <a:latin typeface="Bookman Old Style" pitchFamily="18" charset="0"/>
              </a:rPr>
              <a:t>Милет</a:t>
            </a:r>
            <a:r>
              <a:rPr lang="ru-RU" dirty="0" smtClean="0">
                <a:latin typeface="Bookman Old Style" pitchFamily="18" charset="0"/>
              </a:rPr>
              <a:t>, где встречается с другим ученым - Фалесом. Фалес советует ему отправится за знаниями в Египет, что Пифагор и сделал. 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Рисунок 3" descr="бизнесс (72)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500438"/>
            <a:ext cx="2474913" cy="297973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170" name="Music"/>
          <p:cNvSpPr>
            <a:spLocks noEditPoints="1" noChangeArrowheads="1"/>
          </p:cNvSpPr>
          <p:nvPr/>
        </p:nvSpPr>
        <p:spPr bwMode="auto">
          <a:xfrm>
            <a:off x="5857884" y="4214818"/>
            <a:ext cx="2143140" cy="1952626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421481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Bookman Old Style" pitchFamily="18" charset="0"/>
              </a:rPr>
              <a:t>В 548 г. до н.э. Пифагор прибыл в </a:t>
            </a:r>
            <a:r>
              <a:rPr lang="ru-RU" dirty="0" err="1" smtClean="0">
                <a:latin typeface="Bookman Old Style" pitchFamily="18" charset="0"/>
              </a:rPr>
              <a:t>Навкратис</a:t>
            </a:r>
            <a:r>
              <a:rPr lang="ru-RU" dirty="0" smtClean="0">
                <a:latin typeface="Bookman Old Style" pitchFamily="18" charset="0"/>
              </a:rPr>
              <a:t> – самосскую колонию, где было у кого найти кров и пищу. Изучив язык и религию египтян, он уезжает в Мемфис. Несмотря на рекомендательное письмо фараона, хитроумные жрецы не спешили раскрывать Пифагору свои тайны, предлагая ему сложные испытания. Но </a:t>
            </a:r>
            <a:r>
              <a:rPr lang="ru-RU" dirty="0" err="1" smtClean="0">
                <a:latin typeface="Bookman Old Style" pitchFamily="18" charset="0"/>
              </a:rPr>
              <a:t>влекомый</a:t>
            </a:r>
            <a:r>
              <a:rPr lang="ru-RU" dirty="0" smtClean="0">
                <a:latin typeface="Bookman Old Style" pitchFamily="18" charset="0"/>
              </a:rPr>
              <a:t> жаждой к знаниям, Пифагор преодолел их все, хотя по данным раскопок египетские жрецы не многому могли его научить, т.к. в то время египетская геометрия была чисто прикладной наукой (удовлетворявшей потребность того времени в счете и в измерении земельных участков). Поэтому, научившись всему, что дали ему жрецы, он, убежав от них, двинулся на родину в Элладу. 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Рисунок 3" descr="египет.bmp"/>
          <p:cNvPicPr>
            <a:picLocks noChangeAspect="1"/>
          </p:cNvPicPr>
          <p:nvPr/>
        </p:nvPicPr>
        <p:blipFill>
          <a:blip r:embed="rId2"/>
          <a:srcRect t="28125"/>
          <a:stretch>
            <a:fillRect/>
          </a:stretch>
        </p:blipFill>
        <p:spPr>
          <a:xfrm>
            <a:off x="3643306" y="4119570"/>
            <a:ext cx="2495550" cy="2738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41433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Bookman Old Style" pitchFamily="18" charset="0"/>
              </a:rPr>
              <a:t>Однако, проделав часть пути, Пифагор решается на сухопутное путешествие, во время которого его захватил в плен </a:t>
            </a:r>
            <a:r>
              <a:rPr lang="ru-RU" dirty="0" err="1" smtClean="0">
                <a:latin typeface="Bookman Old Style" pitchFamily="18" charset="0"/>
              </a:rPr>
              <a:t>Камбиз</a:t>
            </a:r>
            <a:r>
              <a:rPr lang="ru-RU" dirty="0" smtClean="0">
                <a:latin typeface="Bookman Old Style" pitchFamily="18" charset="0"/>
              </a:rPr>
              <a:t>, царь Вавилона, направлявшийся домой. Не стоит драматизировать жизнь Пифагора в Вавилоне, т.к. великий властитель Кир был терпим ко всем пленникам. Вавилонская математика была, бесспорно, более развитой (примером этому может служить позиционная система исчисления), чем египетская, и Пифагору было чему поучится. Но в 530 г. до н.э. Кир двинулся в поход против племен в Средней Азии. И, пользуясь переполохом в городе, Пифагор сбежал на родину. А на </a:t>
            </a:r>
            <a:r>
              <a:rPr lang="ru-RU" dirty="0" err="1" smtClean="0">
                <a:latin typeface="Bookman Old Style" pitchFamily="18" charset="0"/>
              </a:rPr>
              <a:t>Самосе</a:t>
            </a:r>
            <a:r>
              <a:rPr lang="ru-RU" dirty="0" smtClean="0">
                <a:latin typeface="Bookman Old Style" pitchFamily="18" charset="0"/>
              </a:rPr>
              <a:t> в то время царствовал тиран </a:t>
            </a:r>
            <a:r>
              <a:rPr lang="ru-RU" dirty="0" err="1" smtClean="0">
                <a:latin typeface="Bookman Old Style" pitchFamily="18" charset="0"/>
              </a:rPr>
              <a:t>Поликрат</a:t>
            </a:r>
            <a:r>
              <a:rPr lang="ru-RU" dirty="0" smtClean="0">
                <a:latin typeface="Bookman Old Style" pitchFamily="18" charset="0"/>
              </a:rPr>
              <a:t>. 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786190"/>
            <a:ext cx="342423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изнесс (5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590590"/>
            <a:ext cx="2214578" cy="3267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Bookman Old Style" pitchFamily="18" charset="0"/>
              </a:rPr>
              <a:t>Конечно же, Пифагора не устраивала жизнь придворного полу раба, и он удалился в пещеры в окрестностях </a:t>
            </a:r>
            <a:r>
              <a:rPr lang="ru-RU" dirty="0" err="1" smtClean="0">
                <a:latin typeface="Bookman Old Style" pitchFamily="18" charset="0"/>
              </a:rPr>
              <a:t>Самоса</a:t>
            </a:r>
            <a:r>
              <a:rPr lang="ru-RU" dirty="0" smtClean="0">
                <a:latin typeface="Bookman Old Style" pitchFamily="18" charset="0"/>
              </a:rPr>
              <a:t>. После нескольких месяцев притязаний со стороны </a:t>
            </a:r>
            <a:r>
              <a:rPr lang="ru-RU" dirty="0" err="1" smtClean="0">
                <a:latin typeface="Bookman Old Style" pitchFamily="18" charset="0"/>
              </a:rPr>
              <a:t>Поликрата</a:t>
            </a:r>
            <a:r>
              <a:rPr lang="ru-RU" dirty="0" smtClean="0">
                <a:latin typeface="Bookman Old Style" pitchFamily="18" charset="0"/>
              </a:rPr>
              <a:t>, Пифагор переселяется в Кротон. В Кротоне Пифагор учредил нечто вроде религиозно-этического братства или  тайного  монашеского  ордена («пифагорейцы»), члены  которого обязывались вести так называемый пифагорейский образ жизни. Это был одновременно и религиозный союз, и политический клуб, и научное общество. Надо сказать, что некоторые из проповедуемых  Пифагором </a:t>
            </a:r>
            <a:r>
              <a:rPr lang="ru-RU" dirty="0" err="1" smtClean="0">
                <a:latin typeface="Bookman Old Style" pitchFamily="18" charset="0"/>
              </a:rPr>
              <a:t>принцыпов</a:t>
            </a:r>
            <a:r>
              <a:rPr lang="ru-RU" dirty="0" smtClean="0">
                <a:latin typeface="Bookman Old Style" pitchFamily="18" charset="0"/>
              </a:rPr>
              <a:t> достойны подражания и сейчас.</a:t>
            </a:r>
          </a:p>
          <a:p>
            <a:endParaRPr lang="ru-RU" dirty="0">
              <a:latin typeface="Bookman Old Style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929066"/>
            <a:ext cx="671517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2149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...Прошло 20 лет. Слава о братстве разнеслась по всему миру. Однажды к Пифагору приходит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Килон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человек богатый, но злой, желая спьяну вступить в братство. Получив отказ,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Килон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начинает борьбу с Пифагором, воспользовавшись поджогом его дома. При пожаре пифагорейцы спасли жизнь своему учителю ценой своей, после чего Пифагор затосковал и вскоре покончил жизнь самоубийством. </a:t>
            </a:r>
          </a:p>
          <a:p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Рисунок 3" descr="бизнесс (5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0"/>
            <a:ext cx="3200400" cy="228600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43900" y="5786454"/>
            <a:ext cx="1000100" cy="107154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>
            <a:hlinkClick r:id="rId2" action="ppaction://hlinksldjump"/>
          </p:cNvPr>
          <p:cNvSpPr/>
          <p:nvPr/>
        </p:nvSpPr>
        <p:spPr>
          <a:xfrm>
            <a:off x="0" y="0"/>
            <a:ext cx="3000364" cy="1643050"/>
          </a:xfrm>
          <a:prstGeom prst="cloudCallout">
            <a:avLst>
              <a:gd name="adj1" fmla="val 44738"/>
              <a:gd name="adj2" fmla="val 94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Древнекитайское доказательство</a:t>
            </a:r>
            <a:endParaRPr lang="ru-RU" sz="1600" dirty="0"/>
          </a:p>
        </p:txBody>
      </p:sp>
      <p:sp>
        <p:nvSpPr>
          <p:cNvPr id="6" name="Выноска-облако 5">
            <a:hlinkClick r:id="rId3" action="ppaction://hlinksldjump"/>
          </p:cNvPr>
          <p:cNvSpPr/>
          <p:nvPr/>
        </p:nvSpPr>
        <p:spPr>
          <a:xfrm>
            <a:off x="3071802" y="0"/>
            <a:ext cx="2928958" cy="1714488"/>
          </a:xfrm>
          <a:prstGeom prst="cloudCallout">
            <a:avLst>
              <a:gd name="adj1" fmla="val -966"/>
              <a:gd name="adj2" fmla="val 89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Древнеиндийское доказательство</a:t>
            </a:r>
            <a:endParaRPr lang="ru-RU" sz="1600" dirty="0"/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>
          <a:xfrm>
            <a:off x="0" y="5000636"/>
            <a:ext cx="3143240" cy="1643074"/>
          </a:xfrm>
          <a:prstGeom prst="cloudCallout">
            <a:avLst>
              <a:gd name="adj1" fmla="val 40435"/>
              <a:gd name="adj2" fmla="val -103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Доказательство теоремы Пифагора</a:t>
            </a:r>
            <a:endParaRPr lang="ru-RU" sz="1600" dirty="0"/>
          </a:p>
        </p:txBody>
      </p:sp>
      <p:sp>
        <p:nvSpPr>
          <p:cNvPr id="8" name="Выноска-облако 7">
            <a:hlinkClick r:id="rId5" action="ppaction://hlinksldjump"/>
          </p:cNvPr>
          <p:cNvSpPr/>
          <p:nvPr/>
        </p:nvSpPr>
        <p:spPr>
          <a:xfrm>
            <a:off x="6286512" y="0"/>
            <a:ext cx="2857488" cy="1785950"/>
          </a:xfrm>
          <a:prstGeom prst="cloudCallout">
            <a:avLst>
              <a:gd name="adj1" fmla="val -59137"/>
              <a:gd name="adj2" fmla="val 88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Это интересно…</a:t>
            </a:r>
            <a:endParaRPr lang="ru-RU" sz="1600" dirty="0"/>
          </a:p>
        </p:txBody>
      </p:sp>
      <p:sp>
        <p:nvSpPr>
          <p:cNvPr id="9" name="Выноска-облако 8">
            <a:hlinkClick r:id="rId6" action="ppaction://hlinksldjump"/>
          </p:cNvPr>
          <p:cNvSpPr/>
          <p:nvPr/>
        </p:nvSpPr>
        <p:spPr>
          <a:xfrm>
            <a:off x="3143240" y="4929198"/>
            <a:ext cx="3071834" cy="1714512"/>
          </a:xfrm>
          <a:prstGeom prst="cloudCallout">
            <a:avLst>
              <a:gd name="adj1" fmla="val -1890"/>
              <a:gd name="adj2" fmla="val -94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«Золотые Стихи» Пифагора</a:t>
            </a:r>
            <a:endParaRPr lang="ru-RU" sz="1600" dirty="0"/>
          </a:p>
        </p:txBody>
      </p:sp>
      <p:sp>
        <p:nvSpPr>
          <p:cNvPr id="10" name="Выноска-облако 9">
            <a:hlinkClick r:id="rId7" action="ppaction://hlinksldjump"/>
          </p:cNvPr>
          <p:cNvSpPr/>
          <p:nvPr/>
        </p:nvSpPr>
        <p:spPr>
          <a:xfrm>
            <a:off x="6286480" y="4857760"/>
            <a:ext cx="2857520" cy="1714512"/>
          </a:xfrm>
          <a:prstGeom prst="cloudCallout">
            <a:avLst>
              <a:gd name="adj1" fmla="val -60106"/>
              <a:gd name="adj2" fmla="val -1055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Заключение…</a:t>
            </a:r>
            <a:endParaRPr lang="ru-RU" sz="1600" dirty="0"/>
          </a:p>
        </p:txBody>
      </p:sp>
      <p:sp>
        <p:nvSpPr>
          <p:cNvPr id="11" name="Пятно 1 10">
            <a:hlinkClick r:id="rId8" action="ppaction://hlinksldjump"/>
          </p:cNvPr>
          <p:cNvSpPr/>
          <p:nvPr/>
        </p:nvSpPr>
        <p:spPr>
          <a:xfrm>
            <a:off x="2786050" y="2428868"/>
            <a:ext cx="3286148" cy="18573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Биография Пифагора</a:t>
            </a:r>
            <a:endParaRPr lang="ru-RU" dirty="0"/>
          </a:p>
        </p:txBody>
      </p:sp>
      <p:sp>
        <p:nvSpPr>
          <p:cNvPr id="13" name="Улыбающееся лицо 12">
            <a:hlinkClick r:id="rId9" action="ppaction://hlinksldjump"/>
          </p:cNvPr>
          <p:cNvSpPr/>
          <p:nvPr/>
        </p:nvSpPr>
        <p:spPr>
          <a:xfrm>
            <a:off x="7215174" y="2428868"/>
            <a:ext cx="1928826" cy="17859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Последний слайд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Сделала презентацию: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Ученица 8 класса А</a:t>
            </a:r>
          </a:p>
          <a:p>
            <a:pPr>
              <a:buNone/>
            </a:pPr>
            <a:r>
              <a:rPr lang="ru-RU" sz="1800" dirty="0" smtClean="0"/>
              <a:t>МОУ гимназии школы №9</a:t>
            </a:r>
          </a:p>
          <a:p>
            <a:pPr>
              <a:buNone/>
            </a:pPr>
            <a:r>
              <a:rPr lang="ru-RU" sz="1800" dirty="0" smtClean="0"/>
              <a:t>У Валерия.</a:t>
            </a:r>
            <a:endParaRPr lang="ru-RU" sz="1800" dirty="0"/>
          </a:p>
        </p:txBody>
      </p:sp>
      <p:pic>
        <p:nvPicPr>
          <p:cNvPr id="8" name="Рисунок 7" descr="P9010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214422"/>
            <a:ext cx="2766670" cy="4500594"/>
          </a:xfrm>
          <a:prstGeom prst="rect">
            <a:avLst/>
          </a:prstGeom>
          <a:ln>
            <a:noFill/>
          </a:ln>
          <a:effectLst>
            <a:glow rad="101600">
              <a:srgbClr val="FF0066">
                <a:alpha val="60000"/>
              </a:srgbClr>
            </a:glow>
            <a:softEdge rad="112500"/>
          </a:effectLst>
        </p:spPr>
      </p:pic>
      <p:pic>
        <p:nvPicPr>
          <p:cNvPr id="10" name="Рисунок 9" descr="AG00130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4572008"/>
            <a:ext cx="409575" cy="352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4.93062E-6 C 0.14133 -0.11009 0.28265 -0.21994 0.26476 -0.28886 C 0.24688 -0.35777 -0.02586 -0.42415 -0.10746 -0.41397 C -0.18906 -0.4038 -0.20607 -0.25694 -0.22447 -0.22734 " pathEditMode="relative" ptsTypes="aaaA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Документы\PIC\pic2.bmp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572000" y="1500174"/>
            <a:ext cx="3571900" cy="325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357818" cy="664371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Древнекитайское доказательство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. </a:t>
            </a:r>
            <a:r>
              <a:rPr lang="ru-RU" dirty="0" smtClean="0">
                <a:latin typeface="Bookman Old Style" pitchFamily="18" charset="0"/>
              </a:rPr>
              <a:t>Математические трактаты Древнего Китая дошли до нас в редакции II в. до н.э. Дело в том, что в 213 г. до н.э. китайский император </a:t>
            </a:r>
            <a:r>
              <a:rPr lang="ru-RU" dirty="0" err="1" smtClean="0">
                <a:latin typeface="Bookman Old Style" pitchFamily="18" charset="0"/>
              </a:rPr>
              <a:t>Ши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Хуан-ди</a:t>
            </a:r>
            <a:r>
              <a:rPr lang="ru-RU" dirty="0" smtClean="0">
                <a:latin typeface="Bookman Old Style" pitchFamily="18" charset="0"/>
              </a:rPr>
              <a:t>, стремясь ликвидировать прежние традиции, приказал сжечь все древние книги. Во II в. до н.э. в Китае была изобретена бумага и одновременно начинается воссоздание древних книг. Так возникла тематика в девяти книгах» — главное из сохранившихся </a:t>
            </a:r>
            <a:r>
              <a:rPr lang="ru-RU" dirty="0" err="1" smtClean="0">
                <a:latin typeface="Bookman Old Style" pitchFamily="18" charset="0"/>
              </a:rPr>
              <a:t>математико</a:t>
            </a:r>
            <a:r>
              <a:rPr lang="ru-RU" dirty="0" smtClean="0">
                <a:latin typeface="Bookman Old Style" pitchFamily="18" charset="0"/>
              </a:rPr>
              <a:t> - астрономических сочинений в книге «Математики» помещен чертеж (рис. 2, а), доказывающий теорему Пифагора. Ключ к этому доказательству </a:t>
            </a:r>
            <a:r>
              <a:rPr lang="ru-RU" b="1" dirty="0" smtClean="0">
                <a:latin typeface="Bookman Old Style" pitchFamily="18" charset="0"/>
              </a:rPr>
              <a:t>Рис. 2 </a:t>
            </a:r>
            <a:r>
              <a:rPr lang="ru-RU" dirty="0" smtClean="0">
                <a:latin typeface="Bookman Old Style" pitchFamily="18" charset="0"/>
              </a:rPr>
              <a:t>подобрать нетрудно. 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43900" cy="6858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Bookman Old Style" pitchFamily="18" charset="0"/>
              </a:rPr>
              <a:t>В самом деле, на древнекитайском чертеже четыре равных прямоугольных треугольника с катетами а, </a:t>
            </a:r>
            <a:r>
              <a:rPr lang="en-US" dirty="0" smtClean="0">
                <a:latin typeface="Bookman Old Style" pitchFamily="18" charset="0"/>
              </a:rPr>
              <a:t>b</a:t>
            </a:r>
            <a:r>
              <a:rPr lang="en-US" i="1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и гипотенузой </a:t>
            </a:r>
            <a:r>
              <a:rPr lang="ru-RU" i="1" dirty="0" smtClean="0">
                <a:latin typeface="Bookman Old Style" pitchFamily="18" charset="0"/>
              </a:rPr>
              <a:t>с</a:t>
            </a:r>
            <a:r>
              <a:rPr lang="ru-RU" dirty="0" smtClean="0">
                <a:latin typeface="Bookman Old Style" pitchFamily="18" charset="0"/>
              </a:rPr>
              <a:t> уложены так, что их внешний контур образует квадрат со стороной </a:t>
            </a:r>
            <a:r>
              <a:rPr lang="ru-RU" i="1" dirty="0" err="1" smtClean="0">
                <a:latin typeface="Bookman Old Style" pitchFamily="18" charset="0"/>
              </a:rPr>
              <a:t>а+</a:t>
            </a:r>
            <a:r>
              <a:rPr lang="en-US" i="1" dirty="0" smtClean="0">
                <a:latin typeface="Bookman Old Style" pitchFamily="18" charset="0"/>
              </a:rPr>
              <a:t>b</a:t>
            </a:r>
            <a:r>
              <a:rPr lang="ru-RU" i="1" dirty="0" smtClean="0">
                <a:latin typeface="Bookman Old Style" pitchFamily="18" charset="0"/>
              </a:rPr>
              <a:t>,</a:t>
            </a:r>
            <a:r>
              <a:rPr lang="ru-RU" dirty="0" smtClean="0">
                <a:latin typeface="Bookman Old Style" pitchFamily="18" charset="0"/>
              </a:rPr>
              <a:t> а внутренний — квадрат со стороной </a:t>
            </a:r>
            <a:r>
              <a:rPr lang="ru-RU" i="1" dirty="0" smtClean="0">
                <a:latin typeface="Bookman Old Style" pitchFamily="18" charset="0"/>
              </a:rPr>
              <a:t>с, </a:t>
            </a:r>
            <a:r>
              <a:rPr lang="ru-RU" dirty="0" smtClean="0">
                <a:latin typeface="Bookman Old Style" pitchFamily="18" charset="0"/>
              </a:rPr>
              <a:t>построенный на гипотенузе (рис. 2, б). Если квадрат со стороной </a:t>
            </a:r>
            <a:r>
              <a:rPr lang="ru-RU" i="1" dirty="0" smtClean="0">
                <a:latin typeface="Bookman Old Style" pitchFamily="18" charset="0"/>
              </a:rPr>
              <a:t>с</a:t>
            </a:r>
            <a:r>
              <a:rPr lang="ru-RU" dirty="0" smtClean="0">
                <a:latin typeface="Bookman Old Style" pitchFamily="18" charset="0"/>
              </a:rPr>
              <a:t> вырезать и оставшиеся 4 затушеванных треугольника уложить в два прямоугольника (рис. 2, </a:t>
            </a:r>
            <a:r>
              <a:rPr lang="ru-RU" i="1" dirty="0" smtClean="0">
                <a:latin typeface="Bookman Old Style" pitchFamily="18" charset="0"/>
              </a:rPr>
              <a:t>в),</a:t>
            </a:r>
            <a:r>
              <a:rPr lang="ru-RU" dirty="0" smtClean="0">
                <a:latin typeface="Bookman Old Style" pitchFamily="18" charset="0"/>
              </a:rPr>
              <a:t> то ясно, что образовавшаяся пустота, с одной стороны, равна </a:t>
            </a:r>
            <a:r>
              <a:rPr lang="ru-RU" i="1" dirty="0" smtClean="0">
                <a:latin typeface="Bookman Old Style" pitchFamily="18" charset="0"/>
              </a:rPr>
              <a:t>с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,</a:t>
            </a:r>
            <a:r>
              <a:rPr lang="ru-RU" dirty="0" smtClean="0">
                <a:latin typeface="Bookman Old Style" pitchFamily="18" charset="0"/>
              </a:rPr>
              <a:t> а с другой — </a:t>
            </a:r>
            <a:r>
              <a:rPr lang="ru-RU" i="1" dirty="0" smtClean="0">
                <a:latin typeface="Bookman Old Style" pitchFamily="18" charset="0"/>
              </a:rPr>
              <a:t>а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+Ь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, </a:t>
            </a:r>
            <a:r>
              <a:rPr lang="ru-RU" dirty="0" smtClean="0">
                <a:latin typeface="Bookman Old Style" pitchFamily="18" charset="0"/>
              </a:rPr>
              <a:t>т.е. </a:t>
            </a:r>
            <a:r>
              <a:rPr lang="ru-RU" i="1" dirty="0" smtClean="0">
                <a:latin typeface="Bookman Old Style" pitchFamily="18" charset="0"/>
              </a:rPr>
              <a:t>с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=а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+Ь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.</a:t>
            </a:r>
            <a:r>
              <a:rPr lang="ru-RU" dirty="0" smtClean="0">
                <a:latin typeface="Bookman Old Style" pitchFamily="18" charset="0"/>
              </a:rPr>
              <a:t> Теорема доказана. Заметим, что при таком доказательстве построения внутри квадрата на гипотенузе, которые мы видим на древнекитайском чертеже (рис. 2, а), не используются. По-видимому, древнекитай­ские математики имели другое доказательство. Именно если в квадрате со стороной </a:t>
            </a:r>
            <a:r>
              <a:rPr lang="ru-RU" i="1" dirty="0" smtClean="0">
                <a:latin typeface="Bookman Old Style" pitchFamily="18" charset="0"/>
              </a:rPr>
              <a:t>с</a:t>
            </a:r>
            <a:r>
              <a:rPr lang="ru-RU" dirty="0" smtClean="0">
                <a:latin typeface="Bookman Old Style" pitchFamily="18" charset="0"/>
              </a:rPr>
              <a:t> два заштрихованных треугольника (рис. 2, </a:t>
            </a:r>
            <a:r>
              <a:rPr lang="ru-RU" i="1" dirty="0" smtClean="0">
                <a:latin typeface="Bookman Old Style" pitchFamily="18" charset="0"/>
              </a:rPr>
              <a:t>б)</a:t>
            </a:r>
            <a:r>
              <a:rPr lang="ru-RU" dirty="0" smtClean="0">
                <a:latin typeface="Bookman Old Style" pitchFamily="18" charset="0"/>
              </a:rPr>
              <a:t> отрезать и приложить гипотенузами к двум другим гипотенузам (рис. 2, </a:t>
            </a:r>
            <a:r>
              <a:rPr lang="ru-RU" i="1" dirty="0" smtClean="0">
                <a:latin typeface="Bookman Old Style" pitchFamily="18" charset="0"/>
              </a:rPr>
              <a:t>г),</a:t>
            </a:r>
            <a:r>
              <a:rPr lang="ru-RU" dirty="0" smtClean="0">
                <a:latin typeface="Bookman Old Style" pitchFamily="18" charset="0"/>
              </a:rPr>
              <a:t> то легко обнаружить, что полученная фигура, которую иногда называют «креслом невесты», состоит из двух квадратов со сторонами </a:t>
            </a:r>
            <a:r>
              <a:rPr lang="ru-RU" i="1" dirty="0" smtClean="0">
                <a:latin typeface="Bookman Old Style" pitchFamily="18" charset="0"/>
              </a:rPr>
              <a:t>а</a:t>
            </a:r>
            <a:r>
              <a:rPr lang="ru-RU" dirty="0" smtClean="0">
                <a:latin typeface="Bookman Old Style" pitchFamily="18" charset="0"/>
              </a:rPr>
              <a:t> и </a:t>
            </a:r>
            <a:r>
              <a:rPr lang="en-US" i="1" dirty="0" smtClean="0">
                <a:latin typeface="Bookman Old Style" pitchFamily="18" charset="0"/>
              </a:rPr>
              <a:t>b</a:t>
            </a:r>
            <a:r>
              <a:rPr lang="ru-RU" i="1" dirty="0" smtClean="0">
                <a:latin typeface="Bookman Old Style" pitchFamily="18" charset="0"/>
              </a:rPr>
              <a:t>,</a:t>
            </a:r>
            <a:r>
              <a:rPr lang="ru-RU" dirty="0" smtClean="0">
                <a:latin typeface="Bookman Old Style" pitchFamily="18" charset="0"/>
              </a:rPr>
              <a:t> т.е. </a:t>
            </a:r>
            <a:r>
              <a:rPr lang="ru-RU" i="1" dirty="0" smtClean="0">
                <a:latin typeface="Bookman Old Style" pitchFamily="18" charset="0"/>
              </a:rPr>
              <a:t>с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=а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+Ь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.</a:t>
            </a:r>
            <a:r>
              <a:rPr lang="ru-RU" dirty="0" smtClean="0">
                <a:latin typeface="Bookman Old Style" pitchFamily="18" charset="0"/>
              </a:rPr>
              <a:t> 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Документы\PIC\pic2.bmp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00034" y="428604"/>
            <a:ext cx="6786578" cy="618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5992"/>
            <a:ext cx="8229600" cy="414338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На рисунке 3 воспроизведен чертеж из трактата «</a:t>
            </a:r>
            <a:r>
              <a:rPr lang="ru-RU" dirty="0" err="1" smtClean="0"/>
              <a:t>Чжоу-би</a:t>
            </a:r>
            <a:r>
              <a:rPr lang="ru-RU" dirty="0" smtClean="0"/>
              <a:t>...». Здесь теорема Пифагора рассмотрена для египетского треугольни­ка с катетами 3, 4 и гипотенузой 5 единиц измерения. Квадрат на гипотенузе содержит 25 клеток, а вписанный в него квадрат на большем катете—16. Ясно, что оставшаяся часть содержит 9 клеток. Это и будет квадрат на меньшем катете. </a:t>
            </a:r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786050" y="0"/>
          <a:ext cx="3209925" cy="2847975"/>
        </p:xfrm>
        <a:graphic>
          <a:graphicData uri="http://schemas.openxmlformats.org/presentationml/2006/ole">
            <p:oleObj spid="_x0000_s3074" name="Picture" r:id="rId3" imgW="3209760" imgH="2847960" progId="Word.Picture.8">
              <p:embed/>
            </p:oleObj>
          </a:graphicData>
        </a:graphic>
      </p:graphicFrame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072462" y="5857892"/>
            <a:ext cx="1071538" cy="10001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Документы\PIC\pic4.bmp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1357298"/>
            <a:ext cx="213677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0"/>
            <a:ext cx="6357982" cy="6858000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latin typeface="Bookman Old Style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Древнеиндийское доказательство.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Математики Древней Индии заметили, что для доказательства теоремы Пифагора достаточно использовать внутреннюю часть древнекитайского чертежа. В на­писанном на пальмовых листьях трактате «</a:t>
            </a:r>
            <a:r>
              <a:rPr lang="ru-RU" dirty="0" err="1" smtClean="0">
                <a:latin typeface="Bookman Old Style" pitchFamily="18" charset="0"/>
              </a:rPr>
              <a:t>Сиддханта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широмани</a:t>
            </a:r>
            <a:r>
              <a:rPr lang="ru-RU" dirty="0" smtClean="0">
                <a:latin typeface="Bookman Old Style" pitchFamily="18" charset="0"/>
              </a:rPr>
              <a:t>» («Венец знания») крупнейшего индийского математика XII в. </a:t>
            </a:r>
            <a:r>
              <a:rPr lang="ru-RU" dirty="0" err="1" smtClean="0">
                <a:latin typeface="Bookman Old Style" pitchFamily="18" charset="0"/>
              </a:rPr>
              <a:t>Бхаскары</a:t>
            </a:r>
            <a:r>
              <a:rPr lang="ru-RU" dirty="0" smtClean="0">
                <a:latin typeface="Bookman Old Style" pitchFamily="18" charset="0"/>
              </a:rPr>
              <a:t> помещен чертеж (рис. 4, а) с характерным для индийских доказательств словом «смотри!». Как видим, </a:t>
            </a:r>
            <a:r>
              <a:rPr lang="ru-RU" dirty="0" err="1" smtClean="0">
                <a:latin typeface="Bookman Old Style" pitchFamily="18" charset="0"/>
              </a:rPr>
              <a:t>прямо-угольньные</a:t>
            </a:r>
            <a:r>
              <a:rPr lang="ru-RU" dirty="0" smtClean="0">
                <a:latin typeface="Bookman Old Style" pitchFamily="18" charset="0"/>
              </a:rPr>
              <a:t> треугольники уложены здесь гипотенузой наружу и квадрат с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dirty="0" smtClean="0">
                <a:latin typeface="Bookman Old Style" pitchFamily="18" charset="0"/>
              </a:rPr>
              <a:t> перекладывается в «кресло невесты» </a:t>
            </a:r>
            <a:r>
              <a:rPr lang="ru-RU" i="1" dirty="0" smtClean="0">
                <a:latin typeface="Bookman Old Style" pitchFamily="18" charset="0"/>
              </a:rPr>
              <a:t>а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-</a:t>
            </a:r>
            <a:r>
              <a:rPr lang="en-US" i="1" dirty="0" smtClean="0">
                <a:latin typeface="Bookman Old Style" pitchFamily="18" charset="0"/>
              </a:rPr>
              <a:t>b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dirty="0" smtClean="0">
                <a:latin typeface="Bookman Old Style" pitchFamily="18" charset="0"/>
              </a:rPr>
              <a:t> (рис. 4, б). Заметим, что частные случаи теоремы Пифагора (например, построение квадрата, площадь которого вдвое больше площади данного квадрата) встречаются в древнеиндийском трактате «</a:t>
            </a:r>
            <a:r>
              <a:rPr lang="ru-RU" dirty="0" err="1" smtClean="0">
                <a:latin typeface="Bookman Old Style" pitchFamily="18" charset="0"/>
              </a:rPr>
              <a:t>Сульва</a:t>
            </a:r>
            <a:r>
              <a:rPr lang="ru-RU" dirty="0" smtClean="0">
                <a:latin typeface="Bookman Old Style" pitchFamily="18" charset="0"/>
              </a:rPr>
              <a:t> сутра» (VII —V вв. до н.э.).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072462" y="6000768"/>
            <a:ext cx="1071538" cy="8572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43900" cy="6858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Еще давно была изобретена головоломка, называемая «Пифагор». Нетрудно убедиться в том, что в основе семи частей головоломки лежат равнобедренный прямоугольный треугольник и квадраты, построенные на его катетах, или, иначе, фигуры, составленные из 16 одинаковых равнобедренных прямоугольных треугольников и потому укладывающиеся в квадрат. Такова лишь малая толика богатств, скрытых в жемчужине античной математики — теореме Пифагора. Далее я рассмотрю несколько алгебраических доказательств теоремы.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1000100" cy="8572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131</TotalTime>
  <Words>2911</Words>
  <PresentationFormat>Экран (4:3)</PresentationFormat>
  <Paragraphs>148</Paragraphs>
  <Slides>30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Изящная</vt:lpstr>
      <vt:lpstr>Бумажная</vt:lpstr>
      <vt:lpstr>Эркер</vt:lpstr>
      <vt:lpstr>Техническая</vt:lpstr>
      <vt:lpstr>Picture</vt:lpstr>
      <vt:lpstr>Теорема Пифагора.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«ЗОЛОТЫЕ СТИХИ» ПИФАГОРА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Сделала презентацию: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Teacher</cp:lastModifiedBy>
  <cp:revision>18</cp:revision>
  <dcterms:modified xsi:type="dcterms:W3CDTF">2010-01-11T04:17:08Z</dcterms:modified>
</cp:coreProperties>
</file>