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3" r:id="rId4"/>
    <p:sldId id="264" r:id="rId5"/>
    <p:sldId id="261" r:id="rId6"/>
    <p:sldId id="265" r:id="rId7"/>
    <p:sldId id="258" r:id="rId8"/>
    <p:sldId id="259" r:id="rId9"/>
    <p:sldId id="260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000" autoAdjust="0"/>
  </p:normalViewPr>
  <p:slideViewPr>
    <p:cSldViewPr>
      <p:cViewPr varScale="1">
        <p:scale>
          <a:sx n="47" d="100"/>
          <a:sy n="47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Tm="500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71575"/>
            <a:ext cx="5643602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2143140"/>
          </a:xfrm>
        </p:spPr>
        <p:txBody>
          <a:bodyPr>
            <a:noAutofit/>
          </a:bodyPr>
          <a:lstStyle/>
          <a:p>
            <a:pPr algn="r"/>
            <a:r>
              <a:rPr lang="ru-RU" i="1" dirty="0" smtClean="0"/>
              <a:t>Правописание гласных в корне, безударных и чередующихся</a:t>
            </a:r>
            <a:br>
              <a:rPr lang="ru-RU" i="1" dirty="0" smtClean="0"/>
            </a:br>
            <a:r>
              <a:rPr lang="ru-RU" sz="3600" i="1" dirty="0" smtClean="0"/>
              <a:t>6 класс</a:t>
            </a:r>
            <a:endParaRPr lang="ru-RU" sz="36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1802" y="5072074"/>
            <a:ext cx="5500726" cy="1571636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ru-RU" sz="2400" b="1" dirty="0" smtClean="0">
                <a:solidFill>
                  <a:schemeClr val="tx1"/>
                </a:solidFill>
              </a:rPr>
              <a:t>Учитель русского языка и литературы</a:t>
            </a:r>
          </a:p>
          <a:p>
            <a:pPr algn="r"/>
            <a:r>
              <a:rPr lang="ru-RU" sz="2400" b="1" dirty="0" smtClean="0">
                <a:solidFill>
                  <a:schemeClr val="tx1"/>
                </a:solidFill>
              </a:rPr>
              <a:t> Матвеева Е.Б.</a:t>
            </a:r>
          </a:p>
          <a:p>
            <a:pPr algn="r"/>
            <a:r>
              <a:rPr lang="ru-RU" sz="2400" b="1" dirty="0" smtClean="0">
                <a:solidFill>
                  <a:schemeClr val="tx1"/>
                </a:solidFill>
              </a:rPr>
              <a:t>ГОУ СОШ № 364</a:t>
            </a:r>
          </a:p>
          <a:p>
            <a:pPr algn="r"/>
            <a:r>
              <a:rPr lang="ru-RU" sz="2400" b="1" dirty="0" smtClean="0">
                <a:solidFill>
                  <a:schemeClr val="tx1"/>
                </a:solidFill>
              </a:rPr>
              <a:t>Санкт - Петербург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 advTm="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 Домашнее задание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4794265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             Путешествие продолжается.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      Исследуя географическую карту, выпишите несколько названий стран, окачивающихся на –</a:t>
            </a:r>
            <a:r>
              <a:rPr lang="ru-RU" dirty="0" err="1" smtClean="0"/>
              <a:t>ия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   Используя «Толковый словарь русского языка» С.И.Ожегова, объясните значения данных слов. Составьте с каждым из них словосочетание.  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Цитадель, цикорий, цивилизация, цитата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285728"/>
            <a:ext cx="1357323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85728"/>
            <a:ext cx="157163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Теоретическая 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ru-RU" b="1" i="1" dirty="0" smtClean="0"/>
              <a:t>          </a:t>
            </a:r>
            <a:r>
              <a:rPr lang="ru-RU" sz="3400" b="1" i="1" dirty="0" smtClean="0"/>
              <a:t>Орфографическая        помощь</a:t>
            </a:r>
            <a:endParaRPr lang="ru-RU" sz="3400" dirty="0" smtClean="0"/>
          </a:p>
          <a:p>
            <a:pPr marL="514350" indent="-514350">
              <a:buNone/>
            </a:pPr>
            <a:r>
              <a:rPr lang="ru-RU" sz="3400" dirty="0" smtClean="0">
                <a:solidFill>
                  <a:srgbClr val="00B050"/>
                </a:solidFill>
              </a:rPr>
              <a:t>      1. Гласные после шипящих.</a:t>
            </a:r>
            <a:br>
              <a:rPr lang="ru-RU" sz="3400" dirty="0" smtClean="0">
                <a:solidFill>
                  <a:srgbClr val="00B050"/>
                </a:solidFill>
              </a:rPr>
            </a:br>
            <a:r>
              <a:rPr lang="ru-RU" sz="3400" dirty="0" smtClean="0">
                <a:solidFill>
                  <a:srgbClr val="00B050"/>
                </a:solidFill>
              </a:rPr>
              <a:t>2. Гласные </a:t>
            </a:r>
            <a:r>
              <a:rPr lang="ru-RU" sz="3400" b="1" i="1" dirty="0" err="1" smtClean="0">
                <a:solidFill>
                  <a:srgbClr val="FF0000"/>
                </a:solidFill>
              </a:rPr>
              <a:t>ы-и</a:t>
            </a:r>
            <a:r>
              <a:rPr lang="ru-RU" sz="3400" dirty="0" smtClean="0">
                <a:solidFill>
                  <a:srgbClr val="00B050"/>
                </a:solidFill>
              </a:rPr>
              <a:t> после </a:t>
            </a:r>
            <a:r>
              <a:rPr lang="ru-RU" sz="3400" b="1" i="1" dirty="0" err="1" smtClean="0">
                <a:solidFill>
                  <a:srgbClr val="FF0000"/>
                </a:solidFill>
              </a:rPr>
              <a:t>ц</a:t>
            </a:r>
            <a:r>
              <a:rPr lang="ru-RU" sz="3400" dirty="0" smtClean="0">
                <a:solidFill>
                  <a:srgbClr val="00B050"/>
                </a:solidFill>
              </a:rPr>
              <a:t>.</a:t>
            </a:r>
            <a:br>
              <a:rPr lang="ru-RU" sz="3400" dirty="0" smtClean="0">
                <a:solidFill>
                  <a:srgbClr val="00B050"/>
                </a:solidFill>
              </a:rPr>
            </a:br>
            <a:r>
              <a:rPr lang="ru-RU" sz="3400" dirty="0" smtClean="0">
                <a:solidFill>
                  <a:srgbClr val="00B050"/>
                </a:solidFill>
              </a:rPr>
              <a:t>3. Различай слова по лексическому значению.</a:t>
            </a:r>
            <a:br>
              <a:rPr lang="ru-RU" sz="3400" dirty="0" smtClean="0">
                <a:solidFill>
                  <a:srgbClr val="00B050"/>
                </a:solidFill>
              </a:rPr>
            </a:br>
            <a:r>
              <a:rPr lang="ru-RU" sz="3400" dirty="0" smtClean="0">
                <a:solidFill>
                  <a:srgbClr val="00B050"/>
                </a:solidFill>
              </a:rPr>
              <a:t>4. Чередование гласных (</a:t>
            </a:r>
            <a:r>
              <a:rPr lang="ru-RU" sz="3400" b="1" i="1" dirty="0" err="1" smtClean="0">
                <a:solidFill>
                  <a:srgbClr val="FF0000"/>
                </a:solidFill>
              </a:rPr>
              <a:t>е-и</a:t>
            </a:r>
            <a:r>
              <a:rPr lang="ru-RU" sz="3400" b="1" i="1" dirty="0" smtClean="0">
                <a:solidFill>
                  <a:srgbClr val="FF0000"/>
                </a:solidFill>
              </a:rPr>
              <a:t>; </a:t>
            </a:r>
            <a:r>
              <a:rPr lang="ru-RU" sz="3400" b="1" i="1" dirty="0" err="1" smtClean="0">
                <a:solidFill>
                  <a:srgbClr val="FF0000"/>
                </a:solidFill>
              </a:rPr>
              <a:t>о-а</a:t>
            </a:r>
            <a:r>
              <a:rPr lang="ru-RU" sz="3400" dirty="0" smtClean="0">
                <a:solidFill>
                  <a:srgbClr val="00B050"/>
                </a:solidFill>
              </a:rPr>
              <a:t>).</a:t>
            </a:r>
          </a:p>
          <a:p>
            <a:endParaRPr lang="ru-RU" sz="3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785794"/>
            <a:ext cx="185738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28868"/>
            <a:ext cx="8686800" cy="4000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 уровень           </a:t>
            </a:r>
            <a:r>
              <a:rPr lang="ru-RU" sz="4000" dirty="0" smtClean="0"/>
              <a:t>Шуточные стихи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</a:t>
            </a:r>
            <a:br>
              <a:rPr lang="ru-RU" dirty="0" smtClean="0"/>
            </a:br>
            <a:r>
              <a:rPr lang="ru-RU" dirty="0" smtClean="0"/>
              <a:t>              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 поле травы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хоро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…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            А на речке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камы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…  .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         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            Возле поля, мимо р…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            Шли колючие е…   .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            Или я зажгу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све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…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            Или лампочку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вклю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…  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8858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571480"/>
            <a:ext cx="1100139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4500569"/>
          <a:ext cx="7215238" cy="2133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07619"/>
                <a:gridCol w="3607619"/>
              </a:tblGrid>
              <a:tr h="892976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После </a:t>
                      </a:r>
                      <a:r>
                        <a:rPr lang="ru-RU" sz="32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ц</a:t>
                      </a:r>
                      <a:r>
                        <a:rPr lang="ru-RU" sz="3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3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пишется </a:t>
                      </a:r>
                      <a:r>
                        <a:rPr lang="ru-RU" sz="3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и</a:t>
                      </a:r>
                      <a:endParaRPr lang="ru-RU" sz="3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После </a:t>
                      </a:r>
                      <a:r>
                        <a:rPr lang="ru-RU" sz="32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ц</a:t>
                      </a:r>
                      <a:r>
                        <a:rPr lang="ru-RU" sz="3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3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пишется </a:t>
                      </a:r>
                      <a:r>
                        <a:rPr lang="ru-RU" sz="32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ы</a:t>
                      </a:r>
                      <a:endParaRPr lang="ru-RU" sz="3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9297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                        ………………..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                ………………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329642" cy="40719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 уровень    </a:t>
            </a:r>
            <a:r>
              <a:rPr lang="ru-RU" sz="4000" dirty="0" smtClean="0"/>
              <a:t>Теория + практика</a:t>
            </a:r>
            <a:br>
              <a:rPr lang="ru-RU" sz="4000" dirty="0" smtClean="0"/>
            </a:br>
            <a:r>
              <a:rPr lang="ru-RU" sz="3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>Взять </a:t>
            </a:r>
            <a:r>
              <a:rPr lang="ru-RU" i="1" dirty="0" err="1" smtClean="0">
                <a:solidFill>
                  <a:srgbClr val="002060"/>
                </a:solidFill>
              </a:rPr>
              <a:t>ц</a:t>
            </a:r>
            <a:r>
              <a:rPr lang="ru-RU" i="1" dirty="0" smtClean="0">
                <a:solidFill>
                  <a:srgbClr val="002060"/>
                </a:solidFill>
              </a:rPr>
              <a:t>…</a:t>
            </a:r>
            <a:r>
              <a:rPr lang="ru-RU" i="1" dirty="0" err="1" smtClean="0">
                <a:solidFill>
                  <a:srgbClr val="002060"/>
                </a:solidFill>
              </a:rPr>
              <a:t>ркуль</a:t>
            </a:r>
            <a:r>
              <a:rPr lang="ru-RU" i="1" dirty="0" smtClean="0">
                <a:solidFill>
                  <a:srgbClr val="002060"/>
                </a:solidFill>
              </a:rPr>
              <a:t>, молодая </a:t>
            </a:r>
            <a:r>
              <a:rPr lang="ru-RU" i="1" dirty="0" err="1" smtClean="0">
                <a:solidFill>
                  <a:srgbClr val="002060"/>
                </a:solidFill>
              </a:rPr>
              <a:t>ц</a:t>
            </a:r>
            <a:r>
              <a:rPr lang="ru-RU" i="1" dirty="0" smtClean="0">
                <a:solidFill>
                  <a:srgbClr val="002060"/>
                </a:solidFill>
              </a:rPr>
              <a:t>…ганка, большая </a:t>
            </a:r>
            <a:r>
              <a:rPr lang="ru-RU" i="1" dirty="0" err="1" smtClean="0">
                <a:solidFill>
                  <a:srgbClr val="002060"/>
                </a:solidFill>
              </a:rPr>
              <a:t>ц</a:t>
            </a:r>
            <a:r>
              <a:rPr lang="ru-RU" i="1" dirty="0" smtClean="0">
                <a:solidFill>
                  <a:srgbClr val="002060"/>
                </a:solidFill>
              </a:rPr>
              <a:t>…</a:t>
            </a:r>
            <a:r>
              <a:rPr lang="ru-RU" i="1" dirty="0" err="1" smtClean="0">
                <a:solidFill>
                  <a:srgbClr val="002060"/>
                </a:solidFill>
              </a:rPr>
              <a:t>стерна</a:t>
            </a:r>
            <a:r>
              <a:rPr lang="ru-RU" i="1" dirty="0" smtClean="0">
                <a:solidFill>
                  <a:srgbClr val="002060"/>
                </a:solidFill>
              </a:rPr>
              <a:t>, стоять на </a:t>
            </a:r>
            <a:r>
              <a:rPr lang="ru-RU" i="1" dirty="0" err="1" smtClean="0">
                <a:solidFill>
                  <a:srgbClr val="002060"/>
                </a:solidFill>
              </a:rPr>
              <a:t>ц</a:t>
            </a:r>
            <a:r>
              <a:rPr lang="ru-RU" i="1" dirty="0" smtClean="0">
                <a:solidFill>
                  <a:srgbClr val="002060"/>
                </a:solidFill>
              </a:rPr>
              <a:t>…почках, </a:t>
            </a:r>
            <a:r>
              <a:rPr lang="ru-RU" i="1" dirty="0" err="1" smtClean="0">
                <a:solidFill>
                  <a:srgbClr val="002060"/>
                </a:solidFill>
              </a:rPr>
              <a:t>редакц</a:t>
            </a:r>
            <a:r>
              <a:rPr lang="ru-RU" i="1" dirty="0" smtClean="0">
                <a:solidFill>
                  <a:srgbClr val="002060"/>
                </a:solidFill>
              </a:rPr>
              <a:t>…я, вкусные </a:t>
            </a:r>
            <a:r>
              <a:rPr lang="ru-RU" i="1" dirty="0" err="1" smtClean="0">
                <a:solidFill>
                  <a:srgbClr val="002060"/>
                </a:solidFill>
              </a:rPr>
              <a:t>огурц</a:t>
            </a:r>
            <a:r>
              <a:rPr lang="ru-RU" i="1" dirty="0" smtClean="0">
                <a:solidFill>
                  <a:srgbClr val="002060"/>
                </a:solidFill>
              </a:rPr>
              <a:t>…, синиц…но гнездо, круглолиц…</a:t>
            </a:r>
            <a:r>
              <a:rPr lang="ru-RU" i="1" dirty="0" err="1" smtClean="0">
                <a:solidFill>
                  <a:srgbClr val="002060"/>
                </a:solidFill>
              </a:rPr>
              <a:t>й</a:t>
            </a:r>
            <a:r>
              <a:rPr lang="ru-RU" i="1" dirty="0" smtClean="0">
                <a:solidFill>
                  <a:srgbClr val="002060"/>
                </a:solidFill>
              </a:rPr>
              <a:t> мальчик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   </a:t>
            </a:r>
            <a:r>
              <a:rPr lang="ru-RU" dirty="0" smtClean="0"/>
              <a:t>Путешествие в Европу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           </a:t>
            </a:r>
          </a:p>
          <a:p>
            <a:r>
              <a:rPr lang="ru-RU" dirty="0" smtClean="0"/>
              <a:t>               </a:t>
            </a:r>
            <a:r>
              <a:rPr lang="ru-RU" sz="3400" dirty="0" smtClean="0"/>
              <a:t>Швец</a:t>
            </a:r>
            <a:r>
              <a:rPr lang="ru-RU" sz="3400" dirty="0" smtClean="0">
                <a:solidFill>
                  <a:srgbClr val="FF0000"/>
                </a:solidFill>
              </a:rPr>
              <a:t>и</a:t>
            </a:r>
            <a:r>
              <a:rPr lang="ru-RU" sz="3400" dirty="0" smtClean="0"/>
              <a:t>я</a:t>
            </a:r>
          </a:p>
          <a:p>
            <a:r>
              <a:rPr lang="ru-RU" sz="3400" dirty="0" smtClean="0"/>
              <a:t>             Франц</a:t>
            </a:r>
            <a:r>
              <a:rPr lang="ru-RU" sz="3400" dirty="0" smtClean="0">
                <a:solidFill>
                  <a:srgbClr val="FF0000"/>
                </a:solidFill>
              </a:rPr>
              <a:t>и</a:t>
            </a:r>
            <a:r>
              <a:rPr lang="ru-RU" sz="3400" dirty="0" smtClean="0"/>
              <a:t>я</a:t>
            </a:r>
          </a:p>
          <a:p>
            <a:r>
              <a:rPr lang="ru-RU" dirty="0" smtClean="0"/>
              <a:t>            </a:t>
            </a:r>
          </a:p>
          <a:p>
            <a:r>
              <a:rPr lang="ru-RU" dirty="0" smtClean="0"/>
              <a:t>              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94740" y="1600200"/>
            <a:ext cx="5234582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3 уровень        </a:t>
            </a:r>
            <a:r>
              <a:rPr lang="ru-RU" dirty="0" smtClean="0"/>
              <a:t> Лексика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400" b="1" i="1" dirty="0" smtClean="0"/>
              <a:t>Различай слова по значению.</a:t>
            </a:r>
          </a:p>
          <a:p>
            <a:endParaRPr lang="ru-RU" sz="3400" dirty="0" smtClean="0"/>
          </a:p>
          <a:p>
            <a:r>
              <a:rPr lang="ru-RU" sz="3400" dirty="0" err="1" smtClean="0">
                <a:solidFill>
                  <a:srgbClr val="002060"/>
                </a:solidFill>
              </a:rPr>
              <a:t>Сп</a:t>
            </a:r>
            <a:r>
              <a:rPr lang="ru-RU" sz="3400" dirty="0" smtClean="0">
                <a:solidFill>
                  <a:srgbClr val="002060"/>
                </a:solidFill>
              </a:rPr>
              <a:t>…</a:t>
            </a:r>
            <a:r>
              <a:rPr lang="ru-RU" sz="3400" dirty="0" err="1" smtClean="0">
                <a:solidFill>
                  <a:srgbClr val="002060"/>
                </a:solidFill>
              </a:rPr>
              <a:t>шу</a:t>
            </a:r>
            <a:r>
              <a:rPr lang="ru-RU" sz="3400" dirty="0" smtClean="0">
                <a:solidFill>
                  <a:srgbClr val="002060"/>
                </a:solidFill>
              </a:rPr>
              <a:t> на помощь – </a:t>
            </a:r>
            <a:r>
              <a:rPr lang="ru-RU" sz="3400" dirty="0" err="1" smtClean="0">
                <a:solidFill>
                  <a:srgbClr val="002060"/>
                </a:solidFill>
              </a:rPr>
              <a:t>сп</a:t>
            </a:r>
            <a:r>
              <a:rPr lang="ru-RU" sz="3400" dirty="0" smtClean="0">
                <a:solidFill>
                  <a:srgbClr val="002060"/>
                </a:solidFill>
              </a:rPr>
              <a:t>…</a:t>
            </a:r>
            <a:r>
              <a:rPr lang="ru-RU" sz="3400" dirty="0" err="1" smtClean="0">
                <a:solidFill>
                  <a:srgbClr val="002060"/>
                </a:solidFill>
              </a:rPr>
              <a:t>шу</a:t>
            </a:r>
            <a:r>
              <a:rPr lang="ru-RU" sz="3400" dirty="0" smtClean="0">
                <a:solidFill>
                  <a:srgbClr val="002060"/>
                </a:solidFill>
              </a:rPr>
              <a:t> текст</a:t>
            </a:r>
          </a:p>
          <a:p>
            <a:r>
              <a:rPr lang="ru-RU" sz="3400" dirty="0" err="1" smtClean="0">
                <a:solidFill>
                  <a:srgbClr val="002060"/>
                </a:solidFill>
              </a:rPr>
              <a:t>Пом</a:t>
            </a:r>
            <a:r>
              <a:rPr lang="ru-RU" sz="3400" dirty="0" smtClean="0">
                <a:solidFill>
                  <a:srgbClr val="002060"/>
                </a:solidFill>
              </a:rPr>
              <a:t>…</a:t>
            </a:r>
            <a:r>
              <a:rPr lang="ru-RU" sz="3400" dirty="0" err="1" smtClean="0">
                <a:solidFill>
                  <a:srgbClr val="002060"/>
                </a:solidFill>
              </a:rPr>
              <a:t>рить</a:t>
            </a:r>
            <a:r>
              <a:rPr lang="ru-RU" sz="3400" dirty="0" smtClean="0">
                <a:solidFill>
                  <a:srgbClr val="002060"/>
                </a:solidFill>
              </a:rPr>
              <a:t> друзей – </a:t>
            </a:r>
            <a:r>
              <a:rPr lang="ru-RU" sz="3400" dirty="0" err="1" smtClean="0">
                <a:solidFill>
                  <a:srgbClr val="002060"/>
                </a:solidFill>
              </a:rPr>
              <a:t>изм</a:t>
            </a:r>
            <a:r>
              <a:rPr lang="ru-RU" sz="3400" dirty="0" smtClean="0">
                <a:solidFill>
                  <a:srgbClr val="002060"/>
                </a:solidFill>
              </a:rPr>
              <a:t>…</a:t>
            </a:r>
            <a:r>
              <a:rPr lang="ru-RU" sz="3400" dirty="0" err="1" smtClean="0">
                <a:solidFill>
                  <a:srgbClr val="002060"/>
                </a:solidFill>
              </a:rPr>
              <a:t>рять</a:t>
            </a:r>
            <a:r>
              <a:rPr lang="ru-RU" sz="3400" dirty="0" smtClean="0">
                <a:solidFill>
                  <a:srgbClr val="002060"/>
                </a:solidFill>
              </a:rPr>
              <a:t> площадь</a:t>
            </a:r>
          </a:p>
          <a:p>
            <a:r>
              <a:rPr lang="ru-RU" sz="3400" dirty="0" err="1" smtClean="0">
                <a:solidFill>
                  <a:srgbClr val="002060"/>
                </a:solidFill>
              </a:rPr>
              <a:t>Разв</a:t>
            </a:r>
            <a:r>
              <a:rPr lang="ru-RU" sz="3400" dirty="0" smtClean="0">
                <a:solidFill>
                  <a:srgbClr val="002060"/>
                </a:solidFill>
              </a:rPr>
              <a:t>…</a:t>
            </a:r>
            <a:r>
              <a:rPr lang="ru-RU" sz="3400" dirty="0" err="1" smtClean="0">
                <a:solidFill>
                  <a:srgbClr val="002060"/>
                </a:solidFill>
              </a:rPr>
              <a:t>вать</a:t>
            </a:r>
            <a:r>
              <a:rPr lang="ru-RU" sz="3400" dirty="0" smtClean="0">
                <a:solidFill>
                  <a:srgbClr val="002060"/>
                </a:solidFill>
              </a:rPr>
              <a:t> мысль – </a:t>
            </a:r>
            <a:r>
              <a:rPr lang="ru-RU" sz="3400" dirty="0" err="1" smtClean="0">
                <a:solidFill>
                  <a:srgbClr val="002060"/>
                </a:solidFill>
              </a:rPr>
              <a:t>разв</a:t>
            </a:r>
            <a:r>
              <a:rPr lang="ru-RU" sz="3400" dirty="0" smtClean="0">
                <a:solidFill>
                  <a:srgbClr val="002060"/>
                </a:solidFill>
              </a:rPr>
              <a:t>…</a:t>
            </a:r>
            <a:r>
              <a:rPr lang="ru-RU" sz="3400" dirty="0" err="1" smtClean="0">
                <a:solidFill>
                  <a:srgbClr val="002060"/>
                </a:solidFill>
              </a:rPr>
              <a:t>ваться</a:t>
            </a:r>
            <a:r>
              <a:rPr lang="ru-RU" sz="3400" dirty="0" smtClean="0">
                <a:solidFill>
                  <a:srgbClr val="002060"/>
                </a:solidFill>
              </a:rPr>
              <a:t> на ветру</a:t>
            </a:r>
          </a:p>
          <a:p>
            <a:r>
              <a:rPr lang="ru-RU" sz="3400" dirty="0" smtClean="0">
                <a:solidFill>
                  <a:srgbClr val="002060"/>
                </a:solidFill>
              </a:rPr>
              <a:t>Ч…</a:t>
            </a:r>
            <a:r>
              <a:rPr lang="ru-RU" sz="3400" dirty="0" err="1" smtClean="0">
                <a:solidFill>
                  <a:srgbClr val="002060"/>
                </a:solidFill>
              </a:rPr>
              <a:t>стота</a:t>
            </a:r>
            <a:r>
              <a:rPr lang="ru-RU" sz="3400" dirty="0" smtClean="0">
                <a:solidFill>
                  <a:srgbClr val="002060"/>
                </a:solidFill>
              </a:rPr>
              <a:t> ударов – ч…</a:t>
            </a:r>
            <a:r>
              <a:rPr lang="ru-RU" sz="3400" dirty="0" err="1" smtClean="0">
                <a:solidFill>
                  <a:srgbClr val="002060"/>
                </a:solidFill>
              </a:rPr>
              <a:t>стота</a:t>
            </a:r>
            <a:r>
              <a:rPr lang="ru-RU" sz="3400" dirty="0" smtClean="0">
                <a:solidFill>
                  <a:srgbClr val="002060"/>
                </a:solidFill>
              </a:rPr>
              <a:t> в доме</a:t>
            </a:r>
          </a:p>
          <a:p>
            <a:r>
              <a:rPr lang="ru-RU" sz="3400" dirty="0" smtClean="0">
                <a:solidFill>
                  <a:srgbClr val="002060"/>
                </a:solidFill>
              </a:rPr>
              <a:t>Пол…</a:t>
            </a:r>
            <a:r>
              <a:rPr lang="ru-RU" sz="3400" dirty="0" err="1" smtClean="0">
                <a:solidFill>
                  <a:srgbClr val="002060"/>
                </a:solidFill>
              </a:rPr>
              <a:t>скать</a:t>
            </a:r>
            <a:r>
              <a:rPr lang="ru-RU" sz="3400" dirty="0" smtClean="0">
                <a:solidFill>
                  <a:srgbClr val="002060"/>
                </a:solidFill>
              </a:rPr>
              <a:t> котика – пол…</a:t>
            </a:r>
            <a:r>
              <a:rPr lang="ru-RU" sz="3400" dirty="0" err="1" smtClean="0">
                <a:solidFill>
                  <a:srgbClr val="002060"/>
                </a:solidFill>
              </a:rPr>
              <a:t>скать</a:t>
            </a:r>
            <a:r>
              <a:rPr lang="ru-RU" sz="3400" dirty="0" smtClean="0">
                <a:solidFill>
                  <a:srgbClr val="002060"/>
                </a:solidFill>
              </a:rPr>
              <a:t> белье</a:t>
            </a:r>
          </a:p>
          <a:p>
            <a:r>
              <a:rPr lang="ru-RU" sz="3400" dirty="0" err="1" smtClean="0">
                <a:solidFill>
                  <a:srgbClr val="002060"/>
                </a:solidFill>
              </a:rPr>
              <a:t>Разр</a:t>
            </a:r>
            <a:r>
              <a:rPr lang="ru-RU" sz="3400" dirty="0" smtClean="0">
                <a:solidFill>
                  <a:srgbClr val="002060"/>
                </a:solidFill>
              </a:rPr>
              <a:t>…</a:t>
            </a:r>
            <a:r>
              <a:rPr lang="ru-RU" sz="3400" dirty="0" err="1" smtClean="0">
                <a:solidFill>
                  <a:srgbClr val="002060"/>
                </a:solidFill>
              </a:rPr>
              <a:t>дить</a:t>
            </a:r>
            <a:r>
              <a:rPr lang="ru-RU" sz="3400" dirty="0" smtClean="0">
                <a:solidFill>
                  <a:srgbClr val="002060"/>
                </a:solidFill>
              </a:rPr>
              <a:t> морковь – </a:t>
            </a:r>
            <a:r>
              <a:rPr lang="ru-RU" sz="3400" dirty="0" err="1" smtClean="0">
                <a:solidFill>
                  <a:srgbClr val="002060"/>
                </a:solidFill>
              </a:rPr>
              <a:t>разр</a:t>
            </a:r>
            <a:r>
              <a:rPr lang="ru-RU" sz="3400" dirty="0" smtClean="0">
                <a:solidFill>
                  <a:srgbClr val="002060"/>
                </a:solidFill>
              </a:rPr>
              <a:t>…</a:t>
            </a:r>
            <a:r>
              <a:rPr lang="ru-RU" sz="3400" dirty="0" err="1" smtClean="0">
                <a:solidFill>
                  <a:srgbClr val="002060"/>
                </a:solidFill>
              </a:rPr>
              <a:t>дить</a:t>
            </a:r>
            <a:r>
              <a:rPr lang="ru-RU" sz="3400" dirty="0" smtClean="0">
                <a:solidFill>
                  <a:srgbClr val="002060"/>
                </a:solidFill>
              </a:rPr>
              <a:t> ружье</a:t>
            </a:r>
            <a:endParaRPr lang="ru-RU" sz="3400" dirty="0">
              <a:solidFill>
                <a:srgbClr val="002060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285728"/>
            <a:ext cx="185738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</a:t>
            </a:r>
            <a:r>
              <a:rPr lang="ru-RU" sz="3700" dirty="0" smtClean="0"/>
              <a:t>любил выращивать </a:t>
            </a:r>
          </a:p>
          <a:p>
            <a:endParaRPr lang="ru-RU" sz="3700" dirty="0" smtClean="0"/>
          </a:p>
          <a:p>
            <a:pPr>
              <a:buNone/>
            </a:pPr>
            <a:r>
              <a:rPr lang="ru-RU" sz="3700" dirty="0" smtClean="0"/>
              <a:t>      Однажды он подошел и прикоснулся к одному из них. Смотрит, а лапа мокрая. Вытер лапу и подумал: «Надо же, сколько загадок у природы!   Цветок-то плакучий! </a:t>
            </a:r>
          </a:p>
          <a:p>
            <a:pPr>
              <a:buNone/>
            </a:pPr>
            <a:r>
              <a:rPr lang="ru-RU" sz="3700" dirty="0" smtClean="0"/>
              <a:t>    Наверно, к                          ».</a:t>
            </a:r>
            <a:endParaRPr lang="ru-RU" sz="37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28726"/>
          </a:xfrm>
        </p:spPr>
        <p:txBody>
          <a:bodyPr/>
          <a:lstStyle/>
          <a:p>
            <a:r>
              <a:rPr lang="ru-RU" sz="3200" dirty="0" smtClean="0"/>
              <a:t>4 уровень  </a:t>
            </a:r>
            <a:r>
              <a:rPr lang="ru-RU" dirty="0" smtClean="0"/>
              <a:t>Творческое  Списывание</a:t>
            </a:r>
            <a:endParaRPr lang="ru-RU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857364"/>
            <a:ext cx="1928826" cy="129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5286388"/>
            <a:ext cx="14001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4000" decel="100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3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357694"/>
            <a:ext cx="8686800" cy="171451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              Кто быстрее?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800" dirty="0" err="1" smtClean="0">
                <a:solidFill>
                  <a:srgbClr val="0070C0"/>
                </a:solidFill>
              </a:rPr>
              <a:t>Расст</a:t>
            </a:r>
            <a:r>
              <a:rPr lang="ru-RU" sz="3800" dirty="0" smtClean="0">
                <a:solidFill>
                  <a:srgbClr val="0070C0"/>
                </a:solidFill>
              </a:rPr>
              <a:t>…</a:t>
            </a:r>
            <a:r>
              <a:rPr lang="ru-RU" sz="3800" dirty="0" err="1" smtClean="0">
                <a:solidFill>
                  <a:srgbClr val="0070C0"/>
                </a:solidFill>
              </a:rPr>
              <a:t>латься</a:t>
            </a:r>
            <a:r>
              <a:rPr lang="ru-RU" dirty="0" smtClean="0">
                <a:solidFill>
                  <a:srgbClr val="0070C0"/>
                </a:solidFill>
              </a:rPr>
              <a:t>           </a:t>
            </a:r>
            <a:r>
              <a:rPr lang="ru-RU" sz="3800" dirty="0" err="1" smtClean="0">
                <a:solidFill>
                  <a:srgbClr val="0070C0"/>
                </a:solidFill>
              </a:rPr>
              <a:t>забл</a:t>
            </a:r>
            <a:r>
              <a:rPr lang="ru-RU" sz="3800" dirty="0" smtClean="0">
                <a:solidFill>
                  <a:srgbClr val="0070C0"/>
                </a:solidFill>
              </a:rPr>
              <a:t>…стел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sz="3800" dirty="0" err="1" smtClean="0">
                <a:solidFill>
                  <a:srgbClr val="0070C0"/>
                </a:solidFill>
              </a:rPr>
              <a:t>разб</a:t>
            </a:r>
            <a:r>
              <a:rPr lang="ru-RU" sz="3800" dirty="0" smtClean="0">
                <a:solidFill>
                  <a:srgbClr val="0070C0"/>
                </a:solidFill>
              </a:rPr>
              <a:t>…</a:t>
            </a:r>
            <a:r>
              <a:rPr lang="ru-RU" sz="3800" dirty="0" err="1" smtClean="0">
                <a:solidFill>
                  <a:srgbClr val="0070C0"/>
                </a:solidFill>
              </a:rPr>
              <a:t>ру</a:t>
            </a:r>
            <a:r>
              <a:rPr lang="ru-RU" sz="3800" dirty="0" smtClean="0">
                <a:solidFill>
                  <a:srgbClr val="0070C0"/>
                </a:solidFill>
              </a:rPr>
              <a:t>                     </a:t>
            </a:r>
            <a:r>
              <a:rPr lang="ru-RU" sz="3800" dirty="0" err="1" smtClean="0">
                <a:solidFill>
                  <a:srgbClr val="0070C0"/>
                </a:solidFill>
              </a:rPr>
              <a:t>заб</a:t>
            </a:r>
            <a:r>
              <a:rPr lang="ru-RU" sz="3800" dirty="0" smtClean="0">
                <a:solidFill>
                  <a:srgbClr val="0070C0"/>
                </a:solidFill>
              </a:rPr>
              <a:t>…рать</a:t>
            </a:r>
            <a:br>
              <a:rPr lang="ru-RU" sz="3800" dirty="0" smtClean="0">
                <a:solidFill>
                  <a:srgbClr val="0070C0"/>
                </a:solidFill>
              </a:rPr>
            </a:br>
            <a:r>
              <a:rPr lang="ru-RU" sz="3800" dirty="0" err="1" smtClean="0">
                <a:solidFill>
                  <a:srgbClr val="0070C0"/>
                </a:solidFill>
              </a:rPr>
              <a:t>бл</a:t>
            </a:r>
            <a:r>
              <a:rPr lang="ru-RU" sz="3800" dirty="0" smtClean="0">
                <a:solidFill>
                  <a:srgbClr val="0070C0"/>
                </a:solidFill>
              </a:rPr>
              <a:t>…</a:t>
            </a:r>
            <a:r>
              <a:rPr lang="ru-RU" sz="3800" dirty="0" err="1" smtClean="0">
                <a:solidFill>
                  <a:srgbClr val="0070C0"/>
                </a:solidFill>
              </a:rPr>
              <a:t>стящий</a:t>
            </a:r>
            <a:r>
              <a:rPr lang="ru-RU" sz="3800" dirty="0" smtClean="0">
                <a:solidFill>
                  <a:srgbClr val="0070C0"/>
                </a:solidFill>
              </a:rPr>
              <a:t>               </a:t>
            </a:r>
            <a:r>
              <a:rPr lang="ru-RU" sz="3800" dirty="0" err="1" smtClean="0">
                <a:solidFill>
                  <a:srgbClr val="0070C0"/>
                </a:solidFill>
              </a:rPr>
              <a:t>расст</a:t>
            </a:r>
            <a:r>
              <a:rPr lang="ru-RU" sz="3800" dirty="0" smtClean="0">
                <a:solidFill>
                  <a:srgbClr val="0070C0"/>
                </a:solidFill>
              </a:rPr>
              <a:t>…лил</a:t>
            </a:r>
            <a:br>
              <a:rPr lang="ru-RU" sz="3800" dirty="0" smtClean="0">
                <a:solidFill>
                  <a:srgbClr val="0070C0"/>
                </a:solidFill>
              </a:rPr>
            </a:br>
            <a:r>
              <a:rPr lang="ru-RU" sz="3800" dirty="0" smtClean="0">
                <a:solidFill>
                  <a:srgbClr val="0070C0"/>
                </a:solidFill>
              </a:rPr>
              <a:t>выт…рать                  </a:t>
            </a:r>
            <a:r>
              <a:rPr lang="ru-RU" sz="3800" dirty="0" err="1" smtClean="0">
                <a:solidFill>
                  <a:srgbClr val="0070C0"/>
                </a:solidFill>
              </a:rPr>
              <a:t>зап</a:t>
            </a:r>
            <a:r>
              <a:rPr lang="ru-RU" sz="3800" dirty="0" smtClean="0">
                <a:solidFill>
                  <a:srgbClr val="0070C0"/>
                </a:solidFill>
              </a:rPr>
              <a:t>…</a:t>
            </a:r>
            <a:r>
              <a:rPr lang="ru-RU" sz="3800" dirty="0" err="1" smtClean="0">
                <a:solidFill>
                  <a:srgbClr val="0070C0"/>
                </a:solidFill>
              </a:rPr>
              <a:t>реть</a:t>
            </a:r>
            <a:r>
              <a:rPr lang="ru-RU" sz="3800" dirty="0" smtClean="0">
                <a:solidFill>
                  <a:srgbClr val="0070C0"/>
                </a:solidFill>
              </a:rPr>
              <a:t/>
            </a:r>
            <a:br>
              <a:rPr lang="ru-RU" sz="3800" dirty="0" smtClean="0">
                <a:solidFill>
                  <a:srgbClr val="0070C0"/>
                </a:solidFill>
              </a:rPr>
            </a:br>
            <a:r>
              <a:rPr lang="ru-RU" sz="3800" dirty="0" smtClean="0">
                <a:solidFill>
                  <a:srgbClr val="0070C0"/>
                </a:solidFill>
              </a:rPr>
              <a:t>зам…рать                  зам…</a:t>
            </a:r>
            <a:r>
              <a:rPr lang="ru-RU" sz="3800" dirty="0" err="1" smtClean="0">
                <a:solidFill>
                  <a:srgbClr val="0070C0"/>
                </a:solidFill>
              </a:rPr>
              <a:t>рло</a:t>
            </a:r>
            <a:r>
              <a:rPr lang="ru-RU" sz="3800" dirty="0" smtClean="0">
                <a:solidFill>
                  <a:srgbClr val="0070C0"/>
                </a:solidFill>
              </a:rPr>
              <a:t/>
            </a:r>
            <a:br>
              <a:rPr lang="ru-RU" sz="3800" dirty="0" smtClean="0">
                <a:solidFill>
                  <a:srgbClr val="0070C0"/>
                </a:solidFill>
              </a:rPr>
            </a:br>
            <a:r>
              <a:rPr lang="ru-RU" sz="3800" dirty="0" smtClean="0">
                <a:solidFill>
                  <a:srgbClr val="0070C0"/>
                </a:solidFill>
              </a:rPr>
              <a:t>ст…</a:t>
            </a:r>
            <a:r>
              <a:rPr lang="ru-RU" sz="3800" dirty="0" err="1" smtClean="0">
                <a:solidFill>
                  <a:srgbClr val="0070C0"/>
                </a:solidFill>
              </a:rPr>
              <a:t>реть</a:t>
            </a:r>
            <a:r>
              <a:rPr lang="ru-RU" sz="3800" dirty="0" smtClean="0">
                <a:solidFill>
                  <a:srgbClr val="0070C0"/>
                </a:solidFill>
              </a:rPr>
              <a:t>                    </a:t>
            </a:r>
            <a:r>
              <a:rPr lang="ru-RU" sz="3800" dirty="0" err="1" smtClean="0">
                <a:solidFill>
                  <a:srgbClr val="0070C0"/>
                </a:solidFill>
              </a:rPr>
              <a:t>вым</a:t>
            </a:r>
            <a:r>
              <a:rPr lang="ru-RU" sz="3800" dirty="0" smtClean="0">
                <a:solidFill>
                  <a:srgbClr val="0070C0"/>
                </a:solidFill>
              </a:rPr>
              <a:t>…рать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>
                <a:solidFill>
                  <a:srgbClr val="0070C0"/>
                </a:solidFill>
              </a:rPr>
              <a:t>зад…</a:t>
            </a:r>
            <a:r>
              <a:rPr lang="ru-RU" sz="3800" dirty="0" err="1" smtClean="0">
                <a:solidFill>
                  <a:srgbClr val="0070C0"/>
                </a:solidFill>
              </a:rPr>
              <a:t>раться</a:t>
            </a:r>
            <a:r>
              <a:rPr lang="ru-RU" sz="3800" dirty="0" smtClean="0">
                <a:solidFill>
                  <a:srgbClr val="0070C0"/>
                </a:solidFill>
              </a:rPr>
              <a:t>              </a:t>
            </a:r>
            <a:r>
              <a:rPr lang="ru-RU" sz="3800" dirty="0" err="1" smtClean="0">
                <a:solidFill>
                  <a:srgbClr val="0070C0"/>
                </a:solidFill>
              </a:rPr>
              <a:t>выб</a:t>
            </a:r>
            <a:r>
              <a:rPr lang="ru-RU" sz="3800" dirty="0" smtClean="0">
                <a:solidFill>
                  <a:srgbClr val="0070C0"/>
                </a:solidFill>
              </a:rPr>
              <a:t>…</a:t>
            </a:r>
            <a:r>
              <a:rPr lang="ru-RU" sz="3800" dirty="0" err="1" smtClean="0">
                <a:solidFill>
                  <a:srgbClr val="0070C0"/>
                </a:solidFill>
              </a:rPr>
              <a:t>ру</a:t>
            </a:r>
            <a:r>
              <a:rPr lang="ru-RU" sz="3800" dirty="0" smtClean="0">
                <a:solidFill>
                  <a:srgbClr val="0070C0"/>
                </a:solidFill>
              </a:rPr>
              <a:t/>
            </a:r>
            <a:br>
              <a:rPr lang="ru-RU" sz="3800" dirty="0" smtClean="0">
                <a:solidFill>
                  <a:srgbClr val="0070C0"/>
                </a:solidFill>
              </a:rPr>
            </a:br>
            <a:r>
              <a:rPr lang="ru-RU" sz="3800" dirty="0" err="1" smtClean="0">
                <a:solidFill>
                  <a:srgbClr val="0070C0"/>
                </a:solidFill>
              </a:rPr>
              <a:t>переб</a:t>
            </a:r>
            <a:r>
              <a:rPr lang="ru-RU" sz="3800" dirty="0" smtClean="0">
                <a:solidFill>
                  <a:srgbClr val="0070C0"/>
                </a:solidFill>
              </a:rPr>
              <a:t>…</a:t>
            </a:r>
            <a:r>
              <a:rPr lang="ru-RU" sz="3800" dirty="0" err="1" smtClean="0">
                <a:solidFill>
                  <a:srgbClr val="0070C0"/>
                </a:solidFill>
              </a:rPr>
              <a:t>ру</a:t>
            </a:r>
            <a:r>
              <a:rPr lang="ru-RU" sz="3800" dirty="0" smtClean="0">
                <a:solidFill>
                  <a:srgbClr val="0070C0"/>
                </a:solidFill>
              </a:rPr>
              <a:t>                   </a:t>
            </a:r>
            <a:r>
              <a:rPr lang="ru-RU" sz="3800" dirty="0" err="1" smtClean="0">
                <a:solidFill>
                  <a:srgbClr val="0070C0"/>
                </a:solidFill>
              </a:rPr>
              <a:t>зат</a:t>
            </a:r>
            <a:r>
              <a:rPr lang="ru-RU" sz="3800" dirty="0" smtClean="0">
                <a:solidFill>
                  <a:srgbClr val="0070C0"/>
                </a:solidFill>
              </a:rPr>
              <a:t>…</a:t>
            </a:r>
            <a:r>
              <a:rPr lang="ru-RU" sz="3800" dirty="0" err="1" smtClean="0">
                <a:solidFill>
                  <a:srgbClr val="0070C0"/>
                </a:solidFill>
              </a:rPr>
              <a:t>рает</a:t>
            </a:r>
            <a:r>
              <a:rPr lang="ru-RU" sz="3800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400951" y="785794"/>
            <a:ext cx="1171577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6 уровень   </a:t>
            </a:r>
            <a:r>
              <a:rPr lang="ru-RU" sz="4000" dirty="0" smtClean="0"/>
              <a:t>Аукцион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482042" cy="472440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</a:pPr>
            <a:r>
              <a:rPr lang="ru-RU" b="1" i="1" dirty="0" smtClean="0"/>
              <a:t>Словарь корней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/>
              <a:t>        -</a:t>
            </a:r>
            <a:r>
              <a:rPr lang="ru-RU" b="1" dirty="0" err="1" smtClean="0"/>
              <a:t>зна</a:t>
            </a:r>
            <a:r>
              <a:rPr lang="ru-RU" b="1" dirty="0" smtClean="0"/>
              <a:t>- :                                           -мен- :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    Знать (глагол)                               Смена (сущ.)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    осознавать (гл.)                           размен (сущ.)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    узнавать (глагол)                         перемена (сущ.)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     сознание (сущ.)                          изменяться (гл.)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сознательный ( </a:t>
            </a:r>
            <a:r>
              <a:rPr lang="ru-RU" dirty="0" err="1" smtClean="0"/>
              <a:t>прилаг</a:t>
            </a:r>
            <a:r>
              <a:rPr lang="ru-RU" dirty="0" smtClean="0"/>
              <a:t>.)                  изменение (</a:t>
            </a:r>
            <a:r>
              <a:rPr lang="ru-RU" dirty="0" err="1" smtClean="0"/>
              <a:t>сущ</a:t>
            </a:r>
            <a:r>
              <a:rPr lang="ru-RU" dirty="0" smtClean="0"/>
              <a:t>)</a:t>
            </a:r>
          </a:p>
          <a:p>
            <a:pPr>
              <a:lnSpc>
                <a:spcPct val="150000"/>
              </a:lnSpc>
              <a:buNone/>
            </a:pPr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429520" y="500042"/>
            <a:ext cx="114300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384</TotalTime>
  <Words>269</Words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Правописание гласных в корне, безударных и чередующихся 6 класс</vt:lpstr>
      <vt:lpstr>             Теоретическая разминка</vt:lpstr>
      <vt:lpstr>1 уровень           Шуточные стихи                           В поле травы хоро…                А на речке камы…  .                             Возле поля, мимо р…                Шли колючие е…   .                 Или я зажгу све…                Или лампочку вклю…  .      </vt:lpstr>
      <vt:lpstr>2 уровень    Теория + практика  Взять ц…ркуль, молодая ц…ганка, большая ц…стерна, стоять на ц…почках, редакц…я, вкусные огурц…, синиц…но гнездо, круглолиц…й мальчик. </vt:lpstr>
      <vt:lpstr>    Путешествие в Европу</vt:lpstr>
      <vt:lpstr>3 уровень         Лексика </vt:lpstr>
      <vt:lpstr>4 уровень  Творческое  Списывание</vt:lpstr>
      <vt:lpstr>              Кто быстрее?   Расст…латься           забл…стел разб…ру                     заб…рать бл…стящий               расст…лил выт…рать                  зап…реть зам…рать                  зам…рло ст…реть                    вым…рать зад…раться              выб…ру переб…ру                   зат…рает         </vt:lpstr>
      <vt:lpstr>            6 уровень   Аукцион</vt:lpstr>
      <vt:lpstr> 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гласных в корне, безударных и чередующихся 6 класс</dc:title>
  <cp:lastModifiedBy>Lena</cp:lastModifiedBy>
  <cp:revision>43</cp:revision>
  <dcterms:modified xsi:type="dcterms:W3CDTF">2011-11-01T15:19:29Z</dcterms:modified>
</cp:coreProperties>
</file>