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73" r:id="rId13"/>
    <p:sldId id="278" r:id="rId14"/>
    <p:sldId id="274" r:id="rId15"/>
    <p:sldId id="275" r:id="rId16"/>
    <p:sldId id="276" r:id="rId17"/>
    <p:sldId id="267" r:id="rId18"/>
    <p:sldId id="268" r:id="rId19"/>
    <p:sldId id="270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69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16B2-7661-4FB8-AE40-30CA841E808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28AB-5697-4F04-A787-1A6B05012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328AB-5697-4F04-A787-1A6B050127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64B6-5607-43EC-9CB1-08A5EA8A4D8C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5128-19B7-45C1-8DC3-4B235885A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1;&#1091;&#1082;&#1080;&#1085;&#1072;\&#1056;&#1072;&#1073;&#1086;&#1095;&#1080;&#1081;%20&#1089;&#1090;&#1086;&#1083;\&#1076;&#1072;&#1085;&#1100;&#1082;&#1086;\9-10\9\&#1042;&#1080;&#1085;&#1086;&#1075;&#1088;&#1072;&#1076;&#1085;&#1072;&#1103;%20&#1091;&#1083;&#1080;&#1090;&#1082;&#1072;.av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cuments%20and%20Settings\&#1041;&#1091;&#1082;&#1080;&#1085;&#1072;\&#1056;&#1072;&#1073;&#1086;&#1095;&#1080;&#1081;%20&#1089;&#1090;&#1086;&#1083;\&#1076;&#1072;&#1085;&#1100;&#1082;&#1086;\9-10\9\57342093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cuments%20and%20Settings\&#1041;&#1091;&#1082;&#1080;&#1085;&#1072;\&#1056;&#1072;&#1073;&#1086;&#1095;&#1080;&#1081;%20&#1089;&#1090;&#1086;&#1083;\&#1076;&#1072;&#1085;&#1100;&#1082;&#1086;\9-10\9\71619922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cuments%20and%20Settings\&#1041;&#1091;&#1082;&#1080;&#1085;&#1072;\&#1056;&#1072;&#1073;&#1086;&#1095;&#1080;&#1081;%20&#1089;&#1090;&#1086;&#1083;\&#1076;&#1072;&#1085;&#1100;&#1082;&#1086;\9-10\9\54920201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cuments%20and%20Settings\&#1041;&#1091;&#1082;&#1080;&#1085;&#1072;\&#1056;&#1072;&#1073;&#1086;&#1095;&#1080;&#1081;%20&#1089;&#1090;&#1086;&#1083;\&#1076;&#1072;&#1085;&#1100;&#1082;&#1086;\9-10\9\72445389.mp3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7146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Общая характеристика типа Моллюски (Мягкотелые). Класс Брюхоногие моллюски.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 descr="45_11"/>
          <p:cNvPicPr>
            <a:picLocks noChangeAspect="1" noChangeArrowheads="1"/>
          </p:cNvPicPr>
          <p:nvPr/>
        </p:nvPicPr>
        <p:blipFill>
          <a:blip r:embed="rId2"/>
          <a:srcRect l="8833" t="39167" r="65854" b="28333"/>
          <a:stretch>
            <a:fillRect/>
          </a:stretch>
        </p:blipFill>
        <p:spPr bwMode="auto">
          <a:xfrm>
            <a:off x="6786578" y="2928934"/>
            <a:ext cx="1928826" cy="1857388"/>
          </a:xfrm>
          <a:prstGeom prst="rect">
            <a:avLst/>
          </a:prstGeom>
          <a:noFill/>
        </p:spPr>
      </p:pic>
      <p:pic>
        <p:nvPicPr>
          <p:cNvPr id="7" name="Picture 8" descr="05050404"/>
          <p:cNvPicPr>
            <a:picLocks noChangeAspect="1" noChangeArrowheads="1"/>
          </p:cNvPicPr>
          <p:nvPr/>
        </p:nvPicPr>
        <p:blipFill>
          <a:blip r:embed="rId3"/>
          <a:srcRect l="24409" t="50749" r="50381"/>
          <a:stretch>
            <a:fillRect/>
          </a:stretch>
        </p:blipFill>
        <p:spPr bwMode="auto">
          <a:xfrm>
            <a:off x="1142976" y="2714620"/>
            <a:ext cx="2214578" cy="26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Выяви признаки, </a:t>
            </a:r>
            <a:r>
              <a:rPr lang="ru-RU" sz="3600" dirty="0"/>
              <a:t>характерные для представителей класса Моллюски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и </a:t>
            </a:r>
            <a:r>
              <a:rPr lang="ru-RU" sz="3600" dirty="0" smtClean="0"/>
              <a:t>заполни </a:t>
            </a:r>
            <a:r>
              <a:rPr lang="ru-RU" sz="3600" dirty="0"/>
              <a:t>таблицу</a:t>
            </a:r>
            <a:r>
              <a:rPr lang="ru-RU" dirty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329642" cy="363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110"/>
                <a:gridCol w="4985532"/>
              </a:tblGrid>
              <a:tr h="42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Признаки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5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Среда обитания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3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Скелет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Симметрия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5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Строение тела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Сегментация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5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5256213" cy="4937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Класс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Брюхоногие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моллюски</a:t>
            </a:r>
          </a:p>
        </p:txBody>
      </p:sp>
      <p:pic>
        <p:nvPicPr>
          <p:cNvPr id="87046" name="Picture 6" descr="05050406"/>
          <p:cNvPicPr>
            <a:picLocks noChangeAspect="1" noChangeArrowheads="1"/>
          </p:cNvPicPr>
          <p:nvPr/>
        </p:nvPicPr>
        <p:blipFill>
          <a:blip r:embed="rId2"/>
          <a:srcRect l="49774" r="24956" b="52081"/>
          <a:stretch>
            <a:fillRect/>
          </a:stretch>
        </p:blipFill>
        <p:spPr bwMode="auto">
          <a:xfrm>
            <a:off x="5651500" y="2997200"/>
            <a:ext cx="31416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ноградная улит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Системы органов</a:t>
            </a:r>
            <a:endParaRPr lang="ru-RU" dirty="0"/>
          </a:p>
        </p:txBody>
      </p:sp>
      <p:pic>
        <p:nvPicPr>
          <p:cNvPr id="4" name="Содержимое 9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9" y="1071546"/>
            <a:ext cx="3000396" cy="2250297"/>
          </a:xfrm>
        </p:spPr>
      </p:pic>
      <p:pic>
        <p:nvPicPr>
          <p:cNvPr id="5" name="Содержимое 11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29" y="1142984"/>
            <a:ext cx="2762269" cy="2071702"/>
          </a:xfrm>
          <a:prstGeom prst="rect">
            <a:avLst/>
          </a:prstGeom>
        </p:spPr>
      </p:pic>
      <p:pic>
        <p:nvPicPr>
          <p:cNvPr id="6" name="Содержимое 13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643314"/>
            <a:ext cx="3786214" cy="2454028"/>
          </a:xfrm>
          <a:prstGeom prst="rect">
            <a:avLst/>
          </a:prstGeom>
        </p:spPr>
      </p:pic>
      <p:pic>
        <p:nvPicPr>
          <p:cNvPr id="7" name="Содержимое 1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214422"/>
            <a:ext cx="2500330" cy="1875248"/>
          </a:xfrm>
          <a:prstGeom prst="rect">
            <a:avLst/>
          </a:prstGeom>
        </p:spPr>
      </p:pic>
      <p:pic>
        <p:nvPicPr>
          <p:cNvPr id="8" name="Содержимое 17" descr="1662646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3571876"/>
            <a:ext cx="3588813" cy="2691610"/>
          </a:xfrm>
          <a:prstGeom prst="rect">
            <a:avLst/>
          </a:prstGeom>
        </p:spPr>
      </p:pic>
      <p:pic>
        <p:nvPicPr>
          <p:cNvPr id="9" name="5734209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318" y="459148"/>
            <a:ext cx="7556019" cy="5667015"/>
          </a:xfrm>
        </p:spPr>
      </p:pic>
      <p:pic>
        <p:nvPicPr>
          <p:cNvPr id="6" name="716199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8191557" cy="6143668"/>
          </a:xfrm>
        </p:spPr>
      </p:pic>
      <p:pic>
        <p:nvPicPr>
          <p:cNvPr id="6" name="549202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8072494" cy="6054371"/>
          </a:xfrm>
        </p:spPr>
      </p:pic>
      <p:pic>
        <p:nvPicPr>
          <p:cNvPr id="7" name="724453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800225"/>
          </a:xfrm>
        </p:spPr>
        <p:txBody>
          <a:bodyPr/>
          <a:lstStyle/>
          <a:p>
            <a:r>
              <a:rPr lang="ru-RU" sz="2300" b="1">
                <a:solidFill>
                  <a:srgbClr val="FF0000"/>
                </a:solidFill>
              </a:rPr>
              <a:t>Брюхоногие.</a:t>
            </a:r>
            <a:r>
              <a:rPr lang="ru-RU" sz="2300" b="1"/>
              <a:t> Слева направо: теребра, розовое морское ушко, окаймлённый слизень, растопыренная филлидия.</a:t>
            </a:r>
            <a:r>
              <a:rPr lang="ru-RU" sz="4000"/>
              <a:t> </a:t>
            </a:r>
          </a:p>
        </p:txBody>
      </p:sp>
      <p:pic>
        <p:nvPicPr>
          <p:cNvPr id="68612" name="Picture 4" descr="050504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9359"/>
          <a:stretch>
            <a:fillRect/>
          </a:stretch>
        </p:blipFill>
        <p:spPr>
          <a:xfrm>
            <a:off x="28575" y="2565400"/>
            <a:ext cx="9115425" cy="2511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714500"/>
          </a:xfrm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</a:rPr>
              <a:t>Брюхоногие.</a:t>
            </a:r>
            <a:r>
              <a:rPr lang="ru-RU" sz="2800" b="1"/>
              <a:t> Слева направо: гигантская ахатина, гранатовое блюдечко, большой прудовик, географический конус.</a:t>
            </a:r>
          </a:p>
        </p:txBody>
      </p:sp>
      <p:pic>
        <p:nvPicPr>
          <p:cNvPr id="97284" name="Picture 4" descr="050504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51917"/>
          <a:stretch>
            <a:fillRect/>
          </a:stretch>
        </p:blipFill>
        <p:spPr>
          <a:xfrm>
            <a:off x="0" y="2636838"/>
            <a:ext cx="9144000" cy="2705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Брюхоногие.</a:t>
            </a:r>
            <a:r>
              <a:rPr lang="ru-RU" sz="2400" b="1"/>
              <a:t> Слева направо: банановый слизень, бороздчатый лиоплакс, таинственная улитка, ребристый бузикотипус.</a:t>
            </a:r>
          </a:p>
        </p:txBody>
      </p:sp>
      <p:pic>
        <p:nvPicPr>
          <p:cNvPr id="98309" name="Picture 5" descr="050504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50041"/>
          <a:stretch>
            <a:fillRect/>
          </a:stretch>
        </p:blipFill>
        <p:spPr>
          <a:xfrm>
            <a:off x="0" y="2708275"/>
            <a:ext cx="9144000" cy="2811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lvl="0"/>
            <a:r>
              <a:rPr lang="ru-RU" sz="2800" b="1" u="sng" dirty="0"/>
              <a:t>Контрольный срез по теме 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«</a:t>
            </a:r>
            <a:r>
              <a:rPr lang="ru-RU" sz="2800" b="1" u="sng" dirty="0"/>
              <a:t>Плоские, Круглые, Кольчатые черви»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1785950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algn="ctr">
              <a:buNone/>
            </a:pPr>
            <a:r>
              <a:rPr lang="ru-RU" sz="11200" dirty="0" smtClean="0"/>
              <a:t>Для каждого представителя из типов плоских, круглых и кольчатых червей выберите соответствующие характеристики:</a:t>
            </a:r>
            <a:br>
              <a:rPr lang="ru-RU" sz="11200" dirty="0" smtClean="0"/>
            </a:br>
            <a:endParaRPr lang="ru-RU" sz="11200" dirty="0"/>
          </a:p>
        </p:txBody>
      </p:sp>
      <p:pic>
        <p:nvPicPr>
          <p:cNvPr id="4" name="Picture 11" descr="0876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27027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Заполним таблицу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04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21"/>
                <a:gridCol w="4164821"/>
              </a:tblGrid>
              <a:tr h="40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Признаки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Места обитания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Раковина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Тело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Органы чувств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Органы дыхания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Кровообращение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Пищеварительная система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Размножение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Представители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1). Животные, имеющие раковину или ее остатки, мягкое тело, не разделенное на членики, и для большинства животных состоящее из головы, туловища и мускулистой ноги, называются _____________ или ___________ .</a:t>
            </a:r>
          </a:p>
          <a:p>
            <a:pPr>
              <a:buNone/>
            </a:pPr>
            <a:r>
              <a:rPr lang="ru-RU" dirty="0" smtClean="0"/>
              <a:t>2). Виды животных, относящиеся к типу Моллюски, делятся на классы: _______________ , ____________________ и ______________________ .</a:t>
            </a:r>
          </a:p>
          <a:p>
            <a:pPr>
              <a:buNone/>
            </a:pPr>
            <a:r>
              <a:rPr lang="ru-RU" dirty="0" smtClean="0"/>
              <a:t>3). Орган, который защищает организм моллюска от вредных воздействий внешней среды, и является внешним скелетом, называется _____________ .</a:t>
            </a:r>
          </a:p>
          <a:p>
            <a:pPr>
              <a:buNone/>
            </a:pPr>
            <a:r>
              <a:rPr lang="ru-RU" dirty="0" smtClean="0"/>
              <a:t>4). Орган, который покрывает тело моллюска и прилегает к раковине, называется _____________ .</a:t>
            </a:r>
          </a:p>
          <a:p>
            <a:pPr>
              <a:buNone/>
            </a:pPr>
            <a:r>
              <a:rPr lang="ru-RU" dirty="0" smtClean="0"/>
              <a:t>5). Сердце прудовика состоит из: _____________ и  ________________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58204" cy="47863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Выберите номера правильных ответов и исправьте неверные:</a:t>
            </a:r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r>
              <a:rPr lang="ru-RU" sz="7200" dirty="0" smtClean="0"/>
              <a:t>1. Моллюски обитают в различных водоемах и на суше.</a:t>
            </a:r>
          </a:p>
          <a:p>
            <a:pPr>
              <a:buNone/>
            </a:pPr>
            <a:r>
              <a:rPr lang="ru-RU" sz="7200" dirty="0" smtClean="0"/>
              <a:t>2. Все моллюски имеют двустворчатую или спиральную раковину.</a:t>
            </a:r>
          </a:p>
          <a:p>
            <a:pPr>
              <a:buNone/>
            </a:pPr>
            <a:r>
              <a:rPr lang="ru-RU" sz="7200" dirty="0" smtClean="0"/>
              <a:t>3. Раковина моллюсков образуется из веществ, выделяемых краями мантии.</a:t>
            </a:r>
          </a:p>
          <a:p>
            <a:pPr>
              <a:buNone/>
            </a:pPr>
            <a:r>
              <a:rPr lang="ru-RU" sz="7200" dirty="0" smtClean="0"/>
              <a:t>4. Раковина служит защитой мягкого тела моллюсков.</a:t>
            </a:r>
          </a:p>
          <a:p>
            <a:pPr>
              <a:buNone/>
            </a:pPr>
            <a:r>
              <a:rPr lang="ru-RU" sz="7200" dirty="0" smtClean="0"/>
              <a:t>5. Мантийная полость моллюсков не имеет связи с внешней средой.</a:t>
            </a:r>
          </a:p>
          <a:p>
            <a:pPr>
              <a:buNone/>
            </a:pPr>
            <a:r>
              <a:rPr lang="ru-RU" sz="7200" dirty="0" smtClean="0"/>
              <a:t>6. Тело прудовика, беззубки и кальмара состоит из головы, туловища и мускулистой ноги.</a:t>
            </a:r>
          </a:p>
          <a:p>
            <a:pPr>
              <a:buNone/>
            </a:pPr>
            <a:r>
              <a:rPr lang="ru-RU" sz="7200" dirty="0" smtClean="0"/>
              <a:t>7. Большинство моллюсков ведут малоподвижный образ жизни.</a:t>
            </a:r>
          </a:p>
          <a:p>
            <a:pPr>
              <a:buNone/>
            </a:pPr>
            <a:r>
              <a:rPr lang="ru-RU" sz="7200" dirty="0" smtClean="0"/>
              <a:t>8. Среди моллюсков имеются хищники.</a:t>
            </a:r>
          </a:p>
          <a:p>
            <a:pPr>
              <a:buNone/>
            </a:pPr>
            <a:r>
              <a:rPr lang="ru-RU" sz="7200" dirty="0" smtClean="0"/>
              <a:t>9. Кальмар и осьминог питаются крабами, рыбами и другими водными животными.</a:t>
            </a:r>
          </a:p>
          <a:p>
            <a:pPr>
              <a:buNone/>
            </a:pPr>
            <a:r>
              <a:rPr lang="ru-RU" sz="7200" dirty="0" smtClean="0"/>
              <a:t>10. Большой прудовик дышит растворенным в воде кислородом с помощью жабр.</a:t>
            </a:r>
          </a:p>
          <a:p>
            <a:pPr>
              <a:buNone/>
            </a:pPr>
            <a:r>
              <a:rPr lang="ru-RU" sz="7200" dirty="0" smtClean="0"/>
              <a:t>11. Кровеносная система моллюсков замкнутая. Она состоит из сердца и кровеносных сосудов.</a:t>
            </a:r>
          </a:p>
          <a:p>
            <a:pPr>
              <a:buNone/>
            </a:pPr>
            <a:r>
              <a:rPr lang="ru-RU" sz="7200" dirty="0" smtClean="0"/>
              <a:t>12. Всем моллюски – обоеполые животные (гермафродиты).</a:t>
            </a:r>
          </a:p>
          <a:p>
            <a:pPr>
              <a:buNone/>
            </a:pPr>
            <a:r>
              <a:rPr lang="ru-RU" sz="7200" dirty="0" smtClean="0"/>
              <a:t>13. Развитие прудовика происходит без личиночной стадии.</a:t>
            </a:r>
          </a:p>
          <a:p>
            <a:pPr>
              <a:buNone/>
            </a:pPr>
            <a:r>
              <a:rPr lang="ru-RU" sz="7200" dirty="0" smtClean="0"/>
              <a:t>14. Все моллюски – растительноядные животные.</a:t>
            </a:r>
          </a:p>
          <a:p>
            <a:endParaRPr lang="ru-RU" sz="7200" dirty="0"/>
          </a:p>
        </p:txBody>
      </p:sp>
      <p:pic>
        <p:nvPicPr>
          <p:cNvPr id="4" name="Picture 11" descr="797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236662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71480"/>
          <a:ext cx="8429684" cy="603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143008"/>
                <a:gridCol w="1071570"/>
                <a:gridCol w="121444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Кольчатые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</a:tr>
              <a:tr h="48659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Представители: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Белая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планария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Печеночный сосальщик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Бычий цепень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Аскарида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Дождевой червь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 Нереида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8659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Сосальщики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Ленточные черви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Ресничные черви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Малощетинковаые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черви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Многощетинковые черви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 Нематоды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8659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3.Местообитание: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Поселяются в органах, богатых кровью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Поселяются в кишечнике человека и животных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Живет в пресных водоемах: прудах, реках, озерах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Живет в соленых водоемах: морях, океанах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 Живет в почве, богатой перегноем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072330" y="6072206"/>
            <a:ext cx="1785950" cy="7857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89"/>
          <a:ext cx="8572560" cy="628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417"/>
                <a:gridCol w="1162381"/>
                <a:gridCol w="1089732"/>
                <a:gridCol w="1235030"/>
              </a:tblGrid>
              <a:tr h="6594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Кольчатые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</a:tr>
              <a:tr h="162561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Форма тела: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Тело вытянутое, в поперечном сечении круглое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Тело уплощенно-листовидное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Тело уплощенно-вытянутое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Тело уплощенно-лентовидное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 Тело вытянутое, в поперечном сечении овальное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5028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Деление тела на членики: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Тело разделено на членики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Тело на членики не разделено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18794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Наличие полости между органами: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Внутренние органы расположены в полости тела, заполненной жидкостью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Полость тела отсутствует, промежутки между органами заполнены клетками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06327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Покровы тела: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На коже имеются многочисленные реснички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На члениках тела имеются лопасти с длинными щетинками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На члениках тела расположены короткие щетинки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Щетинки и реснички на теле отсутствуют. Покровы гладкие, плотные.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  Щетинки и реснички на теле отсутствуют. Покровы гладкие, тонкие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072330" y="6072206"/>
            <a:ext cx="1785950" cy="7857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6" cy="646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174"/>
                <a:gridCol w="1181754"/>
                <a:gridCol w="1107895"/>
                <a:gridCol w="1255613"/>
              </a:tblGrid>
              <a:tr h="526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Кольчатые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</a:tr>
              <a:tr h="12481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Мускулатура тела: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Имеются продольные, кольцевые и спинно-брюшные слои мышц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Имеются продольные и кольцевые слои мышц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Имеется продольный слой мышц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05398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Питание: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Питаются тканями органов человека и животных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Питаются готовой переваренной пищей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Питаются перегнившими растительными остатками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Питаются мелкими беспозвоночными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83060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пищеварения: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Рот, глотка, пищевод, кишечник, заканчивающийся анальным отверстием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Рот, глотка, пищевод с зобом, желудок, кишечник, заканчивающийся анальным отверстием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Рот, глотка, пищевод, кишечник, заканчивающийся слепо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органы пищеварения отсутствуют. Пища всасывается через всю поверхность тела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34107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кровообращения: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Кровеносная система замкнутая. Состоит из спинного и брюшного сосудов с кольцевыми перемычками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Органы кровообращения отсутствуют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072330" y="5715016"/>
            <a:ext cx="1785950" cy="7857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6" cy="636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174"/>
                <a:gridCol w="1181754"/>
                <a:gridCol w="1107895"/>
                <a:gridCol w="1255613"/>
              </a:tblGrid>
              <a:tr h="526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Кольчатые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</a:tr>
              <a:tr h="9925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Органы дыхания: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Дышит растворенным в воде кислородом при помощи жабр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Органы дыхания отсутствуют. Кислород поступает в организм через всю поверхность тела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05398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Нервная система: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Состоит из мозгового ганглия и отходящих от него нервных стволов с ответвлениями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Состоит из окологлоточного нервного кольца и отходящих от него нервных стволов с ответвлениями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Состоит из окологлоточного нервного кольца и брюшной нервной цепочки с ответвлениями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81728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Органы чувств: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Органы чувств развиты хорошо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Органы чувств развиты слабо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34107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Размножение: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Размножаются бесполым путем, распадаясь на части, регенерирующие до целого червя. Известно половое размножение путем слияния сперматозоидов с яйцеклетками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Размножаются только половым путем. Животные обоеполые - гермафродиты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Размножаются только половым путем. Животные раздельнополые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072330" y="5715016"/>
            <a:ext cx="1785950" cy="7857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28604"/>
          <a:ext cx="8715436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174"/>
                <a:gridCol w="1181754"/>
                <a:gridCol w="1107895"/>
                <a:gridCol w="1255613"/>
              </a:tblGrid>
              <a:tr h="526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Кольчатые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черви</a:t>
                      </a:r>
                    </a:p>
                  </a:txBody>
                  <a:tcPr/>
                </a:tc>
              </a:tr>
              <a:tr h="9925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Откладка яиц: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Яйца откладывают открыто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Яйца откладывают в коконе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07959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Развитие прямое, протекает без превращения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Развитие непрямое, протекает с превращением. Есть личиночные стадии. Окончательный хозяин – человек, промежуточный хозяин – крупный рогатый скот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Развитие непрямое, протекает с превращением. Есть личиночные стадии. Окончательный хозяин – крупный рогатый скот, промежуточный хозяин – брюхоногий моллюск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Развитие непрямое, протекает с превращением. Личинка свободноплавающая в толще воды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Моллюски</a:t>
            </a:r>
            <a:endParaRPr lang="ru-RU" dirty="0"/>
          </a:p>
        </p:txBody>
      </p:sp>
      <p:pic>
        <p:nvPicPr>
          <p:cNvPr id="4" name="Picture 4" descr="45_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3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Внутреннее строение типичного моллюска.</a:t>
            </a:r>
            <a:r>
              <a:rPr lang="ru-RU" sz="4000" dirty="0"/>
              <a:t> </a:t>
            </a:r>
          </a:p>
        </p:txBody>
      </p:sp>
      <p:pic>
        <p:nvPicPr>
          <p:cNvPr id="55300" name="Picture 4" descr="050503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071678"/>
            <a:ext cx="7786710" cy="35391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1052</Words>
  <Application>Microsoft Office PowerPoint</Application>
  <PresentationFormat>Экран (4:3)</PresentationFormat>
  <Paragraphs>172</Paragraphs>
  <Slides>22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Общая характеристика типа Моллюски (Мягкотелые). Класс Брюхоногие моллюски. </vt:lpstr>
      <vt:lpstr>Контрольный срез по теме  «Плоские, Круглые, Кольчатые черви»  </vt:lpstr>
      <vt:lpstr>Слайд 3</vt:lpstr>
      <vt:lpstr>Слайд 4</vt:lpstr>
      <vt:lpstr>Слайд 5</vt:lpstr>
      <vt:lpstr>Слайд 6</vt:lpstr>
      <vt:lpstr>Слайд 7</vt:lpstr>
      <vt:lpstr>Тип Моллюски</vt:lpstr>
      <vt:lpstr>Внутреннее строение типичного моллюска. </vt:lpstr>
      <vt:lpstr>Выяви признаки, характерные для представителей класса Моллюски,  и заполни таблицу.</vt:lpstr>
      <vt:lpstr>Слайд 11</vt:lpstr>
      <vt:lpstr>Слайд 12</vt:lpstr>
      <vt:lpstr>Системы органов</vt:lpstr>
      <vt:lpstr>Слайд 14</vt:lpstr>
      <vt:lpstr>Слайд 15</vt:lpstr>
      <vt:lpstr>Слайд 16</vt:lpstr>
      <vt:lpstr>Брюхоногие. Слева направо: теребра, розовое морское ушко, окаймлённый слизень, растопыренная филлидия. </vt:lpstr>
      <vt:lpstr>Брюхоногие. Слева направо: гигантская ахатина, гранатовое блюдечко, большой прудовик, географический конус.</vt:lpstr>
      <vt:lpstr>Брюхоногие. Слева направо: банановый слизень, бороздчатый лиоплакс, таинственная улитка, ребристый бузикотипус.</vt:lpstr>
      <vt:lpstr>Заполним таблицу</vt:lpstr>
      <vt:lpstr>Проверим знания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типа Моллюски (Мягкотелые). Класс Брюхоногие моллюски. </dc:title>
  <dc:creator>Букина О.Н</dc:creator>
  <cp:lastModifiedBy>Ольга</cp:lastModifiedBy>
  <cp:revision>10</cp:revision>
  <dcterms:created xsi:type="dcterms:W3CDTF">2010-08-13T13:34:40Z</dcterms:created>
  <dcterms:modified xsi:type="dcterms:W3CDTF">2012-12-16T18:13:40Z</dcterms:modified>
</cp:coreProperties>
</file>