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>
        <p:scale>
          <a:sx n="50" d="100"/>
          <a:sy n="50" d="100"/>
        </p:scale>
        <p:origin x="-198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655537-D27D-4BBD-8A30-9A55453B8222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2057C-EE20-4057-A26B-83113750E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566FC-A148-469D-8D24-37564EC9A95E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74DD2-AC0B-4647-823B-F4E9AB9D2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5E87C-0653-4311-B260-7B5935BDE5EE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E3B0-A00C-4C54-BBE2-37E942608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8D000-223A-4DEC-8637-C5602433BC6F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6F31-6522-41BB-8925-8B2442562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30D8A5-DFF6-4A5A-B87C-BAA8564C2F63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5B51B5-0C5C-4F23-B20A-8CF5B6E20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24C7A4-1163-44EA-A249-2CFFA4574D56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8F0ED9-2FF4-4C9E-B2A4-AEEAA0237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FAD0C-4AB9-4F83-8208-34018C38A846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5CF3F5-B4BE-4A44-A197-5162F960B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DE36D-563D-45F1-950A-695019EE555C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4F072-513C-4948-9A4B-177D17673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F0C481-D42C-43D2-BBAA-8545D008DF06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98FF6E-3FC9-4947-9B35-EC20C1A8A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073B-C8FA-457E-90C8-B12AC549E2CB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4E13-4197-466B-81A0-1B5582AF8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BAE5A3-872B-484F-B7B8-E13243951A70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A7D73D-6A62-4852-8916-A73438882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F0B3200-3FE7-4D94-A6B0-C6598AAF145D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618F250-C798-49BB-8D79-0CBF80314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7" r:id="rId4"/>
    <p:sldLayoutId id="2147483698" r:id="rId5"/>
    <p:sldLayoutId id="2147483691" r:id="rId6"/>
    <p:sldLayoutId id="2147483699" r:id="rId7"/>
    <p:sldLayoutId id="2147483692" r:id="rId8"/>
    <p:sldLayoutId id="2147483700" r:id="rId9"/>
    <p:sldLayoutId id="2147483693" r:id="rId10"/>
    <p:sldLayoutId id="2147483694" r:id="rId11"/>
  </p:sldLayoutIdLst>
  <p:transition spd="med">
    <p:pull dir="r"/>
    <p:sndAc>
      <p:stSnd>
        <p:snd r:embed="rId13" name="applause.wav"/>
      </p:stSnd>
    </p:sndAc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428604"/>
            <a:ext cx="8156575" cy="413068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0B0F0"/>
                </a:solidFill>
              </a:rPr>
              <a:t>Функция менеджмента -</a:t>
            </a:r>
            <a:r>
              <a:rPr lang="ru-RU" sz="8000" dirty="0" smtClean="0">
                <a:solidFill>
                  <a:schemeClr val="tx2">
                    <a:satMod val="200000"/>
                  </a:schemeClr>
                </a:solidFill>
              </a:rPr>
              <a:t>Планирование</a:t>
            </a:r>
            <a:endParaRPr lang="ru-RU" sz="8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5733256"/>
            <a:ext cx="4427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 Лучшева Т.А.</a:t>
            </a:r>
          </a:p>
          <a:p>
            <a:r>
              <a:rPr lang="ru-RU" dirty="0" smtClean="0"/>
              <a:t>Учитель истории и обществознания </a:t>
            </a:r>
          </a:p>
          <a:p>
            <a:r>
              <a:rPr lang="ru-RU" dirty="0" smtClean="0"/>
              <a:t>ГОУ СОШ № 128, г. Санкт-Петербург</a:t>
            </a:r>
            <a:endParaRPr lang="ru-RU" dirty="0"/>
          </a:p>
        </p:txBody>
      </p:sp>
    </p:spTree>
  </p:cSld>
  <p:clrMapOvr>
    <a:masterClrMapping/>
  </p:clrMapOvr>
  <p:transition spd="med">
    <p:pull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14290"/>
            <a:ext cx="7772400" cy="170179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200000"/>
                  </a:schemeClr>
                </a:solidFill>
              </a:rPr>
              <a:t>Планирование - это определение системы целей функционирования и развития организации, а также путей и средств их достижения. Любая организация не может обходиться без планирования, так как необходимо принимать управленческие решения относительно:</a:t>
            </a:r>
            <a:endParaRPr lang="ru-RU" sz="24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9219" name="Содержимое 5" descr="trainer1.gif"/>
          <p:cNvPicPr>
            <a:picLocks noGrp="1" noChangeAspect="1"/>
          </p:cNvPicPr>
          <p:nvPr>
            <p:ph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059832" y="2420888"/>
            <a:ext cx="5143516" cy="4286250"/>
          </a:xfrm>
        </p:spPr>
      </p:pic>
    </p:spTree>
  </p:cSld>
  <p:clrMapOvr>
    <a:masterClrMapping/>
  </p:clrMapOvr>
  <p:transition spd="med">
    <p:pull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5" descr="diversity.jpg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635896" y="548681"/>
            <a:ext cx="4865155" cy="5904656"/>
          </a:xfrm>
        </p:spPr>
      </p:pic>
      <p:sp>
        <p:nvSpPr>
          <p:cNvPr id="5" name="Заголовок 1"/>
          <p:cNvSpPr>
            <a:spLocks noGrp="1"/>
          </p:cNvSpPr>
          <p:nvPr>
            <p:ph type="body" idx="4294967295"/>
          </p:nvPr>
        </p:nvSpPr>
        <p:spPr>
          <a:xfrm>
            <a:off x="251520" y="188640"/>
            <a:ext cx="3203848" cy="6429375"/>
          </a:xfrm>
        </p:spPr>
        <p:txBody>
          <a:bodyPr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ru-RU" sz="34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400" dirty="0" smtClean="0"/>
              <a:t>1)распределения ресурсов;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400" dirty="0" smtClean="0"/>
              <a:t>2)координации деятельности между отдельными подразделениями;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400" dirty="0" smtClean="0"/>
              <a:t>3)координации с внешней средой (рынком);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400" dirty="0" smtClean="0"/>
              <a:t>4)создания эффективной внутренней структуры;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400" dirty="0" smtClean="0"/>
              <a:t>5)контроля за деятельностью;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400" dirty="0" smtClean="0"/>
              <a:t>6)развития организации в будущем. </a:t>
            </a:r>
            <a:endParaRPr lang="ru-RU" sz="4400" dirty="0"/>
          </a:p>
        </p:txBody>
      </p:sp>
    </p:spTree>
  </p:cSld>
  <p:clrMapOvr>
    <a:masterClrMapping/>
  </p:clrMapOvr>
  <p:transition spd="med">
    <p:pull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73050"/>
            <a:ext cx="8229600" cy="1162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200000"/>
                  </a:schemeClr>
                </a:solidFill>
              </a:rPr>
              <a:t>В общем процессе планирования можно выделить:</a:t>
            </a:r>
            <a:br>
              <a:rPr lang="ru-RU" sz="24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sz="24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267" name="Текст 2"/>
          <p:cNvSpPr>
            <a:spLocks noGrp="1"/>
          </p:cNvSpPr>
          <p:nvPr>
            <p:ph type="body" idx="4294967295"/>
          </p:nvPr>
        </p:nvSpPr>
        <p:spPr>
          <a:xfrm>
            <a:off x="323528" y="980728"/>
            <a:ext cx="3528392" cy="5357813"/>
          </a:xfrm>
        </p:spPr>
        <p:txBody>
          <a:bodyPr/>
          <a:lstStyle/>
          <a:p>
            <a:pPr marL="53975"/>
            <a:r>
              <a:rPr lang="ru-RU" sz="2400" dirty="0" smtClean="0"/>
              <a:t>1)процесс </a:t>
            </a:r>
            <a:r>
              <a:rPr lang="ru-RU" sz="2400" dirty="0" err="1" smtClean="0"/>
              <a:t>целеполагания</a:t>
            </a:r>
            <a:r>
              <a:rPr lang="ru-RU" sz="2400" dirty="0" smtClean="0"/>
              <a:t> (определение системы целей);</a:t>
            </a:r>
          </a:p>
          <a:p>
            <a:pPr marL="53975"/>
            <a:endParaRPr lang="ru-RU" sz="2400" dirty="0" smtClean="0"/>
          </a:p>
          <a:p>
            <a:pPr marL="53975"/>
            <a:r>
              <a:rPr lang="ru-RU" sz="2400" dirty="0" smtClean="0"/>
              <a:t>2)процесс сочетания (координации) целей и средств их достижения;</a:t>
            </a:r>
          </a:p>
          <a:p>
            <a:pPr marL="53975"/>
            <a:endParaRPr lang="ru-RU" sz="2400" dirty="0" smtClean="0"/>
          </a:p>
          <a:p>
            <a:pPr marL="53975"/>
            <a:r>
              <a:rPr lang="ru-RU" sz="2400" dirty="0" smtClean="0"/>
              <a:t>3)процесс развития или единство существующей системы работы организации с ее будущим развитием.</a:t>
            </a:r>
          </a:p>
          <a:p>
            <a:pPr marL="53975"/>
            <a:endParaRPr lang="ru-RU" sz="2400" dirty="0" smtClean="0"/>
          </a:p>
        </p:txBody>
      </p:sp>
      <p:pic>
        <p:nvPicPr>
          <p:cNvPr id="5" name="Содержимое 4" descr="z5B7VsWi.jpg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/>
          <a:stretch>
            <a:fillRect/>
          </a:stretch>
        </p:blipFill>
        <p:spPr>
          <a:xfrm>
            <a:off x="4067944" y="1214422"/>
            <a:ext cx="4752528" cy="4572000"/>
          </a:xfrm>
          <a:effectLst>
            <a:softEdge rad="112500"/>
          </a:effectLst>
        </p:spPr>
      </p:pic>
    </p:spTree>
  </p:cSld>
  <p:clrMapOvr>
    <a:masterClrMapping/>
  </p:clrMapOvr>
  <p:transition spd="med">
    <p:pull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4294967295"/>
          </p:nvPr>
        </p:nvSpPr>
        <p:spPr>
          <a:xfrm>
            <a:off x="0" y="214313"/>
            <a:ext cx="6084168" cy="64293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/>
              <a:t>Планирование может быть: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b="1" dirty="0" smtClean="0"/>
              <a:t>1). По широте охвата: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/>
              <a:t>a)</a:t>
            </a:r>
            <a:r>
              <a:rPr lang="ru-RU" sz="2000" dirty="0" smtClean="0"/>
              <a:t>.корпоративное планирование (для всей компании в целом);                                                              </a:t>
            </a:r>
            <a:r>
              <a:rPr lang="en-US" sz="2000" dirty="0" smtClean="0"/>
              <a:t>b)</a:t>
            </a:r>
            <a:r>
              <a:rPr lang="ru-RU" sz="2000" dirty="0" smtClean="0"/>
              <a:t>.планирование по видам деятельности;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/>
              <a:t>c)</a:t>
            </a:r>
            <a:r>
              <a:rPr lang="ru-RU" sz="2000" dirty="0" smtClean="0"/>
              <a:t>.планирование на уровне конкретного подразделения (планирование работы цеха).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/>
              <a:t>2)</a:t>
            </a:r>
            <a:r>
              <a:rPr lang="ru-RU" sz="2400" b="1" dirty="0" smtClean="0"/>
              <a:t>.По функциям: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/>
              <a:t>a)</a:t>
            </a:r>
            <a:r>
              <a:rPr lang="ru-RU" sz="2000" dirty="0" smtClean="0"/>
              <a:t>.производственное;        </a:t>
            </a:r>
            <a:r>
              <a:rPr lang="en-US" sz="2000" dirty="0" smtClean="0"/>
              <a:t>b)</a:t>
            </a:r>
            <a:r>
              <a:rPr lang="ru-RU" sz="2000" dirty="0" smtClean="0"/>
              <a:t>.финансовое;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/>
              <a:t>c)</a:t>
            </a:r>
            <a:r>
              <a:rPr lang="ru-RU" sz="2000" dirty="0" smtClean="0"/>
              <a:t>.кадровое;                            </a:t>
            </a:r>
            <a:r>
              <a:rPr lang="en-US" sz="2000" dirty="0" smtClean="0"/>
              <a:t>d)</a:t>
            </a:r>
            <a:r>
              <a:rPr lang="ru-RU" sz="2000" dirty="0" smtClean="0"/>
              <a:t>.маркетинговое.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/>
              <a:t>3)</a:t>
            </a:r>
            <a:r>
              <a:rPr lang="ru-RU" sz="2400" b="1" dirty="0" smtClean="0"/>
              <a:t>.По подфункциям (например, для маркетинга):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/>
              <a:t>a)</a:t>
            </a:r>
            <a:r>
              <a:rPr lang="ru-RU" sz="2000" dirty="0" smtClean="0"/>
              <a:t>.планирование ассортимента;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/>
              <a:t>b)</a:t>
            </a:r>
            <a:r>
              <a:rPr lang="ru-RU" sz="2000" dirty="0" smtClean="0"/>
              <a:t>.планирование рекламы;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/>
              <a:t>c)</a:t>
            </a:r>
            <a:r>
              <a:rPr lang="ru-RU" sz="2000" dirty="0" smtClean="0"/>
              <a:t>.планирование продаж.</a:t>
            </a:r>
          </a:p>
        </p:txBody>
      </p:sp>
      <p:pic>
        <p:nvPicPr>
          <p:cNvPr id="13316" name="Рисунок 8" descr="i.jpe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2160" y="188640"/>
            <a:ext cx="292895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10" descr="powermat110509_fullsize_story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168" y="4725144"/>
            <a:ext cx="278637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Рисунок 11" descr="87958946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88224" y="2276872"/>
            <a:ext cx="1762125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4294967295"/>
          </p:nvPr>
        </p:nvSpPr>
        <p:spPr>
          <a:xfrm>
            <a:off x="251520" y="214290"/>
            <a:ext cx="5256584" cy="6429375"/>
          </a:xfrm>
        </p:spPr>
        <p:txBody>
          <a:bodyPr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7400" b="1" dirty="0" smtClean="0"/>
              <a:t>4)</a:t>
            </a:r>
            <a:r>
              <a:rPr lang="ru-RU" sz="7400" b="1" dirty="0" smtClean="0"/>
              <a:t>.По временному периоду: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6200" dirty="0" smtClean="0"/>
              <a:t>a)</a:t>
            </a:r>
            <a:r>
              <a:rPr lang="ru-RU" sz="6200" dirty="0" smtClean="0"/>
              <a:t>.долгосрочное планирование - 5 лет и более;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6200" dirty="0" smtClean="0"/>
              <a:t>b)</a:t>
            </a:r>
            <a:r>
              <a:rPr lang="ru-RU" sz="6200" dirty="0" smtClean="0"/>
              <a:t>.среднесрочное планирование - от 2 до 5 лет;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6200" dirty="0" smtClean="0"/>
              <a:t>c)</a:t>
            </a:r>
            <a:r>
              <a:rPr lang="ru-RU" sz="6200" dirty="0" smtClean="0"/>
              <a:t>.краткосрочное планирование - до года.</a:t>
            </a:r>
            <a:endParaRPr lang="en-US" sz="62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ru-RU" sz="50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7400" b="1" dirty="0" smtClean="0"/>
              <a:t>5)</a:t>
            </a:r>
            <a:r>
              <a:rPr lang="ru-RU" sz="7400" b="1" dirty="0" smtClean="0"/>
              <a:t>.По степени детализации планов: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6200" dirty="0" smtClean="0"/>
              <a:t>a)</a:t>
            </a:r>
            <a:r>
              <a:rPr lang="ru-RU" sz="6200" dirty="0" smtClean="0"/>
              <a:t>.стратегическое планирование;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6200" dirty="0" smtClean="0"/>
              <a:t>b)</a:t>
            </a:r>
            <a:r>
              <a:rPr lang="ru-RU" sz="6200" dirty="0" smtClean="0"/>
              <a:t>.оперативное или тактическое планирование.</a:t>
            </a:r>
            <a:endParaRPr lang="en-US" sz="62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ru-RU" sz="50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7400" b="1" dirty="0" smtClean="0"/>
              <a:t>6)</a:t>
            </a:r>
            <a:r>
              <a:rPr lang="ru-RU" sz="7400" b="1" dirty="0" smtClean="0"/>
              <a:t>.По обязательности выполнения: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6200" dirty="0" smtClean="0"/>
              <a:t>a)</a:t>
            </a:r>
            <a:r>
              <a:rPr lang="ru-RU" sz="6200" dirty="0" smtClean="0"/>
              <a:t>.директивные планы для непосредственного обязательного исполнения;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6200" dirty="0" smtClean="0"/>
              <a:t>b)</a:t>
            </a:r>
            <a:r>
              <a:rPr lang="ru-RU" sz="6200" dirty="0" smtClean="0"/>
              <a:t>.индикативные планы, которые являются ориентирными и зависят от индикаторов экономической, политической и т. д. деятельности.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ru-RU" sz="6200" dirty="0"/>
          </a:p>
        </p:txBody>
      </p:sp>
      <p:pic>
        <p:nvPicPr>
          <p:cNvPr id="14340" name="Рисунок 6" descr="5f237f4b7aab0fdbb18e118ec7576fda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20" y="4293096"/>
            <a:ext cx="3268665" cy="2134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7" descr="482820_w640_h640_4710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4208" y="404664"/>
            <a:ext cx="2347154" cy="342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Содержимое 5" descr="photo03.jpg"/>
          <p:cNvPicPr>
            <a:picLocks noGrp="1" noChangeAspect="1"/>
          </p:cNvPicPr>
          <p:nvPr>
            <p:ph sz="half" idx="4294967295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580112" y="2132856"/>
            <a:ext cx="2664296" cy="2062163"/>
          </a:xfrm>
        </p:spPr>
      </p:pic>
    </p:spTree>
  </p:cSld>
  <p:clrMapOvr>
    <a:masterClrMapping/>
  </p:clrMapOvr>
  <p:transition spd="med">
    <p:pull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77</TotalTime>
  <Words>323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Функция менеджмента -Планирование</vt:lpstr>
      <vt:lpstr>Планирование - это определение системы целей функционирования и развития организации, а также путей и средств их достижения. Любая организация не может обходиться без планирования, так как необходимо принимать управленческие решения относительно:</vt:lpstr>
      <vt:lpstr>Слайд 3</vt:lpstr>
      <vt:lpstr>В общем процессе планирования можно выделить: 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</dc:title>
  <dc:creator>Admin</dc:creator>
  <cp:lastModifiedBy>Олег</cp:lastModifiedBy>
  <cp:revision>11</cp:revision>
  <dcterms:created xsi:type="dcterms:W3CDTF">2011-04-21T16:38:14Z</dcterms:created>
  <dcterms:modified xsi:type="dcterms:W3CDTF">2012-02-02T17:38:34Z</dcterms:modified>
</cp:coreProperties>
</file>