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3"/>
  </p:notesMasterIdLst>
  <p:sldIdLst>
    <p:sldId id="256" r:id="rId2"/>
    <p:sldId id="258" r:id="rId3"/>
    <p:sldId id="257" r:id="rId4"/>
    <p:sldId id="263" r:id="rId5"/>
    <p:sldId id="259" r:id="rId6"/>
    <p:sldId id="277" r:id="rId7"/>
    <p:sldId id="262" r:id="rId8"/>
    <p:sldId id="264" r:id="rId9"/>
    <p:sldId id="265" r:id="rId10"/>
    <p:sldId id="266" r:id="rId11"/>
    <p:sldId id="267" r:id="rId12"/>
    <p:sldId id="279" r:id="rId13"/>
    <p:sldId id="284" r:id="rId14"/>
    <p:sldId id="268" r:id="rId15"/>
    <p:sldId id="271" r:id="rId16"/>
    <p:sldId id="270" r:id="rId17"/>
    <p:sldId id="280" r:id="rId18"/>
    <p:sldId id="272" r:id="rId19"/>
    <p:sldId id="281" r:id="rId20"/>
    <p:sldId id="282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267" autoAdjust="0"/>
  </p:normalViewPr>
  <p:slideViewPr>
    <p:cSldViewPr>
      <p:cViewPr varScale="1">
        <p:scale>
          <a:sx n="54" d="100"/>
          <a:sy n="54" d="100"/>
        </p:scale>
        <p:origin x="-17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934519946126846"/>
          <c:y val="5.2910787690256637E-2"/>
          <c:w val="0.59628973973652055"/>
          <c:h val="0.655535766087718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76672"/>
        <c:axId val="32063488"/>
        <c:axId val="0"/>
      </c:bar3DChart>
      <c:catAx>
        <c:axId val="6076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063488"/>
        <c:crosses val="autoZero"/>
        <c:auto val="1"/>
        <c:lblAlgn val="ctr"/>
        <c:lblOffset val="100"/>
        <c:noMultiLvlLbl val="0"/>
      </c:catAx>
      <c:valAx>
        <c:axId val="32063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076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8136800589408195"/>
          <c:y val="0.73535598668049229"/>
          <c:w val="0.79697260733212882"/>
          <c:h val="0.165992358873705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888729377291413"/>
          <c:y val="9.1055480172287499E-4"/>
          <c:w val="0.71977267282801916"/>
          <c:h val="0.999089445198277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-5.1734703088545716E-3"/>
                  <c:y val="3.7447094102249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940145539384513E-3"/>
                  <c:y val="4.7110084873582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967941062104209E-3"/>
                  <c:y val="-3.265100737637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010501437340297E-2"/>
                  <c:y val="-3.49246331549148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</c:v>
                </c:pt>
                <c:pt idx="1">
                  <c:v>Обслуживающий персонал</c:v>
                </c:pt>
                <c:pt idx="2">
                  <c:v>Декретный отпуск</c:v>
                </c:pt>
                <c:pt idx="3">
                  <c:v>Ветераны педагогического труда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7.8539233487945795E-2"/>
          <c:y val="0.68283943667096225"/>
          <c:w val="0.87461267324463954"/>
          <c:h val="0.317160527137196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228B8-534F-4D3D-97D6-7F6CCE42E942}" type="doc">
      <dgm:prSet loTypeId="urn:microsoft.com/office/officeart/2005/8/layout/radial5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794E0AD-E448-4907-9DD4-99715A2B8AF5}">
      <dgm:prSet phldrT="[Текст]" custT="1"/>
      <dgm:spPr/>
      <dgm:t>
        <a:bodyPr/>
        <a:lstStyle/>
        <a:p>
          <a:r>
            <a:rPr lang="ru-RU" sz="2000" dirty="0" smtClean="0"/>
            <a:t>Администрация </a:t>
          </a:r>
        </a:p>
        <a:p>
          <a:r>
            <a:rPr lang="ru-RU" sz="2000" dirty="0" smtClean="0"/>
            <a:t>и</a:t>
          </a:r>
        </a:p>
        <a:p>
          <a:r>
            <a:rPr lang="ru-RU" sz="2000" dirty="0" smtClean="0"/>
            <a:t> Профком</a:t>
          </a:r>
          <a:endParaRPr lang="ru-RU" sz="2000" dirty="0"/>
        </a:p>
      </dgm:t>
    </dgm:pt>
    <dgm:pt modelId="{8CC3E54F-7E9A-4B2C-B1E2-E068E938C9DF}" type="parTrans" cxnId="{3FE27E21-7612-42B7-B415-D38EBA54110F}">
      <dgm:prSet/>
      <dgm:spPr/>
      <dgm:t>
        <a:bodyPr/>
        <a:lstStyle/>
        <a:p>
          <a:endParaRPr lang="ru-RU"/>
        </a:p>
      </dgm:t>
    </dgm:pt>
    <dgm:pt modelId="{AEC2DCD7-8010-4F5E-8345-1100239725DC}" type="sibTrans" cxnId="{3FE27E21-7612-42B7-B415-D38EBA54110F}">
      <dgm:prSet/>
      <dgm:spPr/>
      <dgm:t>
        <a:bodyPr/>
        <a:lstStyle/>
        <a:p>
          <a:endParaRPr lang="ru-RU"/>
        </a:p>
      </dgm:t>
    </dgm:pt>
    <dgm:pt modelId="{5240AD07-F6EB-4A0C-A14A-3DD8BB022C23}">
      <dgm:prSet phldrT="[Текст]" custT="1"/>
      <dgm:spPr/>
      <dgm:t>
        <a:bodyPr/>
        <a:lstStyle/>
        <a:p>
          <a:r>
            <a:rPr lang="ru-RU" sz="2000" dirty="0" smtClean="0"/>
            <a:t>Райком</a:t>
          </a:r>
          <a:endParaRPr lang="ru-RU" sz="2000" dirty="0"/>
        </a:p>
      </dgm:t>
    </dgm:pt>
    <dgm:pt modelId="{3D895719-17EA-4AE5-8C73-58C324D966D3}" type="parTrans" cxnId="{FE69CA56-27B1-4529-9AB6-822056C7926D}">
      <dgm:prSet/>
      <dgm:spPr/>
      <dgm:t>
        <a:bodyPr/>
        <a:lstStyle/>
        <a:p>
          <a:endParaRPr lang="ru-RU"/>
        </a:p>
      </dgm:t>
    </dgm:pt>
    <dgm:pt modelId="{9D91279C-12F0-4FD4-BDDA-41EE0DA15424}" type="sibTrans" cxnId="{FE69CA56-27B1-4529-9AB6-822056C7926D}">
      <dgm:prSet/>
      <dgm:spPr/>
      <dgm:t>
        <a:bodyPr/>
        <a:lstStyle/>
        <a:p>
          <a:endParaRPr lang="ru-RU"/>
        </a:p>
      </dgm:t>
    </dgm:pt>
    <dgm:pt modelId="{FDBD9896-9BA9-49E1-AA83-56078C2B8FD5}">
      <dgm:prSet phldrT="[Текст]" custT="1"/>
      <dgm:spPr/>
      <dgm:t>
        <a:bodyPr/>
        <a:lstStyle/>
        <a:p>
          <a:r>
            <a:rPr lang="ru-RU" sz="2000" dirty="0" smtClean="0"/>
            <a:t>Управление образования</a:t>
          </a:r>
          <a:endParaRPr lang="ru-RU" sz="2000" dirty="0"/>
        </a:p>
      </dgm:t>
    </dgm:pt>
    <dgm:pt modelId="{ED1FE6E3-44A9-45DB-A512-8B793275A92B}" type="parTrans" cxnId="{FBA80FD2-E990-467A-A330-BC38D1F950D0}">
      <dgm:prSet/>
      <dgm:spPr/>
      <dgm:t>
        <a:bodyPr/>
        <a:lstStyle/>
        <a:p>
          <a:endParaRPr lang="ru-RU"/>
        </a:p>
      </dgm:t>
    </dgm:pt>
    <dgm:pt modelId="{F6C0321F-FE27-409E-B49B-A65DBE8B645C}" type="sibTrans" cxnId="{FBA80FD2-E990-467A-A330-BC38D1F950D0}">
      <dgm:prSet/>
      <dgm:spPr/>
      <dgm:t>
        <a:bodyPr/>
        <a:lstStyle/>
        <a:p>
          <a:endParaRPr lang="ru-RU"/>
        </a:p>
      </dgm:t>
    </dgm:pt>
    <dgm:pt modelId="{B8D8BEDB-4D9A-4939-84FC-0558F41C60C6}">
      <dgm:prSet phldrT="[Текст]" custT="1"/>
      <dgm:spPr/>
      <dgm:t>
        <a:bodyPr/>
        <a:lstStyle/>
        <a:p>
          <a:r>
            <a:rPr lang="ru-RU" sz="2000" dirty="0" smtClean="0"/>
            <a:t>Общешкольный родительский комитет</a:t>
          </a:r>
          <a:endParaRPr lang="ru-RU" sz="2000" dirty="0"/>
        </a:p>
      </dgm:t>
    </dgm:pt>
    <dgm:pt modelId="{FF4539B3-2CD3-4C0C-926D-4B29A9476704}" type="parTrans" cxnId="{0C2896EA-804D-4DEB-BEA3-B87D1B5CAB1E}">
      <dgm:prSet/>
      <dgm:spPr/>
      <dgm:t>
        <a:bodyPr/>
        <a:lstStyle/>
        <a:p>
          <a:endParaRPr lang="ru-RU"/>
        </a:p>
      </dgm:t>
    </dgm:pt>
    <dgm:pt modelId="{0997BBDA-88C5-4363-816F-76BC67FAACEF}" type="sibTrans" cxnId="{0C2896EA-804D-4DEB-BEA3-B87D1B5CAB1E}">
      <dgm:prSet/>
      <dgm:spPr/>
      <dgm:t>
        <a:bodyPr/>
        <a:lstStyle/>
        <a:p>
          <a:endParaRPr lang="ru-RU"/>
        </a:p>
      </dgm:t>
    </dgm:pt>
    <dgm:pt modelId="{8C37FA62-2DB9-4B7A-84E2-AADBA47DC9ED}">
      <dgm:prSet phldrT="[Текст]" custT="1"/>
      <dgm:spPr/>
      <dgm:t>
        <a:bodyPr/>
        <a:lstStyle/>
        <a:p>
          <a:r>
            <a:rPr lang="ru-RU" sz="2000" dirty="0" smtClean="0"/>
            <a:t>ТОС пос. Гвардейский</a:t>
          </a:r>
          <a:endParaRPr lang="ru-RU" sz="2000" dirty="0"/>
        </a:p>
      </dgm:t>
    </dgm:pt>
    <dgm:pt modelId="{FA0CFCC8-D647-4550-9345-57F1B9755723}" type="parTrans" cxnId="{E5C603A6-CFD4-4EB9-98D6-4794660EF7A5}">
      <dgm:prSet/>
      <dgm:spPr/>
      <dgm:t>
        <a:bodyPr/>
        <a:lstStyle/>
        <a:p>
          <a:endParaRPr lang="ru-RU"/>
        </a:p>
      </dgm:t>
    </dgm:pt>
    <dgm:pt modelId="{E33B3643-EF16-46C2-9042-D4CF0BB986DA}" type="sibTrans" cxnId="{E5C603A6-CFD4-4EB9-98D6-4794660EF7A5}">
      <dgm:prSet/>
      <dgm:spPr/>
      <dgm:t>
        <a:bodyPr/>
        <a:lstStyle/>
        <a:p>
          <a:endParaRPr lang="ru-RU"/>
        </a:p>
      </dgm:t>
    </dgm:pt>
    <dgm:pt modelId="{8ABC86F7-E878-43C9-9C58-154846F5B615}" type="pres">
      <dgm:prSet presAssocID="{E61228B8-534F-4D3D-97D6-7F6CCE42E94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B39EC1-DAFC-4854-B2F8-E6261D171863}" type="pres">
      <dgm:prSet presAssocID="{F794E0AD-E448-4907-9DD4-99715A2B8AF5}" presName="centerShape" presStyleLbl="node0" presStyleIdx="0" presStyleCnt="1" custScaleX="189861" custScaleY="143885" custLinFactNeighborX="-941" custLinFactNeighborY="-2670"/>
      <dgm:spPr/>
      <dgm:t>
        <a:bodyPr/>
        <a:lstStyle/>
        <a:p>
          <a:endParaRPr lang="ru-RU"/>
        </a:p>
      </dgm:t>
    </dgm:pt>
    <dgm:pt modelId="{A9D90562-3CC9-49FA-958D-7AD5A9F91653}" type="pres">
      <dgm:prSet presAssocID="{3D895719-17EA-4AE5-8C73-58C324D966D3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B6A42FF-206D-49A7-BE33-B85DDAE605BA}" type="pres">
      <dgm:prSet presAssocID="{3D895719-17EA-4AE5-8C73-58C324D966D3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220751D0-E168-4DBF-900D-F42230E2FA25}" type="pres">
      <dgm:prSet presAssocID="{5240AD07-F6EB-4A0C-A14A-3DD8BB022C23}" presName="node" presStyleLbl="node1" presStyleIdx="0" presStyleCnt="4" custScaleX="112821" custScaleY="81077" custRadScaleRad="97746" custRadScaleInc="-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25A41-6DEB-4CAB-8E37-2BF5C982EEE5}" type="pres">
      <dgm:prSet presAssocID="{ED1FE6E3-44A9-45DB-A512-8B793275A92B}" presName="parTrans" presStyleLbl="sibTrans2D1" presStyleIdx="1" presStyleCnt="4"/>
      <dgm:spPr/>
      <dgm:t>
        <a:bodyPr/>
        <a:lstStyle/>
        <a:p>
          <a:endParaRPr lang="ru-RU"/>
        </a:p>
      </dgm:t>
    </dgm:pt>
    <dgm:pt modelId="{8F95571A-FD83-42BE-808B-2266C9732767}" type="pres">
      <dgm:prSet presAssocID="{ED1FE6E3-44A9-45DB-A512-8B793275A92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0BD9E7B-2D6F-4477-95E6-E02ADA1EB489}" type="pres">
      <dgm:prSet presAssocID="{FDBD9896-9BA9-49E1-AA83-56078C2B8FD5}" presName="node" presStyleLbl="node1" presStyleIdx="1" presStyleCnt="4" custScaleX="147653" custScaleY="124399" custRadScaleRad="134893" custRadScaleInc="-2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0849C-D632-408E-851E-77D0F096C7CD}" type="pres">
      <dgm:prSet presAssocID="{FF4539B3-2CD3-4C0C-926D-4B29A9476704}" presName="parTrans" presStyleLbl="sibTrans2D1" presStyleIdx="2" presStyleCnt="4"/>
      <dgm:spPr/>
      <dgm:t>
        <a:bodyPr/>
        <a:lstStyle/>
        <a:p>
          <a:endParaRPr lang="ru-RU"/>
        </a:p>
      </dgm:t>
    </dgm:pt>
    <dgm:pt modelId="{848ABF00-1C12-40A0-82B6-425621A30323}" type="pres">
      <dgm:prSet presAssocID="{FF4539B3-2CD3-4C0C-926D-4B29A9476704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9475D593-12AA-4587-8AC2-0D3FF085EB1E}" type="pres">
      <dgm:prSet presAssocID="{B8D8BEDB-4D9A-4939-84FC-0558F41C60C6}" presName="node" presStyleLbl="node1" presStyleIdx="2" presStyleCnt="4" custScaleX="188405" custScaleY="97130" custRadScaleRad="95570" custRadScaleInc="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902EA-C695-40A2-A47E-78C31CB4A754}" type="pres">
      <dgm:prSet presAssocID="{FA0CFCC8-D647-4550-9345-57F1B9755723}" presName="parTrans" presStyleLbl="sibTrans2D1" presStyleIdx="3" presStyleCnt="4"/>
      <dgm:spPr/>
      <dgm:t>
        <a:bodyPr/>
        <a:lstStyle/>
        <a:p>
          <a:endParaRPr lang="ru-RU"/>
        </a:p>
      </dgm:t>
    </dgm:pt>
    <dgm:pt modelId="{4D518682-9575-491B-ACA7-BC7703705DA7}" type="pres">
      <dgm:prSet presAssocID="{FA0CFCC8-D647-4550-9345-57F1B975572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D7D4DB43-B380-4F7B-A8DD-F1651984BB3E}" type="pres">
      <dgm:prSet presAssocID="{8C37FA62-2DB9-4B7A-84E2-AADBA47DC9ED}" presName="node" presStyleLbl="node1" presStyleIdx="3" presStyleCnt="4" custScaleX="147266" custScaleY="112284" custRadScaleRad="141602" custRadScaleInc="3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90949B-0A66-45F0-A215-6BD38CC45EF6}" type="presOf" srcId="{8C37FA62-2DB9-4B7A-84E2-AADBA47DC9ED}" destId="{D7D4DB43-B380-4F7B-A8DD-F1651984BB3E}" srcOrd="0" destOrd="0" presId="urn:microsoft.com/office/officeart/2005/8/layout/radial5"/>
    <dgm:cxn modelId="{F1E32595-CDEC-4B50-BE94-95C371515815}" type="presOf" srcId="{B8D8BEDB-4D9A-4939-84FC-0558F41C60C6}" destId="{9475D593-12AA-4587-8AC2-0D3FF085EB1E}" srcOrd="0" destOrd="0" presId="urn:microsoft.com/office/officeart/2005/8/layout/radial5"/>
    <dgm:cxn modelId="{6EC70230-6179-4B05-9441-724D8B697370}" type="presOf" srcId="{3D895719-17EA-4AE5-8C73-58C324D966D3}" destId="{A9D90562-3CC9-49FA-958D-7AD5A9F91653}" srcOrd="0" destOrd="0" presId="urn:microsoft.com/office/officeart/2005/8/layout/radial5"/>
    <dgm:cxn modelId="{38B13541-A317-4B05-89A4-6BB9B9059762}" type="presOf" srcId="{5240AD07-F6EB-4A0C-A14A-3DD8BB022C23}" destId="{220751D0-E168-4DBF-900D-F42230E2FA25}" srcOrd="0" destOrd="0" presId="urn:microsoft.com/office/officeart/2005/8/layout/radial5"/>
    <dgm:cxn modelId="{FBA80FD2-E990-467A-A330-BC38D1F950D0}" srcId="{F794E0AD-E448-4907-9DD4-99715A2B8AF5}" destId="{FDBD9896-9BA9-49E1-AA83-56078C2B8FD5}" srcOrd="1" destOrd="0" parTransId="{ED1FE6E3-44A9-45DB-A512-8B793275A92B}" sibTransId="{F6C0321F-FE27-409E-B49B-A65DBE8B645C}"/>
    <dgm:cxn modelId="{FE69CA56-27B1-4529-9AB6-822056C7926D}" srcId="{F794E0AD-E448-4907-9DD4-99715A2B8AF5}" destId="{5240AD07-F6EB-4A0C-A14A-3DD8BB022C23}" srcOrd="0" destOrd="0" parTransId="{3D895719-17EA-4AE5-8C73-58C324D966D3}" sibTransId="{9D91279C-12F0-4FD4-BDDA-41EE0DA15424}"/>
    <dgm:cxn modelId="{7AB1163C-C2AC-4960-9510-6F410C838CD9}" type="presOf" srcId="{E61228B8-534F-4D3D-97D6-7F6CCE42E942}" destId="{8ABC86F7-E878-43C9-9C58-154846F5B615}" srcOrd="0" destOrd="0" presId="urn:microsoft.com/office/officeart/2005/8/layout/radial5"/>
    <dgm:cxn modelId="{27E8BA3F-ED70-427A-ADEC-1CBE16422184}" type="presOf" srcId="{FA0CFCC8-D647-4550-9345-57F1B9755723}" destId="{4D518682-9575-491B-ACA7-BC7703705DA7}" srcOrd="1" destOrd="0" presId="urn:microsoft.com/office/officeart/2005/8/layout/radial5"/>
    <dgm:cxn modelId="{3FE27E21-7612-42B7-B415-D38EBA54110F}" srcId="{E61228B8-534F-4D3D-97D6-7F6CCE42E942}" destId="{F794E0AD-E448-4907-9DD4-99715A2B8AF5}" srcOrd="0" destOrd="0" parTransId="{8CC3E54F-7E9A-4B2C-B1E2-E068E938C9DF}" sibTransId="{AEC2DCD7-8010-4F5E-8345-1100239725DC}"/>
    <dgm:cxn modelId="{287173C4-A678-4A64-B968-81F0E7EE9D72}" type="presOf" srcId="{3D895719-17EA-4AE5-8C73-58C324D966D3}" destId="{6B6A42FF-206D-49A7-BE33-B85DDAE605BA}" srcOrd="1" destOrd="0" presId="urn:microsoft.com/office/officeart/2005/8/layout/radial5"/>
    <dgm:cxn modelId="{8B1D1770-CB00-4374-9D35-D1903BED8844}" type="presOf" srcId="{FDBD9896-9BA9-49E1-AA83-56078C2B8FD5}" destId="{F0BD9E7B-2D6F-4477-95E6-E02ADA1EB489}" srcOrd="0" destOrd="0" presId="urn:microsoft.com/office/officeart/2005/8/layout/radial5"/>
    <dgm:cxn modelId="{0619C768-52FC-4294-A4E3-3F73FDB69925}" type="presOf" srcId="{ED1FE6E3-44A9-45DB-A512-8B793275A92B}" destId="{56925A41-6DEB-4CAB-8E37-2BF5C982EEE5}" srcOrd="0" destOrd="0" presId="urn:microsoft.com/office/officeart/2005/8/layout/radial5"/>
    <dgm:cxn modelId="{FD49A918-FAFE-45EE-9897-134B0884DFF3}" type="presOf" srcId="{ED1FE6E3-44A9-45DB-A512-8B793275A92B}" destId="{8F95571A-FD83-42BE-808B-2266C9732767}" srcOrd="1" destOrd="0" presId="urn:microsoft.com/office/officeart/2005/8/layout/radial5"/>
    <dgm:cxn modelId="{E5C603A6-CFD4-4EB9-98D6-4794660EF7A5}" srcId="{F794E0AD-E448-4907-9DD4-99715A2B8AF5}" destId="{8C37FA62-2DB9-4B7A-84E2-AADBA47DC9ED}" srcOrd="3" destOrd="0" parTransId="{FA0CFCC8-D647-4550-9345-57F1B9755723}" sibTransId="{E33B3643-EF16-46C2-9042-D4CF0BB986DA}"/>
    <dgm:cxn modelId="{DDFA6D1A-45F5-4A0F-B696-2465D23A83E0}" type="presOf" srcId="{FA0CFCC8-D647-4550-9345-57F1B9755723}" destId="{E0F902EA-C695-40A2-A47E-78C31CB4A754}" srcOrd="0" destOrd="0" presId="urn:microsoft.com/office/officeart/2005/8/layout/radial5"/>
    <dgm:cxn modelId="{90C800D3-9A16-4AE0-9D85-A2C34F092DD4}" type="presOf" srcId="{F794E0AD-E448-4907-9DD4-99715A2B8AF5}" destId="{63B39EC1-DAFC-4854-B2F8-E6261D171863}" srcOrd="0" destOrd="0" presId="urn:microsoft.com/office/officeart/2005/8/layout/radial5"/>
    <dgm:cxn modelId="{6643C825-82E5-4E9E-A92C-0E7AD17E60D2}" type="presOf" srcId="{FF4539B3-2CD3-4C0C-926D-4B29A9476704}" destId="{F590849C-D632-408E-851E-77D0F096C7CD}" srcOrd="0" destOrd="0" presId="urn:microsoft.com/office/officeart/2005/8/layout/radial5"/>
    <dgm:cxn modelId="{0CFFAE13-CBAD-4D53-881B-0544AAC929A2}" type="presOf" srcId="{FF4539B3-2CD3-4C0C-926D-4B29A9476704}" destId="{848ABF00-1C12-40A0-82B6-425621A30323}" srcOrd="1" destOrd="0" presId="urn:microsoft.com/office/officeart/2005/8/layout/radial5"/>
    <dgm:cxn modelId="{0C2896EA-804D-4DEB-BEA3-B87D1B5CAB1E}" srcId="{F794E0AD-E448-4907-9DD4-99715A2B8AF5}" destId="{B8D8BEDB-4D9A-4939-84FC-0558F41C60C6}" srcOrd="2" destOrd="0" parTransId="{FF4539B3-2CD3-4C0C-926D-4B29A9476704}" sibTransId="{0997BBDA-88C5-4363-816F-76BC67FAACEF}"/>
    <dgm:cxn modelId="{B41AA513-8059-4E6E-920C-2EBD4AA4874D}" type="presParOf" srcId="{8ABC86F7-E878-43C9-9C58-154846F5B615}" destId="{63B39EC1-DAFC-4854-B2F8-E6261D171863}" srcOrd="0" destOrd="0" presId="urn:microsoft.com/office/officeart/2005/8/layout/radial5"/>
    <dgm:cxn modelId="{D9865F4C-15DE-40C1-A983-EAD594EE8416}" type="presParOf" srcId="{8ABC86F7-E878-43C9-9C58-154846F5B615}" destId="{A9D90562-3CC9-49FA-958D-7AD5A9F91653}" srcOrd="1" destOrd="0" presId="urn:microsoft.com/office/officeart/2005/8/layout/radial5"/>
    <dgm:cxn modelId="{A2D78994-2D9D-44F9-ADB1-5FC742C93B60}" type="presParOf" srcId="{A9D90562-3CC9-49FA-958D-7AD5A9F91653}" destId="{6B6A42FF-206D-49A7-BE33-B85DDAE605BA}" srcOrd="0" destOrd="0" presId="urn:microsoft.com/office/officeart/2005/8/layout/radial5"/>
    <dgm:cxn modelId="{36B1DE02-F8EC-45E6-B699-37AD43ED11A6}" type="presParOf" srcId="{8ABC86F7-E878-43C9-9C58-154846F5B615}" destId="{220751D0-E168-4DBF-900D-F42230E2FA25}" srcOrd="2" destOrd="0" presId="urn:microsoft.com/office/officeart/2005/8/layout/radial5"/>
    <dgm:cxn modelId="{F5376C62-1B5D-499C-82FA-619F8D6622AF}" type="presParOf" srcId="{8ABC86F7-E878-43C9-9C58-154846F5B615}" destId="{56925A41-6DEB-4CAB-8E37-2BF5C982EEE5}" srcOrd="3" destOrd="0" presId="urn:microsoft.com/office/officeart/2005/8/layout/radial5"/>
    <dgm:cxn modelId="{30C7E99E-F948-4408-87D4-052632B804E6}" type="presParOf" srcId="{56925A41-6DEB-4CAB-8E37-2BF5C982EEE5}" destId="{8F95571A-FD83-42BE-808B-2266C9732767}" srcOrd="0" destOrd="0" presId="urn:microsoft.com/office/officeart/2005/8/layout/radial5"/>
    <dgm:cxn modelId="{6CB8BBD9-1FCB-40A3-B54A-43FACD5B1689}" type="presParOf" srcId="{8ABC86F7-E878-43C9-9C58-154846F5B615}" destId="{F0BD9E7B-2D6F-4477-95E6-E02ADA1EB489}" srcOrd="4" destOrd="0" presId="urn:microsoft.com/office/officeart/2005/8/layout/radial5"/>
    <dgm:cxn modelId="{84D92AC5-683F-4AC7-89C3-9EA838915FD8}" type="presParOf" srcId="{8ABC86F7-E878-43C9-9C58-154846F5B615}" destId="{F590849C-D632-408E-851E-77D0F096C7CD}" srcOrd="5" destOrd="0" presId="urn:microsoft.com/office/officeart/2005/8/layout/radial5"/>
    <dgm:cxn modelId="{7DEC2680-14E6-42FD-8619-4460FC53C320}" type="presParOf" srcId="{F590849C-D632-408E-851E-77D0F096C7CD}" destId="{848ABF00-1C12-40A0-82B6-425621A30323}" srcOrd="0" destOrd="0" presId="urn:microsoft.com/office/officeart/2005/8/layout/radial5"/>
    <dgm:cxn modelId="{4B4479EB-C3FE-49EF-B32E-2A3277FBAFBA}" type="presParOf" srcId="{8ABC86F7-E878-43C9-9C58-154846F5B615}" destId="{9475D593-12AA-4587-8AC2-0D3FF085EB1E}" srcOrd="6" destOrd="0" presId="urn:microsoft.com/office/officeart/2005/8/layout/radial5"/>
    <dgm:cxn modelId="{23036288-93F5-42D6-9399-0A80F1FF3A60}" type="presParOf" srcId="{8ABC86F7-E878-43C9-9C58-154846F5B615}" destId="{E0F902EA-C695-40A2-A47E-78C31CB4A754}" srcOrd="7" destOrd="0" presId="urn:microsoft.com/office/officeart/2005/8/layout/radial5"/>
    <dgm:cxn modelId="{7BB964D6-5E02-49EC-99A0-DC98FAA25596}" type="presParOf" srcId="{E0F902EA-C695-40A2-A47E-78C31CB4A754}" destId="{4D518682-9575-491B-ACA7-BC7703705DA7}" srcOrd="0" destOrd="0" presId="urn:microsoft.com/office/officeart/2005/8/layout/radial5"/>
    <dgm:cxn modelId="{E15BAEE7-DA56-45FF-A87A-C5FD18CFF848}" type="presParOf" srcId="{8ABC86F7-E878-43C9-9C58-154846F5B615}" destId="{D7D4DB43-B380-4F7B-A8DD-F1651984BB3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39EC1-DAFC-4854-B2F8-E6261D171863}">
      <dsp:nvSpPr>
        <dsp:cNvPr id="0" name=""/>
        <dsp:cNvSpPr/>
      </dsp:nvSpPr>
      <dsp:spPr>
        <a:xfrm>
          <a:off x="2973387" y="1690857"/>
          <a:ext cx="3003274" cy="22760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Администрация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Профком</a:t>
          </a:r>
          <a:endParaRPr lang="ru-RU" sz="2000" kern="1200" dirty="0"/>
        </a:p>
      </dsp:txBody>
      <dsp:txXfrm>
        <a:off x="3413206" y="2024171"/>
        <a:ext cx="2123636" cy="1609385"/>
      </dsp:txXfrm>
    </dsp:sp>
    <dsp:sp modelId="{A9D90562-3CC9-49FA-958D-7AD5A9F91653}">
      <dsp:nvSpPr>
        <dsp:cNvPr id="0" name=""/>
        <dsp:cNvSpPr/>
      </dsp:nvSpPr>
      <dsp:spPr>
        <a:xfrm rot="16255845">
          <a:off x="4424603" y="1292071"/>
          <a:ext cx="142038" cy="537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445562" y="1420938"/>
        <a:ext cx="99427" cy="322693"/>
      </dsp:txXfrm>
    </dsp:sp>
    <dsp:sp modelId="{220751D0-E168-4DBF-900D-F42230E2FA25}">
      <dsp:nvSpPr>
        <dsp:cNvPr id="0" name=""/>
        <dsp:cNvSpPr/>
      </dsp:nvSpPr>
      <dsp:spPr>
        <a:xfrm>
          <a:off x="3615965" y="140526"/>
          <a:ext cx="1784634" cy="12824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Райком</a:t>
          </a:r>
          <a:endParaRPr lang="ru-RU" sz="2000" kern="1200" dirty="0"/>
        </a:p>
      </dsp:txBody>
      <dsp:txXfrm>
        <a:off x="3877319" y="328343"/>
        <a:ext cx="1261926" cy="906864"/>
      </dsp:txXfrm>
    </dsp:sp>
    <dsp:sp modelId="{56925A41-6DEB-4CAB-8E37-2BF5C982EEE5}">
      <dsp:nvSpPr>
        <dsp:cNvPr id="0" name=""/>
        <dsp:cNvSpPr/>
      </dsp:nvSpPr>
      <dsp:spPr>
        <a:xfrm rot="70235">
          <a:off x="6055503" y="2594202"/>
          <a:ext cx="191337" cy="537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055509" y="2701180"/>
        <a:ext cx="133936" cy="322693"/>
      </dsp:txXfrm>
    </dsp:sp>
    <dsp:sp modelId="{F0BD9E7B-2D6F-4477-95E6-E02ADA1EB489}">
      <dsp:nvSpPr>
        <dsp:cNvPr id="0" name=""/>
        <dsp:cNvSpPr/>
      </dsp:nvSpPr>
      <dsp:spPr>
        <a:xfrm>
          <a:off x="6336711" y="1906877"/>
          <a:ext cx="2335616" cy="19677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Управление образования</a:t>
          </a:r>
          <a:endParaRPr lang="ru-RU" sz="2000" kern="1200" dirty="0"/>
        </a:p>
      </dsp:txBody>
      <dsp:txXfrm>
        <a:off x="6678754" y="2195051"/>
        <a:ext cx="1651530" cy="1391430"/>
      </dsp:txXfrm>
    </dsp:sp>
    <dsp:sp modelId="{F590849C-D632-408E-851E-77D0F096C7CD}">
      <dsp:nvSpPr>
        <dsp:cNvPr id="0" name=""/>
        <dsp:cNvSpPr/>
      </dsp:nvSpPr>
      <dsp:spPr>
        <a:xfrm rot="5339369">
          <a:off x="4410607" y="3857620"/>
          <a:ext cx="174613" cy="537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4436337" y="3938996"/>
        <a:ext cx="122229" cy="322693"/>
      </dsp:txXfrm>
    </dsp:sp>
    <dsp:sp modelId="{9475D593-12AA-4587-8AC2-0D3FF085EB1E}">
      <dsp:nvSpPr>
        <dsp:cNvPr id="0" name=""/>
        <dsp:cNvSpPr/>
      </dsp:nvSpPr>
      <dsp:spPr>
        <a:xfrm>
          <a:off x="3024334" y="4296144"/>
          <a:ext cx="2980243" cy="15364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Общешкольный родительский комитет</a:t>
          </a:r>
          <a:endParaRPr lang="ru-RU" sz="2000" kern="1200" dirty="0"/>
        </a:p>
      </dsp:txBody>
      <dsp:txXfrm>
        <a:off x="3460780" y="4521149"/>
        <a:ext cx="2107351" cy="1086419"/>
      </dsp:txXfrm>
    </dsp:sp>
    <dsp:sp modelId="{E0F902EA-C695-40A2-A47E-78C31CB4A754}">
      <dsp:nvSpPr>
        <dsp:cNvPr id="0" name=""/>
        <dsp:cNvSpPr/>
      </dsp:nvSpPr>
      <dsp:spPr>
        <a:xfrm rot="10757686">
          <a:off x="2652420" y="2580990"/>
          <a:ext cx="226967" cy="5378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800000">
        <a:off x="2720507" y="2688135"/>
        <a:ext cx="158877" cy="322693"/>
      </dsp:txXfrm>
    </dsp:sp>
    <dsp:sp modelId="{D7D4DB43-B380-4F7B-A8DD-F1651984BB3E}">
      <dsp:nvSpPr>
        <dsp:cNvPr id="0" name=""/>
        <dsp:cNvSpPr/>
      </dsp:nvSpPr>
      <dsp:spPr>
        <a:xfrm>
          <a:off x="216033" y="1978881"/>
          <a:ext cx="2329494" cy="17761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ТОС пос. Гвардейский</a:t>
          </a:r>
          <a:endParaRPr lang="ru-RU" sz="2000" kern="1200" dirty="0"/>
        </a:p>
      </dsp:txBody>
      <dsp:txXfrm>
        <a:off x="557179" y="2238991"/>
        <a:ext cx="1647202" cy="1255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F9121-21AB-42D9-BA29-8958654E889C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C0FDB-2563-4D3F-AC09-8AB3A54BEA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81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0FDB-2563-4D3F-AC09-8AB3A54BEA9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7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0FDB-2563-4D3F-AC09-8AB3A54BEA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31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0FDB-2563-4D3F-AC09-8AB3A54BEA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7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0FDB-2563-4D3F-AC09-8AB3A54BEA9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11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C0FDB-2563-4D3F-AC09-8AB3A54BEA9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5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.jpeg"/><Relationship Id="rId7" Type="http://schemas.openxmlformats.org/officeDocument/2006/relationships/image" Target="http://lic1.edusite.ru/images/p46_tok.jpg" TargetMode="External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http://lic1.edusite.ru/images/p46_1223499.jpg" TargetMode="External"/><Relationship Id="rId5" Type="http://schemas.openxmlformats.org/officeDocument/2006/relationships/hyperlink" Target="http://lic1.edusite.ru/p1aa1.html" TargetMode="External"/><Relationship Id="rId10" Type="http://schemas.openxmlformats.org/officeDocument/2006/relationships/image" Target="../media/image9.jpeg"/><Relationship Id="rId4" Type="http://schemas.openxmlformats.org/officeDocument/2006/relationships/image" Target="http://lic1.edusite.ru/images/p46_5958_b.jpg" TargetMode="External"/><Relationship Id="rId9" Type="http://schemas.openxmlformats.org/officeDocument/2006/relationships/image" Target="http://lic1.edusite.ru/images/p46_26-ugroza_300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4644008" y="2780929"/>
            <a:ext cx="3636392" cy="33452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i="1" dirty="0" smtClean="0">
                <a:latin typeface="Arial Black" pitchFamily="34" charset="0"/>
              </a:rPr>
              <a:t>  </a:t>
            </a:r>
            <a:r>
              <a:rPr lang="ru-RU" sz="4000" i="1" dirty="0" err="1" smtClean="0">
                <a:solidFill>
                  <a:schemeClr val="accent1"/>
                </a:solidFill>
                <a:latin typeface="Arial Black" pitchFamily="34" charset="0"/>
              </a:rPr>
              <a:t>Отчётно</a:t>
            </a:r>
            <a:r>
              <a:rPr lang="ru-RU" sz="4000" i="1" dirty="0" smtClean="0">
                <a:solidFill>
                  <a:schemeClr val="accent1"/>
                </a:solidFill>
                <a:latin typeface="Arial Black" pitchFamily="34" charset="0"/>
              </a:rPr>
              <a:t> –  выборное  собрание</a:t>
            </a:r>
            <a:endParaRPr lang="ru-RU" sz="4000" i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DSC019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7" y="2852936"/>
            <a:ext cx="393643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907704" y="260648"/>
            <a:ext cx="6347048" cy="21602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658431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Первичная профсоюзная организация лицея №81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529" y="76269"/>
            <a:ext cx="744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Модель социального партнерства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9693839"/>
              </p:ext>
            </p:extLst>
          </p:nvPr>
        </p:nvGraphicFramePr>
        <p:xfrm>
          <a:off x="107504" y="687525"/>
          <a:ext cx="9036496" cy="6021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59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ic1.edusite.ru/images/p46_5958_b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" y="1320060"/>
            <a:ext cx="2415413" cy="17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lic1.edusite.ru/images/p46_tok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13" y="3442924"/>
            <a:ext cx="1426996" cy="10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ic1.edusite.ru/images/p46_26-ugroza_300.jpg">
            <a:hlinkClick r:id="rId5"/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" y="4647966"/>
            <a:ext cx="3352016" cy="173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://lic1.edusite.ru/images/p46_1223499.jpg">
            <a:hlinkClick r:id="rId5"/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" y="3098036"/>
            <a:ext cx="1230151" cy="8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685259" y="2420888"/>
            <a:ext cx="514678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антитеррористическая деятельность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пожарная безопасность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охрана труда учащихся, педагогического коллектива, технического персонала</a:t>
            </a:r>
          </a:p>
        </p:txBody>
      </p:sp>
      <p:pic>
        <p:nvPicPr>
          <p:cNvPr id="14" name="Рисунок 13" descr="333_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6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167122" y="188640"/>
            <a:ext cx="6589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Приоритетное направление 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аботы Профкома и администрации лицея – охрана и обеспечение безопасной среды для всех участников образовательного процесса</a:t>
            </a:r>
          </a:p>
          <a:p>
            <a:pPr algn="ctr"/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188640"/>
            <a:ext cx="65892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Техника безопасности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42" y="3273710"/>
            <a:ext cx="4606016" cy="3454512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8" y="692697"/>
            <a:ext cx="4416491" cy="3312368"/>
          </a:xfrm>
        </p:spPr>
      </p:pic>
      <p:pic>
        <p:nvPicPr>
          <p:cNvPr id="6" name="Рисунок 5" descr="333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6" y="188640"/>
            <a:ext cx="828092" cy="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6" y="3666549"/>
            <a:ext cx="3898176" cy="3047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1282"/>
            <a:ext cx="4024499" cy="302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595"/>
            <a:ext cx="4860032" cy="3645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35" y="1063169"/>
            <a:ext cx="3923373" cy="2942530"/>
          </a:xfrm>
          <a:prstGeom prst="rect">
            <a:avLst/>
          </a:prstGeom>
        </p:spPr>
      </p:pic>
      <p:pic>
        <p:nvPicPr>
          <p:cNvPr id="4" name="Рисунок 3" descr="333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5240"/>
            <a:ext cx="828092" cy="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G:\Фото ПК\2013-04-29 11.59.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2" y="1077858"/>
            <a:ext cx="3591544" cy="26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39" y="339350"/>
            <a:ext cx="704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Наша солидарность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79" y="1063170"/>
            <a:ext cx="3178121" cy="2942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34" y="3906890"/>
            <a:ext cx="3918787" cy="29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4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ОВ\img06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1506" y="743110"/>
            <a:ext cx="2476670" cy="35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31640" y="368657"/>
            <a:ext cx="7041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Ветераны педагогического труда</a:t>
            </a:r>
          </a:p>
          <a:p>
            <a:pPr algn="ctr"/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 descr="G:\ВОВ\img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5936" y="3701924"/>
            <a:ext cx="3977756" cy="26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38" y="3633132"/>
            <a:ext cx="2376263" cy="2789811"/>
          </a:xfrm>
          <a:prstGeom prst="rect">
            <a:avLst/>
          </a:prstGeom>
        </p:spPr>
      </p:pic>
      <p:pic>
        <p:nvPicPr>
          <p:cNvPr id="1027" name="Picture 3" descr="G:\ВОВ\img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00317" y="1124744"/>
            <a:ext cx="3672408" cy="24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37574" y="1052736"/>
            <a:ext cx="8064896" cy="5616624"/>
          </a:xfrm>
        </p:spPr>
        <p:txBody>
          <a:bodyPr/>
          <a:lstStyle/>
          <a:p>
            <a:r>
              <a:rPr lang="ru-RU" dirty="0" smtClean="0"/>
              <a:t>Проведение Дней здоровья;</a:t>
            </a:r>
          </a:p>
          <a:p>
            <a:r>
              <a:rPr lang="ru-RU" dirty="0" smtClean="0"/>
              <a:t>Тематические вечера отдыха, выезды в театр;</a:t>
            </a:r>
          </a:p>
          <a:p>
            <a:r>
              <a:rPr lang="ru-RU" dirty="0"/>
              <a:t>Ф</a:t>
            </a:r>
            <a:r>
              <a:rPr lang="ru-RU" dirty="0" smtClean="0"/>
              <a:t>ункционирование </a:t>
            </a:r>
            <a:r>
              <a:rPr lang="ru-RU" dirty="0" err="1" smtClean="0"/>
              <a:t>кофемашины</a:t>
            </a:r>
            <a:r>
              <a:rPr lang="ru-RU" dirty="0" smtClean="0"/>
              <a:t> и комнаты </a:t>
            </a:r>
            <a:r>
              <a:rPr lang="ru-RU" dirty="0"/>
              <a:t>отдыха с </a:t>
            </a:r>
            <a:r>
              <a:rPr lang="ru-RU" dirty="0" smtClean="0"/>
              <a:t>массажерами;</a:t>
            </a:r>
          </a:p>
          <a:p>
            <a:r>
              <a:rPr lang="ru-RU" dirty="0" smtClean="0"/>
              <a:t>Посещение </a:t>
            </a:r>
            <a:r>
              <a:rPr lang="ru-RU" dirty="0"/>
              <a:t>соляной пещеры в свободное от работы </a:t>
            </a:r>
            <a:r>
              <a:rPr lang="ru-RU" dirty="0" smtClean="0"/>
              <a:t>время, тренажерного </a:t>
            </a:r>
            <a:r>
              <a:rPr lang="ru-RU" dirty="0"/>
              <a:t>зала и зала лечебной физкультуры </a:t>
            </a:r>
            <a:r>
              <a:rPr lang="ru-RU" dirty="0" smtClean="0"/>
              <a:t>лицея.</a:t>
            </a:r>
            <a:endParaRPr lang="ru-RU" dirty="0"/>
          </a:p>
          <a:p>
            <a:pPr marL="45720" indent="0">
              <a:buNone/>
            </a:pPr>
            <a:endParaRPr lang="ru-RU" dirty="0" smtClean="0"/>
          </a:p>
        </p:txBody>
      </p:sp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1" y="183463"/>
            <a:ext cx="828092" cy="869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31639" y="227544"/>
            <a:ext cx="7041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условий по оздоровлению членов профсоюза и их детей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58002"/>
            <a:ext cx="2671272" cy="17808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1" y="5183601"/>
            <a:ext cx="1860588" cy="1446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2" y="3789039"/>
            <a:ext cx="1860588" cy="1449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73" y="3823468"/>
            <a:ext cx="1980912" cy="1443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8" y="5238849"/>
            <a:ext cx="1924060" cy="1502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5837" y="3809019"/>
            <a:ext cx="2161348" cy="13658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01778"/>
            <a:ext cx="2634369" cy="1756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013177"/>
            <a:ext cx="249109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 ПК\img0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888432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:\Фото ПК\img0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390089" cy="4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39" y="339350"/>
            <a:ext cx="704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Профсоюзная путевка 2014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1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39" y="188640"/>
            <a:ext cx="704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Профсоюзная путевка 2013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Рисунок 1" descr="C:\Users\Настя\Desktop\cwn7SFKZffA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7" y="3212976"/>
            <a:ext cx="5273917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2" descr="C:\Users\Настя\Desktop\8VK3ZRTv7bc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62" y="4005063"/>
            <a:ext cx="394970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Учитель\Рабочий стол\IMG_90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08"/>
            <a:ext cx="4134421" cy="288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Учитель\Рабочий стол\IMG_878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82" y="846234"/>
            <a:ext cx="4207767" cy="287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333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1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0544" y="199753"/>
            <a:ext cx="780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2010 год «Радуга талантов»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70" y="1230023"/>
            <a:ext cx="3456385" cy="259228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248853" cy="24366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18672"/>
            <a:ext cx="3599241" cy="2699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53035"/>
            <a:ext cx="4040941" cy="3030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23972"/>
            <a:ext cx="2182916" cy="3182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03740"/>
            <a:ext cx="2060785" cy="2929296"/>
          </a:xfrm>
          <a:prstGeom prst="rect">
            <a:avLst/>
          </a:prstGeom>
        </p:spPr>
      </p:pic>
      <p:pic>
        <p:nvPicPr>
          <p:cNvPr id="4" name="Рисунок 3" descr="333_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3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56818"/>
            <a:ext cx="7041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2011 год «Признание»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147745" cy="566248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46" y="764704"/>
            <a:ext cx="4141519" cy="310614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2225"/>
            <a:ext cx="4139952" cy="31049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5597"/>
            <a:ext cx="8286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0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81590" y="1700808"/>
            <a:ext cx="7794866" cy="48245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Председатель Профкома </a:t>
            </a:r>
            <a:r>
              <a:rPr lang="ru-RU" sz="2400" b="1" dirty="0" smtClean="0">
                <a:solidFill>
                  <a:schemeClr val="accent1"/>
                </a:solidFill>
              </a:rPr>
              <a:t> –   О</a:t>
            </a:r>
            <a:r>
              <a:rPr lang="ru-RU" sz="2400" b="1" dirty="0">
                <a:solidFill>
                  <a:schemeClr val="accent1"/>
                </a:solidFill>
              </a:rPr>
              <a:t>. В. Самарина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Зам. Председателя ПК </a:t>
            </a:r>
            <a:r>
              <a:rPr lang="ru-RU" sz="2400" b="1" dirty="0" smtClean="0">
                <a:solidFill>
                  <a:schemeClr val="accent1"/>
                </a:solidFill>
              </a:rPr>
              <a:t>     –   </a:t>
            </a:r>
            <a:r>
              <a:rPr lang="ru-RU" sz="2400" b="1" dirty="0" err="1" smtClean="0">
                <a:solidFill>
                  <a:schemeClr val="accent1"/>
                </a:solidFill>
              </a:rPr>
              <a:t>Л.Н.Радовская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Культ - массовый </a:t>
            </a:r>
            <a:r>
              <a:rPr lang="ru-RU" sz="2400" b="1" dirty="0" smtClean="0">
                <a:solidFill>
                  <a:schemeClr val="accent1"/>
                </a:solidFill>
              </a:rPr>
              <a:t>сектор  </a:t>
            </a:r>
            <a:r>
              <a:rPr lang="ru-RU" sz="2400" b="1" dirty="0">
                <a:solidFill>
                  <a:schemeClr val="accent1"/>
                </a:solidFill>
              </a:rPr>
              <a:t>– </a:t>
            </a:r>
            <a:r>
              <a:rPr lang="ru-RU" sz="2400" b="1" dirty="0" smtClean="0">
                <a:solidFill>
                  <a:schemeClr val="accent1"/>
                </a:solidFill>
              </a:rPr>
              <a:t>  </a:t>
            </a:r>
            <a:r>
              <a:rPr lang="ru-RU" sz="2400" b="1" dirty="0" err="1" smtClean="0">
                <a:solidFill>
                  <a:schemeClr val="accent1"/>
                </a:solidFill>
              </a:rPr>
              <a:t>О.А.Зяблова</a:t>
            </a:r>
            <a:r>
              <a:rPr lang="ru-RU" sz="2400" dirty="0" smtClean="0">
                <a:solidFill>
                  <a:schemeClr val="accent1"/>
                </a:solidFill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                                                         				     </a:t>
            </a:r>
            <a:r>
              <a:rPr lang="ru-RU" sz="2400" b="1" dirty="0" err="1" smtClean="0">
                <a:solidFill>
                  <a:schemeClr val="accent1"/>
                </a:solidFill>
              </a:rPr>
              <a:t>Л.И.Ткаченко</a:t>
            </a:r>
            <a:r>
              <a:rPr lang="ru-RU" sz="2400" b="1" dirty="0" smtClean="0">
                <a:solidFill>
                  <a:schemeClr val="accent1"/>
                </a:solidFill>
              </a:rPr>
              <a:t>              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Информационный сектор – </a:t>
            </a:r>
            <a:r>
              <a:rPr lang="ru-RU" sz="2400" b="1" dirty="0" err="1" smtClean="0">
                <a:solidFill>
                  <a:schemeClr val="accent1"/>
                </a:solidFill>
              </a:rPr>
              <a:t>С.В.Горбенко</a:t>
            </a:r>
            <a:endParaRPr lang="ru-RU" sz="2400" dirty="0" smtClean="0">
              <a:solidFill>
                <a:schemeClr val="accent1"/>
              </a:solidFill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                                                 </a:t>
            </a:r>
            <a:r>
              <a:rPr lang="ru-RU" sz="2400" b="1" dirty="0" err="1" smtClean="0">
                <a:solidFill>
                  <a:schemeClr val="accent1"/>
                </a:solidFill>
              </a:rPr>
              <a:t>Е.Л.Олейникова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Бытовой сектор –        </a:t>
            </a:r>
            <a:r>
              <a:rPr lang="ru-RU" sz="2400" b="1" dirty="0" err="1">
                <a:solidFill>
                  <a:schemeClr val="accent1"/>
                </a:solidFill>
              </a:rPr>
              <a:t>Г.Г.Подружина</a:t>
            </a:r>
            <a:endParaRPr lang="ru-RU" sz="2400" dirty="0">
              <a:solidFill>
                <a:schemeClr val="accent1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Ревизионный сектор </a:t>
            </a:r>
            <a:r>
              <a:rPr lang="ru-RU" sz="2400" b="1" dirty="0" smtClean="0">
                <a:solidFill>
                  <a:schemeClr val="accent1"/>
                </a:solidFill>
              </a:rPr>
              <a:t>– </a:t>
            </a:r>
            <a:r>
              <a:rPr lang="ru-RU" sz="2400" b="1" dirty="0" err="1" smtClean="0">
                <a:solidFill>
                  <a:schemeClr val="accent1"/>
                </a:solidFill>
              </a:rPr>
              <a:t>Г.Г.Пручковская</a:t>
            </a:r>
            <a:endParaRPr lang="ru-RU" sz="2400" dirty="0">
              <a:solidFill>
                <a:schemeClr val="accent1"/>
              </a:solidFill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                                      </a:t>
            </a:r>
            <a:r>
              <a:rPr lang="ru-RU" sz="2400" b="1" dirty="0" err="1" smtClean="0">
                <a:solidFill>
                  <a:schemeClr val="accent1"/>
                </a:solidFill>
              </a:rPr>
              <a:t>Т.В.Постникова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4" name="Рисунок 3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19672" y="476672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 профкома</a:t>
            </a:r>
          </a:p>
          <a:p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9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2" y="3466266"/>
            <a:ext cx="2778119" cy="2083589"/>
          </a:xfrm>
        </p:spPr>
      </p:pic>
      <p:sp>
        <p:nvSpPr>
          <p:cNvPr id="4" name="TextBox 3"/>
          <p:cNvSpPr txBox="1"/>
          <p:nvPr/>
        </p:nvSpPr>
        <p:spPr>
          <a:xfrm>
            <a:off x="1331638" y="339350"/>
            <a:ext cx="761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2012-2013 год «Признание»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7" y="1196752"/>
            <a:ext cx="2815644" cy="2111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84175"/>
            <a:ext cx="3052825" cy="4353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5" y="1155804"/>
            <a:ext cx="2866076" cy="44098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66633" y="3514537"/>
            <a:ext cx="2063159" cy="2950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8452" y="3526405"/>
            <a:ext cx="2160201" cy="31175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5" y="406084"/>
            <a:ext cx="8286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95636" y="396822"/>
            <a:ext cx="71647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rgbClr val="0070C0"/>
                </a:solidFill>
              </a:rPr>
              <a:t>Районная конференция лидеров Профсоюзных организаций Калининского района  по теме «Взаимодействие работы администрации лицея №81с  профсоюзной организацией»</a:t>
            </a:r>
            <a:endParaRPr lang="en-US" sz="1600" dirty="0" smtClean="0">
              <a:solidFill>
                <a:srgbClr val="0070C0"/>
              </a:solidFill>
            </a:endParaRPr>
          </a:p>
          <a:p>
            <a:pPr lvl="0"/>
            <a:endParaRPr lang="ru-RU" sz="1600" dirty="0" smtClean="0"/>
          </a:p>
          <a:p>
            <a:pPr lvl="0"/>
            <a:r>
              <a:rPr lang="ru-RU" sz="1600" dirty="0" smtClean="0">
                <a:solidFill>
                  <a:srgbClr val="0070C0"/>
                </a:solidFill>
              </a:rPr>
              <a:t>Участие </a:t>
            </a:r>
            <a:r>
              <a:rPr lang="ru-RU" sz="1600" dirty="0">
                <a:solidFill>
                  <a:srgbClr val="0070C0"/>
                </a:solidFill>
              </a:rPr>
              <a:t>в III Городском фестивале </a:t>
            </a:r>
            <a:r>
              <a:rPr lang="ru-RU" sz="1600" dirty="0" smtClean="0">
                <a:solidFill>
                  <a:srgbClr val="0070C0"/>
                </a:solidFill>
              </a:rPr>
              <a:t>«Золотая осень» в номинации «Дачное творчество»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07856"/>
            <a:ext cx="3269958" cy="422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Администратор\Мои документы\Мои рисунки\img0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132">
            <a:off x="5911010" y="2325248"/>
            <a:ext cx="2939450" cy="39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Фото ПК\Грамоты ПК\getImageCACTVLNB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4" y="3212976"/>
            <a:ext cx="2714194" cy="23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81590" y="1484784"/>
            <a:ext cx="7650850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Цель </a:t>
            </a:r>
            <a:r>
              <a:rPr lang="ru-RU" sz="2400" b="1" dirty="0">
                <a:solidFill>
                  <a:schemeClr val="accent1"/>
                </a:solidFill>
              </a:rPr>
              <a:t>работы </a:t>
            </a:r>
            <a:r>
              <a:rPr lang="ru-RU" sz="2400" dirty="0" smtClean="0">
                <a:solidFill>
                  <a:schemeClr val="accent1"/>
                </a:solidFill>
              </a:rPr>
              <a:t>Профсоюзной организации:</a:t>
            </a:r>
            <a:endParaRPr lang="ru-RU" sz="2400" dirty="0">
              <a:solidFill>
                <a:schemeClr val="accent1"/>
              </a:solidFill>
            </a:endParaRPr>
          </a:p>
          <a:p>
            <a:pPr marL="45720" indent="0">
              <a:buNone/>
            </a:pPr>
            <a:r>
              <a:rPr lang="ru-RU" sz="2400" dirty="0">
                <a:solidFill>
                  <a:schemeClr val="accent1"/>
                </a:solidFill>
              </a:rPr>
              <a:t>Защита профессиональных, трудовых, социально – экономических прав и интересов работников, их здоровья, занятости и социального статуса.</a:t>
            </a:r>
          </a:p>
          <a:p>
            <a:pPr marL="4572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Задачи:</a:t>
            </a:r>
            <a:r>
              <a:rPr lang="ru-RU" sz="2400" dirty="0">
                <a:solidFill>
                  <a:schemeClr val="accent1"/>
                </a:solidFill>
              </a:rPr>
              <a:t>  </a:t>
            </a:r>
            <a:endParaRPr lang="ru-RU" sz="2400" dirty="0" smtClean="0">
              <a:solidFill>
                <a:schemeClr val="accent1"/>
              </a:solidFill>
            </a:endParaRPr>
          </a:p>
          <a:p>
            <a:r>
              <a:rPr lang="ru-RU" sz="2400" dirty="0" smtClean="0">
                <a:solidFill>
                  <a:schemeClr val="accent1"/>
                </a:solidFill>
              </a:rPr>
              <a:t>Улучшение </a:t>
            </a:r>
            <a:r>
              <a:rPr lang="ru-RU" sz="2400" dirty="0">
                <a:solidFill>
                  <a:schemeClr val="accent1"/>
                </a:solidFill>
              </a:rPr>
              <a:t>социально – экономического положения </a:t>
            </a:r>
            <a:r>
              <a:rPr lang="ru-RU" sz="2400" dirty="0" smtClean="0">
                <a:solidFill>
                  <a:schemeClr val="accent1"/>
                </a:solidFill>
              </a:rPr>
              <a:t>работников</a:t>
            </a:r>
            <a:endParaRPr lang="ru-RU" sz="2400" dirty="0">
              <a:solidFill>
                <a:schemeClr val="accent1"/>
              </a:solidFill>
            </a:endParaRPr>
          </a:p>
          <a:p>
            <a:pPr lvl="0"/>
            <a:r>
              <a:rPr lang="ru-RU" sz="2400" dirty="0">
                <a:solidFill>
                  <a:schemeClr val="accent1"/>
                </a:solidFill>
              </a:rPr>
              <a:t>Развитие социального </a:t>
            </a:r>
            <a:r>
              <a:rPr lang="ru-RU" sz="2400" dirty="0" smtClean="0">
                <a:solidFill>
                  <a:schemeClr val="accent1"/>
                </a:solidFill>
              </a:rPr>
              <a:t>партнерства</a:t>
            </a:r>
            <a:endParaRPr lang="ru-RU" sz="2400" dirty="0">
              <a:solidFill>
                <a:schemeClr val="accent1"/>
              </a:solidFill>
            </a:endParaRPr>
          </a:p>
          <a:p>
            <a:pPr lvl="0"/>
            <a:r>
              <a:rPr lang="ru-RU" sz="2400" dirty="0">
                <a:solidFill>
                  <a:schemeClr val="accent1"/>
                </a:solidFill>
              </a:rPr>
              <a:t>Укрепление и развитие профессиональной </a:t>
            </a:r>
            <a:r>
              <a:rPr lang="ru-RU" sz="2400" dirty="0" smtClean="0">
                <a:solidFill>
                  <a:schemeClr val="accent1"/>
                </a:solidFill>
              </a:rPr>
              <a:t>солидарности</a:t>
            </a:r>
            <a:endParaRPr lang="ru-RU" sz="2400" dirty="0">
              <a:solidFill>
                <a:schemeClr val="accent1"/>
              </a:solidFill>
            </a:endParaRPr>
          </a:p>
          <a:p>
            <a:pPr lvl="0"/>
            <a:r>
              <a:rPr lang="ru-RU" sz="2400" dirty="0">
                <a:solidFill>
                  <a:schemeClr val="accent1"/>
                </a:solidFill>
              </a:rPr>
              <a:t> Взаимопомощь членам </a:t>
            </a:r>
            <a:r>
              <a:rPr lang="ru-RU" sz="2400" dirty="0" smtClean="0">
                <a:solidFill>
                  <a:schemeClr val="accent1"/>
                </a:solidFill>
              </a:rPr>
              <a:t>ППО</a:t>
            </a:r>
            <a:endParaRPr lang="ru-RU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8" y="368658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«Наша сила в единстве»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10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628800"/>
            <a:ext cx="6984776" cy="4536504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600" dirty="0">
                <a:solidFill>
                  <a:schemeClr val="accent1"/>
                </a:solidFill>
              </a:rPr>
              <a:t>Устав профсоюза работников народного образования и науки РФ</a:t>
            </a:r>
          </a:p>
          <a:p>
            <a:pPr lvl="0"/>
            <a:r>
              <a:rPr lang="ru-RU" sz="2600" dirty="0">
                <a:solidFill>
                  <a:schemeClr val="accent1"/>
                </a:solidFill>
              </a:rPr>
              <a:t>Законом «О профессиональных союзах, их правах и гарантиях деятельности»</a:t>
            </a:r>
          </a:p>
          <a:p>
            <a:pPr lvl="0"/>
            <a:r>
              <a:rPr lang="ru-RU" sz="2600" dirty="0">
                <a:solidFill>
                  <a:schemeClr val="accent1"/>
                </a:solidFill>
              </a:rPr>
              <a:t> Положение о первичной организации Профсоюза работников народного образования и науки РФ</a:t>
            </a:r>
          </a:p>
          <a:p>
            <a:pPr lvl="0"/>
            <a:r>
              <a:rPr lang="ru-RU" sz="2600" dirty="0">
                <a:solidFill>
                  <a:schemeClr val="accent1"/>
                </a:solidFill>
              </a:rPr>
              <a:t>Коллективный договор</a:t>
            </a:r>
          </a:p>
          <a:p>
            <a:pPr lvl="0"/>
            <a:r>
              <a:rPr lang="ru-RU" sz="2600" dirty="0">
                <a:solidFill>
                  <a:schemeClr val="accent1"/>
                </a:solidFill>
              </a:rPr>
              <a:t>Информационный бюллетень «Охрана труда» и другие нормативные акты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978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19672" y="188640"/>
            <a:ext cx="64087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Нормативно-правовая база</a:t>
            </a:r>
          </a:p>
          <a:p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7" y="0"/>
            <a:ext cx="9184717" cy="6858000"/>
          </a:xfrm>
        </p:spPr>
      </p:pic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576064" cy="593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4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2825" y="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САЙТ ПРОФСОЮЗА ЛИЦЕЯ №81</a:t>
            </a: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http://prof81.ucoz.ru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" y="1052736"/>
            <a:ext cx="7504484" cy="59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659"/>
            <a:ext cx="828092" cy="936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2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04046860"/>
              </p:ext>
            </p:extLst>
          </p:nvPr>
        </p:nvGraphicFramePr>
        <p:xfrm>
          <a:off x="0" y="1412776"/>
          <a:ext cx="410445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333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8658"/>
            <a:ext cx="828092" cy="936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11736181"/>
              </p:ext>
            </p:extLst>
          </p:nvPr>
        </p:nvGraphicFramePr>
        <p:xfrm>
          <a:off x="4139952" y="49169"/>
          <a:ext cx="4608512" cy="615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22825" y="369651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Информация о составе профсоюзной организации лицея  за период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2010-2013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гг</a:t>
            </a:r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2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1413" y="260391"/>
            <a:ext cx="7213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областной профсоюзной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организации</a:t>
            </a:r>
          </a:p>
        </p:txBody>
      </p:sp>
      <p:pic>
        <p:nvPicPr>
          <p:cNvPr id="7" name="Рисунок 6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934518" y="1414140"/>
            <a:ext cx="3240360" cy="914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Ч</a:t>
            </a:r>
            <a:r>
              <a:rPr lang="ru-RU" sz="2400" b="1" dirty="0" smtClean="0">
                <a:solidFill>
                  <a:schemeClr val="accent1"/>
                </a:solidFill>
              </a:rPr>
              <a:t>ленские взносы 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1% от заработка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60232" y="4079862"/>
            <a:ext cx="1944216" cy="208544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Культурно-массовая и спортивно-массовая работа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35180" y="2058930"/>
            <a:ext cx="2429181" cy="165441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Организационно-массовая и информационная работа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132" y="2196449"/>
            <a:ext cx="1968635" cy="136483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Уставные цели профсоюза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1313" y="3886448"/>
            <a:ext cx="1992454" cy="13427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Организация отдыха и здоровья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20" y="2988627"/>
            <a:ext cx="1829767" cy="144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338310" y="2492896"/>
            <a:ext cx="432776" cy="374630"/>
          </a:xfrm>
          <a:prstGeom prst="downArrow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31922" y="4797152"/>
            <a:ext cx="3079663" cy="145795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</a:rPr>
              <a:t>Поддержка членов  профсоюза, ветеранов и молодежи, оплата труда</a:t>
            </a:r>
            <a:endParaRPr lang="ru-RU" sz="2000" dirty="0">
              <a:solidFill>
                <a:schemeClr val="accent1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2500554" y="2966924"/>
            <a:ext cx="1274699" cy="1740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442086" y="2966924"/>
            <a:ext cx="993094" cy="3048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5488983" y="3815835"/>
            <a:ext cx="999990" cy="3346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520960" y="3886448"/>
            <a:ext cx="1274698" cy="1934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24" idx="0"/>
          </p:cNvCxnSpPr>
          <p:nvPr/>
        </p:nvCxnSpPr>
        <p:spPr>
          <a:xfrm flipH="1">
            <a:off x="4371754" y="4416363"/>
            <a:ext cx="90074" cy="3807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3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196752"/>
            <a:ext cx="6912768" cy="5256584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организационная </a:t>
            </a:r>
            <a:r>
              <a:rPr lang="ru-RU" sz="2400" dirty="0">
                <a:solidFill>
                  <a:schemeClr val="accent1"/>
                </a:solidFill>
              </a:rPr>
              <a:t>работа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Коллективный </a:t>
            </a:r>
            <a:r>
              <a:rPr lang="ru-RU" sz="2400" dirty="0">
                <a:solidFill>
                  <a:schemeClr val="accent1"/>
                </a:solidFill>
              </a:rPr>
              <a:t>договор и его выполнение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проведение </a:t>
            </a:r>
            <a:r>
              <a:rPr lang="ru-RU" sz="2400" dirty="0">
                <a:solidFill>
                  <a:schemeClr val="accent1"/>
                </a:solidFill>
              </a:rPr>
              <a:t>культурно-массовых, спортивных и</a:t>
            </a:r>
          </a:p>
          <a:p>
            <a:r>
              <a:rPr lang="ru-RU" sz="2400" dirty="0">
                <a:solidFill>
                  <a:schemeClr val="accent1"/>
                </a:solidFill>
              </a:rPr>
              <a:t>оздоровительных мероприятий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 </a:t>
            </a:r>
            <a:r>
              <a:rPr lang="ru-RU" sz="2400" dirty="0">
                <a:solidFill>
                  <a:schemeClr val="accent1"/>
                </a:solidFill>
              </a:rPr>
              <a:t>охрана труда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проведение </a:t>
            </a:r>
            <a:r>
              <a:rPr lang="ru-RU" sz="2400" dirty="0">
                <a:solidFill>
                  <a:schemeClr val="accent1"/>
                </a:solidFill>
              </a:rPr>
              <a:t>акций солидарности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профсоюзная </a:t>
            </a:r>
            <a:r>
              <a:rPr lang="ru-RU" sz="2400" dirty="0">
                <a:solidFill>
                  <a:schemeClr val="accent1"/>
                </a:solidFill>
              </a:rPr>
              <a:t>учеба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финансовые </a:t>
            </a:r>
            <a:r>
              <a:rPr lang="ru-RU" sz="2400" dirty="0">
                <a:solidFill>
                  <a:schemeClr val="accent1"/>
                </a:solidFill>
              </a:rPr>
              <a:t>вопросы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выделение </a:t>
            </a:r>
            <a:r>
              <a:rPr lang="ru-RU" sz="2400" dirty="0">
                <a:solidFill>
                  <a:schemeClr val="accent1"/>
                </a:solidFill>
              </a:rPr>
              <a:t>материальной помощи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правовая </a:t>
            </a:r>
            <a:r>
              <a:rPr lang="ru-RU" sz="2400" dirty="0">
                <a:solidFill>
                  <a:schemeClr val="accent1"/>
                </a:solidFill>
              </a:rPr>
              <a:t>защита интересов членов профсоюза</a:t>
            </a:r>
          </a:p>
          <a:p>
            <a:endParaRPr lang="ru-RU" dirty="0"/>
          </a:p>
        </p:txBody>
      </p:sp>
      <p:pic>
        <p:nvPicPr>
          <p:cNvPr id="6" name="Рисунок 5" descr="333_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57"/>
            <a:ext cx="828092" cy="9361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19672" y="188640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Тематика  заседаний  Профкома за отчетный период</a:t>
            </a:r>
          </a:p>
          <a:p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3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1049</TotalTime>
  <Words>351</Words>
  <Application>Microsoft Office PowerPoint</Application>
  <PresentationFormat>Экран (4:3)</PresentationFormat>
  <Paragraphs>89</Paragraphs>
  <Slides>21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онпмог</dc:title>
  <cp:lastModifiedBy>Алексей</cp:lastModifiedBy>
  <cp:revision>94</cp:revision>
  <dcterms:modified xsi:type="dcterms:W3CDTF">2014-04-15T11:54:53Z</dcterms:modified>
</cp:coreProperties>
</file>