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  <p:sldMasterId id="2147484044" r:id="rId3"/>
    <p:sldMasterId id="2147484056" r:id="rId4"/>
    <p:sldMasterId id="2147484068" r:id="rId5"/>
    <p:sldMasterId id="2147484080" r:id="rId6"/>
    <p:sldMasterId id="2147484092" r:id="rId7"/>
    <p:sldMasterId id="2147484104" r:id="rId8"/>
    <p:sldMasterId id="2147484116" r:id="rId9"/>
  </p:sldMasterIdLst>
  <p:sldIdLst>
    <p:sldId id="273" r:id="rId10"/>
    <p:sldId id="257" r:id="rId11"/>
    <p:sldId id="259" r:id="rId12"/>
    <p:sldId id="266" r:id="rId13"/>
    <p:sldId id="261" r:id="rId14"/>
    <p:sldId id="260" r:id="rId15"/>
    <p:sldId id="274" r:id="rId16"/>
    <p:sldId id="265" r:id="rId17"/>
    <p:sldId id="262" r:id="rId18"/>
    <p:sldId id="267" r:id="rId19"/>
    <p:sldId id="271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33CC33"/>
    <a:srgbClr val="FFFF00"/>
    <a:srgbClr val="000099"/>
    <a:srgbClr val="800000"/>
    <a:srgbClr val="DDDDDD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FDFC-504E-4E04-8161-D7B309DDFE30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9FB73-DBC3-4A98-A636-ADE76120C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C3904-728F-4644-A708-18C1DADF83D8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AA2F4-490E-477B-AF2B-653BF75BE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C98C-4466-4C81-9DC7-4E68E997C93F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0D54F-BE60-41F2-9D3D-266BB5CEE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3F874-783F-4C7E-9AD0-A91A3D070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82898-E480-4AE3-B793-9D2538135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12CD0-C15B-49A9-9F92-489BD0ECF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CB1F-5105-40D8-886A-D9840168E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A0D95-5E43-4628-B283-FA7E8758D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A294A-5B59-49EE-884B-E8A519EEA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6155-15F5-46AB-B9CE-10527F429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0CE-D8F6-495A-B453-9905A8163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19369-AE50-4F55-905D-25E8094302C0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4F1B2-52EE-456A-BC32-CDF86F079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7C29-4CE8-4CB2-85DB-20DE2B948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1BAE-C887-4CB8-B09F-3F1B4813D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E9729-E9D3-42B6-AB7F-FC34163D8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E1F3-20CF-4C0F-BBC1-EDE71F396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0B04-D4EC-4F8F-B8BD-85B268080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3B2A-621D-421D-8CCC-33C75E82B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169D-AFE5-4209-8D84-DAB322E5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1B0A-663C-4711-B043-1A58374C2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9232-415C-4A35-9E9F-C01D67FA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7005-F30D-4BC3-A485-B90596100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538D-9539-4FF0-B13F-542F27ADCF40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FC099-6CCA-46AE-94BF-C0178CA73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E32C-3A19-49A5-BC7D-0432A1046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2EAD-B086-4577-8F25-070FD2D80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CC49C-4731-48FE-AEBA-AD3AA91D7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C54A0-161D-43E8-9F2C-E875B5DB8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2CADA-8F1B-4E66-BDDA-6DEB2D7DB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33222-0879-449F-B567-48274B4B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0AD0-4349-45E9-8E58-B033A3E88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455A-1D05-47A5-99D4-4230B15FD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C248-9CF3-47CE-9B19-D14580777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8812-D308-4358-A284-B635A6E49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70C5-9319-422E-AB2E-D710D929587C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F9B61-2F96-4705-8667-45ECAC4CA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7154A-2777-409F-AB3A-75BE6C3D7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04BDF-B34D-4609-A1E0-3BB41B721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98023-AA2E-413B-8783-978011D93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9EB8-3FA1-4F01-9B7D-A4E6B9E99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07D74-B2C7-4B52-B066-336A8CB48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56B3C-2B38-46BA-9044-101947C10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F7F86-4F6E-4845-B0E8-7838FDB15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2A805-E24A-4E95-8507-D5EC43233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32546-098D-45DD-8499-5F98B14CD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D781-40E8-4CAE-BE39-089444DFB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C9DD-74E6-4C63-B5D5-70B6F405538C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1ABD0-0D54-4DD3-8808-A70F6C055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185ED-959B-4331-A45D-27B3D811E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A2CD-8C5C-47E9-BE3E-4E7FA71F9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3FEB-A275-483C-8973-FE57BD744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361B-13ED-4E86-80C4-5728F9C55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51DBC-E2CB-493E-A45E-AF1F60125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137D-C75E-4DAC-9873-E45842DB9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E6FE-E86F-4447-A4CE-8788E23AA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28E3A-1D63-4639-9020-E281D7E98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5C9E5-C3C7-4C88-9218-CB286ED85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712A-9989-4D5D-90AD-6E57FAEAB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3902-AB5A-4F13-8C5B-38953728C7A4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9FAB-7894-4E89-A08E-32AA76590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698B0-042B-483D-9E9A-7B30745D2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8EFB6-C948-4E27-AE12-072886D78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8EBDB-E9AC-4893-AB27-AE59AE8FA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9E989-2DE5-4433-AA86-E4E93A81B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9B376-DC27-4EF6-A6DE-C67740D11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DCF-2CEC-40D9-A70A-D449514DA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2A02-FEA7-46A4-B6DB-619E4FB9E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E569E-155C-4722-82F2-CEE05E090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54CA-A29C-4845-9BD5-A58C3C321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117A-18DE-431B-84CC-696A2DB2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418F-C1DB-4A82-BFB2-BBE52DCEDF16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449C2-AA6E-4389-B1FE-71A57D75B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BCE5-56D0-4DDF-B6E8-864DBF90F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D0DD3-FAFC-4BB1-824A-1E01C81E5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E100-7447-469F-8AF4-333440BA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D187-2D90-4416-AA54-7C4A242C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C0AD-EA46-4583-A07D-3D8F5C275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27C1-6725-4ACB-8B67-473424EB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4F16-F347-422A-B346-69DBFDE14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0B72-4D82-4A6B-A440-06B79E4F6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FDE9-7533-4BF6-9259-8CA3DCA9D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0F441-90E4-483E-8EE5-37786B50B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189F-6AED-4DC1-8320-ADA95BD6E6FC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505D-4059-4432-8D77-CE79F3E03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35F5-1DCC-4367-86D8-F10055690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1C303-C190-4B6D-A822-2E6A621CD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D8867-EC30-4FF8-AEE5-0A662F155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C172A-66A5-4F50-B791-37FF9E69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FF969-A3C5-476E-99CA-A4E1DE871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495F-3DD0-4731-8BF6-5A173AD5A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3A63-9A7F-49E1-849E-3184CF9E8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EE9E6-6AF8-425B-8FE5-98352D195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85BC-AF1C-4709-A051-1C23B6F79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D849-9A9C-43B1-9DF5-857C964CB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67A8-BD66-487E-9549-2D8B747F939B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55ED-BEA5-4F79-9D48-FB2EA3BD5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073C-A371-4AF6-9729-E8430413F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A6510-7473-4A67-81D5-2D78D2409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DB70-8FD8-4F6E-98F9-DBC5F5404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CCF5-2518-42F4-8D19-48392043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3CC3-3A6C-4264-BF21-8A9FB1A90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3016-4E1A-4409-B812-2F54663B5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6523-53E2-4E60-917D-9A4035108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9FB2A-9E5A-46F5-A046-9CE885052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B7DC-7EBB-4444-8F68-33D45691F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7F696-ADE1-4330-AF17-FEE407240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D3F4418-194F-44E0-86FC-993006F3AA90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0E707F-53AB-48C3-8BFC-A47FAE565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6" r:id="rId2"/>
    <p:sldLayoutId id="2147484125" r:id="rId3"/>
    <p:sldLayoutId id="2147484124" r:id="rId4"/>
    <p:sldLayoutId id="2147484123" r:id="rId5"/>
    <p:sldLayoutId id="2147484122" r:id="rId6"/>
    <p:sldLayoutId id="2147484121" r:id="rId7"/>
    <p:sldLayoutId id="2147484120" r:id="rId8"/>
    <p:sldLayoutId id="2147484119" r:id="rId9"/>
    <p:sldLayoutId id="2147484118" r:id="rId10"/>
    <p:sldLayoutId id="21474841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1502F5-B989-49AB-A666-8F86ECB49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7" r:id="rId2"/>
    <p:sldLayoutId id="2147484136" r:id="rId3"/>
    <p:sldLayoutId id="2147484135" r:id="rId4"/>
    <p:sldLayoutId id="2147484134" r:id="rId5"/>
    <p:sldLayoutId id="2147484133" r:id="rId6"/>
    <p:sldLayoutId id="2147484132" r:id="rId7"/>
    <p:sldLayoutId id="2147484131" r:id="rId8"/>
    <p:sldLayoutId id="2147484130" r:id="rId9"/>
    <p:sldLayoutId id="2147484129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76FE3-FFD2-425F-ADC7-9B1D445CD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48" r:id="rId2"/>
    <p:sldLayoutId id="2147484147" r:id="rId3"/>
    <p:sldLayoutId id="2147484146" r:id="rId4"/>
    <p:sldLayoutId id="2147484145" r:id="rId5"/>
    <p:sldLayoutId id="2147484144" r:id="rId6"/>
    <p:sldLayoutId id="2147484143" r:id="rId7"/>
    <p:sldLayoutId id="2147484142" r:id="rId8"/>
    <p:sldLayoutId id="2147484141" r:id="rId9"/>
    <p:sldLayoutId id="2147484140" r:id="rId10"/>
    <p:sldLayoutId id="21474841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79E983-29EA-4437-9C02-2CB48434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59" r:id="rId2"/>
    <p:sldLayoutId id="2147484158" r:id="rId3"/>
    <p:sldLayoutId id="2147484157" r:id="rId4"/>
    <p:sldLayoutId id="2147484156" r:id="rId5"/>
    <p:sldLayoutId id="2147484155" r:id="rId6"/>
    <p:sldLayoutId id="2147484154" r:id="rId7"/>
    <p:sldLayoutId id="2147484153" r:id="rId8"/>
    <p:sldLayoutId id="2147484152" r:id="rId9"/>
    <p:sldLayoutId id="2147484151" r:id="rId10"/>
    <p:sldLayoutId id="21474841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3F363E-C3A5-470B-872A-CFE2A491C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0" r:id="rId2"/>
    <p:sldLayoutId id="2147484169" r:id="rId3"/>
    <p:sldLayoutId id="2147484168" r:id="rId4"/>
    <p:sldLayoutId id="2147484167" r:id="rId5"/>
    <p:sldLayoutId id="2147484166" r:id="rId6"/>
    <p:sldLayoutId id="2147484165" r:id="rId7"/>
    <p:sldLayoutId id="2147484164" r:id="rId8"/>
    <p:sldLayoutId id="2147484163" r:id="rId9"/>
    <p:sldLayoutId id="2147484162" r:id="rId10"/>
    <p:sldLayoutId id="2147484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728224-9DA4-477D-8C31-E36E9207D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1" r:id="rId2"/>
    <p:sldLayoutId id="2147484180" r:id="rId3"/>
    <p:sldLayoutId id="2147484179" r:id="rId4"/>
    <p:sldLayoutId id="2147484178" r:id="rId5"/>
    <p:sldLayoutId id="2147484177" r:id="rId6"/>
    <p:sldLayoutId id="2147484176" r:id="rId7"/>
    <p:sldLayoutId id="2147484175" r:id="rId8"/>
    <p:sldLayoutId id="2147484174" r:id="rId9"/>
    <p:sldLayoutId id="2147484173" r:id="rId10"/>
    <p:sldLayoutId id="21474841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3C2104-014D-4419-BAF5-24E0A08E4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91" r:id="rId3"/>
    <p:sldLayoutId id="2147484190" r:id="rId4"/>
    <p:sldLayoutId id="2147484189" r:id="rId5"/>
    <p:sldLayoutId id="2147484188" r:id="rId6"/>
    <p:sldLayoutId id="2147484187" r:id="rId7"/>
    <p:sldLayoutId id="2147484186" r:id="rId8"/>
    <p:sldLayoutId id="2147484185" r:id="rId9"/>
    <p:sldLayoutId id="2147484184" r:id="rId10"/>
    <p:sldLayoutId id="21474841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C18C9D-836E-422E-917F-D147FB8B7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3" r:id="rId2"/>
    <p:sldLayoutId id="2147484202" r:id="rId3"/>
    <p:sldLayoutId id="2147484201" r:id="rId4"/>
    <p:sldLayoutId id="2147484200" r:id="rId5"/>
    <p:sldLayoutId id="2147484199" r:id="rId6"/>
    <p:sldLayoutId id="2147484198" r:id="rId7"/>
    <p:sldLayoutId id="2147484197" r:id="rId8"/>
    <p:sldLayoutId id="2147484196" r:id="rId9"/>
    <p:sldLayoutId id="2147484195" r:id="rId10"/>
    <p:sldLayoutId id="21474841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C5A1CF-9576-45DB-8C39-B91DEB557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4" r:id="rId2"/>
    <p:sldLayoutId id="2147484213" r:id="rId3"/>
    <p:sldLayoutId id="2147484212" r:id="rId4"/>
    <p:sldLayoutId id="2147484211" r:id="rId5"/>
    <p:sldLayoutId id="2147484210" r:id="rId6"/>
    <p:sldLayoutId id="2147484209" r:id="rId7"/>
    <p:sldLayoutId id="2147484208" r:id="rId8"/>
    <p:sldLayoutId id="2147484207" r:id="rId9"/>
    <p:sldLayoutId id="2147484206" r:id="rId10"/>
    <p:sldLayoutId id="21474842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4" descr="флаг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549275"/>
            <a:ext cx="8642350" cy="5619750"/>
          </a:xfrm>
        </p:spPr>
      </p:pic>
      <p:pic>
        <p:nvPicPr>
          <p:cNvPr id="111618" name="Picture 6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196975"/>
            <a:ext cx="3381375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7"/>
          <p:cNvSpPr txBox="1">
            <a:spLocks noChangeArrowheads="1"/>
          </p:cNvSpPr>
          <p:nvPr/>
        </p:nvSpPr>
        <p:spPr bwMode="auto">
          <a:xfrm>
            <a:off x="611188" y="4868863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755576" y="5189538"/>
            <a:ext cx="77048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чем рассказывает герб?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331913" y="6308725"/>
            <a:ext cx="700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Автор: Носков Вадим, ученик 4 «д» класса МБОУ СОШ № 8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4" descr="геральдические символы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323850" y="981075"/>
            <a:ext cx="82804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49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Негеральдические фигуры</a:t>
            </a:r>
            <a:r>
              <a:rPr lang="ru-RU"/>
              <a:t> – изображения человека, животных, растений, кораблей, построек, предметов быта, оружия, фантастических животных…..</a:t>
            </a:r>
          </a:p>
        </p:txBody>
      </p:sp>
      <p:sp>
        <p:nvSpPr>
          <p:cNvPr id="120835" name="Text Box 6"/>
          <p:cNvSpPr txBox="1">
            <a:spLocks noChangeArrowheads="1"/>
          </p:cNvSpPr>
          <p:nvPr/>
        </p:nvSpPr>
        <p:spPr bwMode="auto">
          <a:xfrm>
            <a:off x="4859338" y="4868863"/>
            <a:ext cx="39592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/>
              <a:t>Все изображения на гербе </a:t>
            </a:r>
          </a:p>
          <a:p>
            <a:r>
              <a:rPr lang="ru-RU" b="1" u="sng"/>
              <a:t>должны быть чёткими , </a:t>
            </a:r>
          </a:p>
          <a:p>
            <a:r>
              <a:rPr lang="ru-RU" b="1" u="sng"/>
              <a:t>лаконичными, легко читаемыми </a:t>
            </a:r>
          </a:p>
          <a:p>
            <a:r>
              <a:rPr lang="ru-RU" b="1" u="sng"/>
              <a:t>и видны из далека!</a:t>
            </a:r>
          </a:p>
          <a:p>
            <a:endParaRPr lang="ru-RU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4" descr="символы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250825" y="333375"/>
            <a:ext cx="47625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5" descr="герб дздержин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76250"/>
            <a:ext cx="1860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6" descr="фигуры герба"/>
          <p:cNvPicPr>
            <a:picLocks noChangeAspect="1" noChangeArrowheads="1"/>
          </p:cNvPicPr>
          <p:nvPr/>
        </p:nvPicPr>
        <p:blipFill>
          <a:blip r:embed="rId4">
            <a:lum bright="12000" contrast="22000"/>
          </a:blip>
          <a:srcRect/>
          <a:stretch>
            <a:fillRect/>
          </a:stretch>
        </p:blipFill>
        <p:spPr bwMode="auto">
          <a:xfrm>
            <a:off x="5003800" y="2781300"/>
            <a:ext cx="3944938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7" descr="герб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4437063"/>
            <a:ext cx="15367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8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992688" cy="5157788"/>
          </a:xfrm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700213"/>
            <a:ext cx="41941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3907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052513"/>
            <a:ext cx="4014787" cy="4014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Заголовок 1"/>
          <p:cNvSpPr>
            <a:spLocks noGrp="1"/>
          </p:cNvSpPr>
          <p:nvPr>
            <p:ph type="title"/>
          </p:nvPr>
        </p:nvSpPr>
        <p:spPr>
          <a:xfrm>
            <a:off x="5364163" y="274638"/>
            <a:ext cx="3322637" cy="5241925"/>
          </a:xfrm>
        </p:spPr>
        <p:txBody>
          <a:bodyPr/>
          <a:lstStyle/>
          <a:p>
            <a:pPr eaLnBrk="1" hangingPunct="1"/>
            <a:r>
              <a:rPr lang="ru-RU" smtClean="0"/>
              <a:t>Герб моей семьи.</a:t>
            </a:r>
          </a:p>
        </p:txBody>
      </p:sp>
      <p:pic>
        <p:nvPicPr>
          <p:cNvPr id="1249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4248150" cy="599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59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80100" y="19050"/>
            <a:ext cx="3241675" cy="4581525"/>
          </a:xfrm>
        </p:spPr>
      </p:pic>
      <p:pic>
        <p:nvPicPr>
          <p:cNvPr id="12595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19050"/>
            <a:ext cx="366236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1052513"/>
            <a:ext cx="3108325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Содержимое 3" descr="11.jpg"/>
          <p:cNvPicPr>
            <a:picLocks noChangeAspect="1"/>
          </p:cNvPicPr>
          <p:nvPr/>
        </p:nvPicPr>
        <p:blipFill>
          <a:blip r:embed="rId2">
            <a:lum bright="-12000" contrast="32000"/>
          </a:blip>
          <a:srcRect/>
          <a:stretch>
            <a:fillRect/>
          </a:stretch>
        </p:blipFill>
        <p:spPr bwMode="auto">
          <a:xfrm>
            <a:off x="5400675" y="849313"/>
            <a:ext cx="3217863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Рисунок 3" descr="C:\Documents and Settings\Учитель\Рабочий стол\16.gif"/>
          <p:cNvPicPr>
            <a:picLocks noChangeAspect="1" noChangeArrowheads="1"/>
          </p:cNvPicPr>
          <p:nvPr/>
        </p:nvPicPr>
        <p:blipFill>
          <a:blip r:embed="rId3">
            <a:lum bright="-12000" contrast="20000"/>
          </a:blip>
          <a:srcRect/>
          <a:stretch>
            <a:fillRect/>
          </a:stretch>
        </p:blipFill>
        <p:spPr bwMode="auto">
          <a:xfrm>
            <a:off x="827088" y="3284538"/>
            <a:ext cx="345757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14" descr="пейзаж зам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28638"/>
            <a:ext cx="432117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Text Box 7"/>
          <p:cNvSpPr txBox="1">
            <a:spLocks noChangeArrowheads="1"/>
          </p:cNvSpPr>
          <p:nvPr/>
        </p:nvSpPr>
        <p:spPr bwMode="auto">
          <a:xfrm>
            <a:off x="3924300" y="333375"/>
            <a:ext cx="485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/>
          </a:p>
        </p:txBody>
      </p:sp>
      <p:pic>
        <p:nvPicPr>
          <p:cNvPr id="112645" name="Рисунок 1" descr="C:\Documents and Settings\Учитель\Рабочий стол\15.gif"/>
          <p:cNvPicPr>
            <a:picLocks noChangeAspect="1" noChangeArrowheads="1"/>
          </p:cNvPicPr>
          <p:nvPr/>
        </p:nvPicPr>
        <p:blipFill>
          <a:blip r:embed="rId5">
            <a:lum bright="6000" contrast="18000"/>
          </a:blip>
          <a:srcRect/>
          <a:stretch>
            <a:fillRect/>
          </a:stretch>
        </p:blipFill>
        <p:spPr bwMode="auto">
          <a:xfrm>
            <a:off x="827088" y="2708275"/>
            <a:ext cx="10810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Text Box 15"/>
          <p:cNvSpPr txBox="1">
            <a:spLocks noChangeArrowheads="1"/>
          </p:cNvSpPr>
          <p:nvPr/>
        </p:nvSpPr>
        <p:spPr bwMode="auto">
          <a:xfrm>
            <a:off x="5056188" y="207963"/>
            <a:ext cx="390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Самые первые гербы появились в </a:t>
            </a:r>
          </a:p>
          <a:p>
            <a:r>
              <a:rPr lang="ru-RU"/>
              <a:t>Западной Европе в средние века.</a:t>
            </a:r>
          </a:p>
        </p:txBody>
      </p:sp>
      <p:sp>
        <p:nvSpPr>
          <p:cNvPr id="112647" name="Text Box 16"/>
          <p:cNvSpPr txBox="1">
            <a:spLocks noChangeArrowheads="1"/>
          </p:cNvSpPr>
          <p:nvPr/>
        </p:nvSpPr>
        <p:spPr bwMode="auto">
          <a:xfrm>
            <a:off x="5219700" y="6308725"/>
            <a:ext cx="3159125" cy="3143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Это были личные знаки рыцарей</a:t>
            </a:r>
          </a:p>
        </p:txBody>
      </p:sp>
      <p:sp>
        <p:nvSpPr>
          <p:cNvPr id="112648" name="Text Box 17"/>
          <p:cNvSpPr txBox="1">
            <a:spLocks noChangeArrowheads="1"/>
          </p:cNvSpPr>
          <p:nvPr/>
        </p:nvSpPr>
        <p:spPr bwMode="auto">
          <a:xfrm>
            <a:off x="250825" y="6310313"/>
            <a:ext cx="1671638" cy="2841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«гербовые платья»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Рисунок 1" descr="C:\Documents and Settings\Учитель\Рабочий стол\20.gif"/>
          <p:cNvPicPr>
            <a:picLocks noChangeAspect="1" noChangeArrowheads="1"/>
          </p:cNvPicPr>
          <p:nvPr/>
        </p:nvPicPr>
        <p:blipFill>
          <a:blip r:embed="rId2">
            <a:lum contrast="38000"/>
          </a:blip>
          <a:srcRect/>
          <a:stretch>
            <a:fillRect/>
          </a:stretch>
        </p:blipFill>
        <p:spPr bwMode="auto">
          <a:xfrm>
            <a:off x="395288" y="549275"/>
            <a:ext cx="28797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4" descr="герб ремесленника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549275"/>
            <a:ext cx="1968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5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789363"/>
            <a:ext cx="5810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6" descr="герб ремесленника"/>
          <p:cNvPicPr>
            <a:picLocks noChangeAspect="1" noChangeArrowheads="1"/>
          </p:cNvPicPr>
          <p:nvPr/>
        </p:nvPicPr>
        <p:blipFill>
          <a:blip r:embed="rId5">
            <a:lum contrast="26000"/>
          </a:blip>
          <a:srcRect/>
          <a:stretch>
            <a:fillRect/>
          </a:stretch>
        </p:blipFill>
        <p:spPr bwMode="auto">
          <a:xfrm>
            <a:off x="3779838" y="620713"/>
            <a:ext cx="21875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Rectangle 7"/>
          <p:cNvSpPr>
            <a:spLocks noChangeArrowheads="1"/>
          </p:cNvSpPr>
          <p:nvPr/>
        </p:nvSpPr>
        <p:spPr bwMode="auto">
          <a:xfrm>
            <a:off x="2771775" y="3213100"/>
            <a:ext cx="3814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99"/>
                </a:solidFill>
              </a:rPr>
              <a:t>Герб был знаком чести 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250825" y="1557338"/>
            <a:ext cx="8569325" cy="46799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4692" name="Rectangle 7"/>
          <p:cNvSpPr>
            <a:spLocks noGrp="1"/>
          </p:cNvSpPr>
          <p:nvPr>
            <p:ph type="title"/>
          </p:nvPr>
        </p:nvSpPr>
        <p:spPr>
          <a:xfrm>
            <a:off x="1619250" y="260350"/>
            <a:ext cx="5689600" cy="1008063"/>
          </a:xfrm>
        </p:spPr>
        <p:txBody>
          <a:bodyPr/>
          <a:lstStyle/>
          <a:p>
            <a:pPr eaLnBrk="1" hangingPunct="1"/>
            <a:r>
              <a:rPr lang="ru-RU" sz="2400" b="1" smtClean="0"/>
              <a:t>Герб – в переводе с немецкого  </a:t>
            </a:r>
            <a:br>
              <a:rPr lang="ru-RU" sz="2400" b="1" smtClean="0"/>
            </a:br>
            <a:r>
              <a:rPr lang="ru-RU" sz="2400" b="1" smtClean="0"/>
              <a:t>означает «наследство»</a:t>
            </a:r>
          </a:p>
        </p:txBody>
      </p:sp>
      <p:pic>
        <p:nvPicPr>
          <p:cNvPr id="114693" name="Picture 4" descr="img19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8000"/>
          </a:blip>
          <a:srcRect/>
          <a:stretch>
            <a:fillRect/>
          </a:stretch>
        </p:blipFill>
        <p:spPr>
          <a:xfrm>
            <a:off x="539750" y="2133600"/>
            <a:ext cx="3529013" cy="3382963"/>
          </a:xfrm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4500563" y="1844675"/>
            <a:ext cx="41052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Герб – это условное изображение,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являющееся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символом и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отличительным знаком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государства, города,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а в старину рода или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отдельного лица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отражающие исторические традиции владельца.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6"/>
          <p:cNvSpPr txBox="1">
            <a:spLocks noChangeArrowheads="1"/>
          </p:cNvSpPr>
          <p:nvPr/>
        </p:nvSpPr>
        <p:spPr bwMode="auto">
          <a:xfrm>
            <a:off x="3419475" y="2924175"/>
            <a:ext cx="5387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</a:rPr>
              <a:t>Геральдика – это искусство составления гербов.</a:t>
            </a:r>
          </a:p>
        </p:txBody>
      </p:sp>
      <p:sp>
        <p:nvSpPr>
          <p:cNvPr id="115714" name="Text Box 7"/>
          <p:cNvSpPr txBox="1">
            <a:spLocks noChangeArrowheads="1"/>
          </p:cNvSpPr>
          <p:nvPr/>
        </p:nvSpPr>
        <p:spPr bwMode="auto">
          <a:xfrm>
            <a:off x="3975100" y="352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3419475" y="1844675"/>
            <a:ext cx="5200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Герольды  - это люди, 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изучающие и составляющие гербы</a:t>
            </a:r>
          </a:p>
        </p:txBody>
      </p:sp>
      <p:sp>
        <p:nvSpPr>
          <p:cNvPr id="115716" name="Text Box 16"/>
          <p:cNvSpPr txBox="1">
            <a:spLocks noChangeArrowheads="1"/>
          </p:cNvSpPr>
          <p:nvPr/>
        </p:nvSpPr>
        <p:spPr bwMode="auto">
          <a:xfrm>
            <a:off x="447675" y="6184900"/>
            <a:ext cx="2798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Герольд средневековья.</a:t>
            </a:r>
          </a:p>
        </p:txBody>
      </p:sp>
      <p:sp>
        <p:nvSpPr>
          <p:cNvPr id="115717" name="Rectangle 17"/>
          <p:cNvSpPr>
            <a:spLocks noChangeArrowheads="1"/>
          </p:cNvSpPr>
          <p:nvPr/>
        </p:nvSpPr>
        <p:spPr bwMode="auto">
          <a:xfrm>
            <a:off x="323850" y="333375"/>
            <a:ext cx="2952750" cy="57594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57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255428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9" name="Rectangle 18"/>
          <p:cNvSpPr>
            <a:spLocks noChangeArrowheads="1"/>
          </p:cNvSpPr>
          <p:nvPr/>
        </p:nvSpPr>
        <p:spPr bwMode="auto">
          <a:xfrm>
            <a:off x="7308850" y="404813"/>
            <a:ext cx="1346200" cy="15113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5720" name="Picture 9" descr="img194"/>
          <p:cNvPicPr>
            <a:picLocks noChangeAspect="1" noChangeArrowheads="1"/>
          </p:cNvPicPr>
          <p:nvPr/>
        </p:nvPicPr>
        <p:blipFill>
          <a:blip r:embed="rId3">
            <a:lum bright="-6000" contrast="26000"/>
          </a:blip>
          <a:srcRect/>
          <a:stretch>
            <a:fillRect/>
          </a:stretch>
        </p:blipFill>
        <p:spPr bwMode="auto">
          <a:xfrm>
            <a:off x="7451725" y="549275"/>
            <a:ext cx="989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 descr="C:\Documents and Settings\Учитель\Рабочий стол\Форма щитов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4000" contrast="52000"/>
          </a:blip>
          <a:srcRect/>
          <a:stretch>
            <a:fillRect/>
          </a:stretch>
        </p:blipFill>
        <p:spPr>
          <a:xfrm>
            <a:off x="468313" y="1484313"/>
            <a:ext cx="8353425" cy="4214812"/>
          </a:xfrm>
          <a:solidFill>
            <a:srgbClr val="DDDDDD"/>
          </a:solidFill>
        </p:spPr>
      </p:pic>
      <p:sp>
        <p:nvSpPr>
          <p:cNvPr id="116738" name="Text Box 6"/>
          <p:cNvSpPr txBox="1">
            <a:spLocks noChangeArrowheads="1"/>
          </p:cNvSpPr>
          <p:nvPr/>
        </p:nvSpPr>
        <p:spPr bwMode="auto">
          <a:xfrm>
            <a:off x="179388" y="476250"/>
            <a:ext cx="8640762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      </a:t>
            </a:r>
            <a:r>
              <a:rPr lang="ru-RU" sz="2400" b="1">
                <a:solidFill>
                  <a:srgbClr val="800000"/>
                </a:solidFill>
              </a:rPr>
              <a:t>Щит– поле для изображения герба (эмблемы)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4" descr="поле герба3"/>
          <p:cNvPicPr>
            <a:picLocks noChangeAspect="1" noChangeArrowheads="1"/>
          </p:cNvPicPr>
          <p:nvPr/>
        </p:nvPicPr>
        <p:blipFill>
          <a:blip r:embed="rId2">
            <a:lum bright="-8000" contrast="60000"/>
          </a:blip>
          <a:srcRect/>
          <a:stretch>
            <a:fillRect/>
          </a:stretch>
        </p:blipFill>
        <p:spPr bwMode="auto">
          <a:xfrm>
            <a:off x="468313" y="404813"/>
            <a:ext cx="36718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6" descr="поле гер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149725"/>
            <a:ext cx="432117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7" descr="женские герб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836613"/>
            <a:ext cx="4200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4" descr="img195"/>
          <p:cNvPicPr>
            <a:picLocks noChangeAspect="1" noChangeArrowheads="1"/>
          </p:cNvPicPr>
          <p:nvPr/>
        </p:nvPicPr>
        <p:blipFill>
          <a:blip r:embed="rId2">
            <a:lum bright="6000" contrast="48000"/>
          </a:blip>
          <a:srcRect/>
          <a:stretch>
            <a:fillRect/>
          </a:stretch>
        </p:blipFill>
        <p:spPr bwMode="auto">
          <a:xfrm>
            <a:off x="4932363" y="188913"/>
            <a:ext cx="394017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Text Box 6"/>
          <p:cNvSpPr txBox="1">
            <a:spLocks noChangeArrowheads="1"/>
          </p:cNvSpPr>
          <p:nvPr/>
        </p:nvSpPr>
        <p:spPr bwMode="auto">
          <a:xfrm>
            <a:off x="539750" y="2349500"/>
            <a:ext cx="4025900" cy="2227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Поле герба – может быть одного цвета или состоять из нескольких разноцветных полей.</a:t>
            </a:r>
          </a:p>
        </p:txBody>
      </p:sp>
      <p:sp>
        <p:nvSpPr>
          <p:cNvPr id="118787" name="Text Box 8"/>
          <p:cNvSpPr txBox="1">
            <a:spLocks noChangeArrowheads="1"/>
          </p:cNvSpPr>
          <p:nvPr/>
        </p:nvSpPr>
        <p:spPr bwMode="auto">
          <a:xfrm>
            <a:off x="468313" y="1052513"/>
            <a:ext cx="403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Геральдические фигуры</a:t>
            </a:r>
            <a:r>
              <a:rPr lang="ru-RU" sz="24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C00000"/>
                </a:solidFill>
              </a:rPr>
              <a:t>Символическое значение цветов</a:t>
            </a:r>
          </a:p>
        </p:txBody>
      </p:sp>
      <p:sp>
        <p:nvSpPr>
          <p:cNvPr id="11981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smtClean="0"/>
              <a:t> </a:t>
            </a:r>
            <a:r>
              <a:rPr lang="ru-RU" sz="2700" b="1" i="1" smtClean="0">
                <a:solidFill>
                  <a:srgbClr val="FF6600"/>
                </a:solidFill>
              </a:rPr>
              <a:t>золотой </a:t>
            </a:r>
            <a:r>
              <a:rPr lang="ru-RU" sz="2700" b="1" smtClean="0"/>
              <a:t>цвет - символ богатства, силы, справедливости;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b="1" i="1" smtClean="0">
                <a:solidFill>
                  <a:srgbClr val="D9D9D9"/>
                </a:solidFill>
              </a:rPr>
              <a:t>серебро</a:t>
            </a:r>
            <a:r>
              <a:rPr lang="ru-RU" sz="2700" b="1" i="1" smtClean="0"/>
              <a:t> </a:t>
            </a:r>
            <a:r>
              <a:rPr lang="ru-RU" sz="2700" b="1" smtClean="0"/>
              <a:t>- символ невинности и чистоты;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b="1" i="1" smtClean="0">
                <a:solidFill>
                  <a:srgbClr val="C00000"/>
                </a:solidFill>
              </a:rPr>
              <a:t>червленый</a:t>
            </a:r>
            <a:r>
              <a:rPr lang="ru-RU" sz="2700" b="1" i="1" smtClean="0"/>
              <a:t> (темно-красный!) - </a:t>
            </a:r>
            <a:r>
              <a:rPr lang="ru-RU" sz="2700" b="1" smtClean="0"/>
              <a:t>символ любви, смелости;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b="1" i="1" smtClean="0">
                <a:solidFill>
                  <a:srgbClr val="558ED5"/>
                </a:solidFill>
              </a:rPr>
              <a:t>голубой</a:t>
            </a:r>
            <a:r>
              <a:rPr lang="ru-RU" sz="2700" b="1" i="1" smtClean="0"/>
              <a:t> - </a:t>
            </a:r>
            <a:r>
              <a:rPr lang="ru-RU" sz="2700" b="1" smtClean="0"/>
              <a:t>символ красоты и величия;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b="1" i="1" smtClean="0">
                <a:solidFill>
                  <a:srgbClr val="00B050"/>
                </a:solidFill>
              </a:rPr>
              <a:t>зеленый</a:t>
            </a:r>
            <a:r>
              <a:rPr lang="ru-RU" sz="2700" b="1" i="1" smtClean="0"/>
              <a:t> </a:t>
            </a:r>
            <a:r>
              <a:rPr lang="ru-RU" sz="2700" b="1" smtClean="0"/>
              <a:t>- символ изобилия, надежды, свободы;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b="1" i="1" smtClean="0">
                <a:solidFill>
                  <a:srgbClr val="FF0000"/>
                </a:solidFill>
              </a:rPr>
              <a:t>пурпурный</a:t>
            </a:r>
            <a:r>
              <a:rPr lang="ru-RU" sz="2700" b="1" i="1" smtClean="0"/>
              <a:t> (красный с оттенком синего) – </a:t>
            </a:r>
            <a:r>
              <a:rPr lang="ru-RU" sz="2700" b="1" smtClean="0"/>
              <a:t>могущество, достоинство;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b="1" i="1" smtClean="0"/>
              <a:t>черный </a:t>
            </a:r>
            <a:r>
              <a:rPr lang="ru-RU" sz="2700" b="1" smtClean="0"/>
              <a:t>– скромность, мудрость и печаль.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in horizontal">
  <a:themeElements>
    <a:clrScheme name="plain horizonta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1121</TotalTime>
  <Words>166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plain horizontal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Слайд 1</vt:lpstr>
      <vt:lpstr>Слайд 2</vt:lpstr>
      <vt:lpstr>Слайд 3</vt:lpstr>
      <vt:lpstr>Герб – в переводе с немецкого   означает «наследство»</vt:lpstr>
      <vt:lpstr>Слайд 5</vt:lpstr>
      <vt:lpstr>Слайд 6</vt:lpstr>
      <vt:lpstr>Слайд 7</vt:lpstr>
      <vt:lpstr>Слайд 8</vt:lpstr>
      <vt:lpstr>Символическое значение цветов</vt:lpstr>
      <vt:lpstr>Слайд 10</vt:lpstr>
      <vt:lpstr>Слайд 11</vt:lpstr>
      <vt:lpstr>Слайд 12</vt:lpstr>
      <vt:lpstr>Слайд 13</vt:lpstr>
      <vt:lpstr>Герб моей семьи.</vt:lpstr>
      <vt:lpstr>Слайд 15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КарМаН</cp:lastModifiedBy>
  <cp:revision>30</cp:revision>
  <dcterms:created xsi:type="dcterms:W3CDTF">2008-12-15T13:38:30Z</dcterms:created>
  <dcterms:modified xsi:type="dcterms:W3CDTF">2011-09-28T19:30:59Z</dcterms:modified>
</cp:coreProperties>
</file>