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76" r:id="rId5"/>
    <p:sldId id="275" r:id="rId6"/>
    <p:sldId id="257" r:id="rId7"/>
    <p:sldId id="269" r:id="rId8"/>
    <p:sldId id="263" r:id="rId9"/>
    <p:sldId id="270" r:id="rId10"/>
    <p:sldId id="259" r:id="rId11"/>
    <p:sldId id="272" r:id="rId12"/>
    <p:sldId id="264" r:id="rId13"/>
    <p:sldId id="271" r:id="rId14"/>
    <p:sldId id="265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3300"/>
    <a:srgbClr val="B489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0E50F-9144-41CF-A46E-40224FF4C75B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AE55-889C-4A1A-9E46-9F916E2C0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4.xml" Type="http://schemas.openxmlformats.org/officeDocument/2006/relationships/slideLayout"/><Relationship Id="rId5" Target="../media/image5.wmf" Type="http://schemas.openxmlformats.org/officeDocument/2006/relationships/image"/><Relationship Id="rId4" Target="../media/image8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7" Target="../media/image24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3.jpeg" Type="http://schemas.openxmlformats.org/officeDocument/2006/relationships/image"/><Relationship Id="rId5" Target="../media/image22.jpeg" Type="http://schemas.openxmlformats.org/officeDocument/2006/relationships/image"/><Relationship Id="rId4" Target="../media/image21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gif"/><Relationship Id="rId3" Type="http://schemas.openxmlformats.org/officeDocument/2006/relationships/hyperlink" Target="http://ru.wikipedia.org/wiki/&#1060;&#1072;&#1081;&#1083;:Diego_Velasquez,_Aesop.jpg" TargetMode="External"/><Relationship Id="rId7" Type="http://schemas.openxmlformats.org/officeDocument/2006/relationships/image" Target="../media/image2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gif"/><Relationship Id="rId5" Type="http://schemas.openxmlformats.org/officeDocument/2006/relationships/image" Target="../media/image26.gif"/><Relationship Id="rId4" Type="http://schemas.openxmlformats.org/officeDocument/2006/relationships/image" Target="../media/image5.wmf"/></Relationships>
</file>

<file path=ppt/slides/_rels/slide15.xml.rels><?xml version="1.0" encoding="UTF-8" standalone="yes" ?><Relationships xmlns="http://schemas.openxmlformats.org/package/2006/relationships"><Relationship Id="rId3" Target="../media/image30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3" Target="../media/image6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9.jpeg" Type="http://schemas.openxmlformats.org/officeDocument/2006/relationships/image"/><Relationship Id="rId5" Target="../media/image8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8" Target="../media/image16.jpeg" Type="http://schemas.openxmlformats.org/officeDocument/2006/relationships/image"/><Relationship Id="rId3" Target="../media/image11.jpeg" Type="http://schemas.openxmlformats.org/officeDocument/2006/relationships/image"/><Relationship Id="rId7" Target="../media/image15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4.jpeg" Type="http://schemas.openxmlformats.org/officeDocument/2006/relationships/image"/><Relationship Id="rId5" Target="../media/image13.jpeg" Type="http://schemas.openxmlformats.org/officeDocument/2006/relationships/image"/><Relationship Id="rId10" Target="../media/image3.jpeg" Type="http://schemas.openxmlformats.org/officeDocument/2006/relationships/image"/><Relationship Id="rId4" Target="../media/image12.jpeg" Type="http://schemas.openxmlformats.org/officeDocument/2006/relationships/image"/><Relationship Id="rId9" Target="../media/image17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resentations\ArtEllada_bed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7"/>
            <a:ext cx="9144000" cy="136815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Урок литературы в 5 классе</a:t>
            </a:r>
            <a:b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Басни Эзопа</a:t>
            </a:r>
            <a:endParaRPr lang="ru-RU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581128"/>
            <a:ext cx="7308304" cy="2276872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Arial Narrow" pitchFamily="34" charset="0"/>
              </a:rPr>
              <a:t>       </a:t>
            </a:r>
          </a:p>
          <a:p>
            <a:pPr algn="r"/>
            <a:r>
              <a:rPr lang="ru-RU" i="1" dirty="0" smtClean="0">
                <a:solidFill>
                  <a:schemeClr val="bg1"/>
                </a:solidFill>
                <a:latin typeface="Arial Narrow" pitchFamily="34" charset="0"/>
              </a:rPr>
              <a:t>Автор: Салимова </a:t>
            </a:r>
            <a:r>
              <a:rPr lang="ru-RU" i="1" dirty="0" smtClean="0">
                <a:solidFill>
                  <a:schemeClr val="bg1"/>
                </a:solidFill>
                <a:latin typeface="Arial Narrow" pitchFamily="34" charset="0"/>
              </a:rPr>
              <a:t>Мадина </a:t>
            </a:r>
            <a:r>
              <a:rPr lang="ru-RU" i="1" dirty="0" smtClean="0">
                <a:solidFill>
                  <a:schemeClr val="bg1"/>
                </a:solidFill>
                <a:latin typeface="Arial Narrow" pitchFamily="34" charset="0"/>
              </a:rPr>
              <a:t>Ганиятулловна,</a:t>
            </a:r>
          </a:p>
          <a:p>
            <a:pPr algn="r"/>
            <a:r>
              <a:rPr lang="ru-RU" i="1" dirty="0" smtClean="0">
                <a:solidFill>
                  <a:schemeClr val="bg1"/>
                </a:solidFill>
                <a:latin typeface="Arial Narrow" pitchFamily="34" charset="0"/>
              </a:rPr>
              <a:t>учитель русского языка и  </a:t>
            </a:r>
            <a:r>
              <a:rPr lang="ru-RU" i="1" dirty="0" smtClean="0">
                <a:solidFill>
                  <a:schemeClr val="bg1"/>
                </a:solidFill>
                <a:latin typeface="Arial Narrow" pitchFamily="34" charset="0"/>
              </a:rPr>
              <a:t>литературы</a:t>
            </a:r>
            <a:endParaRPr lang="ru-RU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r"/>
            <a:r>
              <a:rPr lang="ru-RU" i="1" dirty="0" smtClean="0">
                <a:solidFill>
                  <a:schemeClr val="bg1"/>
                </a:solidFill>
                <a:latin typeface="Arial Narrow" pitchFamily="34" charset="0"/>
              </a:rPr>
              <a:t>МБОУ   гимназия  г.Сафонова </a:t>
            </a:r>
          </a:p>
          <a:p>
            <a:pPr algn="r"/>
            <a:r>
              <a:rPr lang="ru-RU" i="1" dirty="0" smtClean="0">
                <a:solidFill>
                  <a:schemeClr val="bg1"/>
                </a:solidFill>
                <a:latin typeface="Arial Narrow" pitchFamily="34" charset="0"/>
              </a:rPr>
              <a:t>Смоленской области</a:t>
            </a:r>
            <a:endParaRPr lang="ru-RU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15095" t="-3080" r="13207" b="39936"/>
          <a:stretch>
            <a:fillRect/>
          </a:stretch>
        </p:blipFill>
        <p:spPr bwMode="auto">
          <a:xfrm flipH="1">
            <a:off x="1403648" y="2204864"/>
            <a:ext cx="2736304" cy="2952328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4695" y="1124744"/>
            <a:ext cx="235930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resentations\ArtEllada_be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093296"/>
            <a:ext cx="98530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C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Басня «Крестьянин и дети»</a:t>
            </a:r>
            <a:endParaRPr lang="ru-RU" sz="54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CC99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88640"/>
            <a:ext cx="4835135" cy="598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Presentations\ArtEllada_be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Ворон и лисица.</a:t>
            </a:r>
            <a:b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r>
              <a:rPr lang="ru-RU" dirty="0" smtClean="0"/>
              <a:t>Ворон унёс кусок мяса и уселся на дерево. Лисица увидела, и захотелось ей заполучить это мясо. Стала она перед вороном и принялась его расхваливать: уж и велик он, и красив, и мог бы получше других стать царём над птицами, да и стал бы, конечно, будь у него ещё и голос. Ворону и захотелось показать ей, что есть у него голос: выпустил он мясо и закаркал. А лисица подбежала, ухватила мясо и говорит: «Эх, ворон, кабы у тебя ещё и ум был в голове, - ничего бы тебе больше не требовалось, чтобы царствовать».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577171"/>
            <a:ext cx="1656183" cy="21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965218"/>
            <a:ext cx="1656184" cy="189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419872" y="4941168"/>
            <a:ext cx="31683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nstantia" pitchFamily="18" charset="0"/>
              </a:rPr>
              <a:t>Вспомните аналогичную басню И.А.Крылова .</a:t>
            </a:r>
            <a:endParaRPr lang="ru-RU" sz="2800" b="1" i="1" dirty="0">
              <a:solidFill>
                <a:schemeClr val="tx2">
                  <a:lumMod val="20000"/>
                  <a:lumOff val="8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10" name="Picture 8" descr="j0299125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411760" y="5157192"/>
            <a:ext cx="1296144" cy="170080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:\Presentations\ArtEllada_bedz.jpg" id="4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2" name="Picture 6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 flipH="1">
            <a:off x="6516216" y="404664"/>
            <a:ext cx="2376264" cy="327574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4103" name="Picture 7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3059832" y="1916832"/>
            <a:ext cx="3326353" cy="460851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6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251520" y="404664"/>
            <a:ext cx="2474297" cy="2437731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4"/>
          <p:cNvPicPr>
            <a:picLocks noChangeArrowheads="1" noChangeAspect="1"/>
          </p:cNvPicPr>
          <p:nvPr/>
        </p:nvPicPr>
        <p:blipFill>
          <a:blip cstate="print" r:embed="rId6"/>
          <a:srcRect/>
          <a:stretch>
            <a:fillRect/>
          </a:stretch>
        </p:blipFill>
        <p:spPr bwMode="auto">
          <a:xfrm>
            <a:off x="6732240" y="3905672"/>
            <a:ext cx="2127006" cy="276510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1929902" y="0"/>
            <a:ext cx="5755999" cy="1754326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dirty="0" lang="ru-RU" smtClean="0" sz="5400">
                <a:ln cmpd="sng" w="1841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</a:rPr>
              <a:t>Русский преемник</a:t>
            </a:r>
          </a:p>
          <a:p>
            <a:pPr algn="ctr"/>
            <a:r>
              <a:rPr b="1" dirty="0" lang="ru-RU" smtClean="0" sz="5400">
                <a:ln cmpd="sng" w="1841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</a:rPr>
              <a:t>Эзопа</a:t>
            </a:r>
            <a:endParaRPr b="1" dirty="0" lang="ru-RU" sz="5400">
              <a:ln cmpd="sng" w="1841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algn="tl"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" name="Picture 3"/>
          <p:cNvPicPr>
            <a:picLocks noChangeArrowheads="1" noChangeAspect="1"/>
          </p:cNvPicPr>
          <p:nvPr/>
        </p:nvPicPr>
        <p:blipFill>
          <a:blip cstate="print" r:embed="rId7"/>
          <a:srcRect r="152"/>
          <a:stretch>
            <a:fillRect/>
          </a:stretch>
        </p:blipFill>
        <p:spPr bwMode="auto">
          <a:xfrm>
            <a:off x="323528" y="3130681"/>
            <a:ext cx="2304256" cy="3538679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:\Presentations\ArtEllada_bedz.jpg" id="5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 sz="half"/>
          </p:nvPr>
        </p:nvSpPr>
        <p:spPr>
          <a:xfrm>
            <a:off x="3419872" y="1124744"/>
            <a:ext cx="5724128" cy="5733256"/>
          </a:xfrm>
        </p:spPr>
        <p:txBody>
          <a:bodyPr>
            <a:normAutofit fontScale="92500" lnSpcReduction="20000"/>
          </a:bodyPr>
          <a:lstStyle/>
          <a:p>
            <a:r>
              <a:rPr b="1" dirty="0" lang="ru-RU" smtClean="0">
                <a:solidFill>
                  <a:schemeClr val="bg2">
                    <a:lumMod val="90000"/>
                  </a:schemeClr>
                </a:solidFill>
              </a:rPr>
              <a:t>Благодаря Эзопу в обиходе появилось выражение «Эзопов язык». Что означает это выражение?</a:t>
            </a:r>
          </a:p>
          <a:p>
            <a:pPr>
              <a:buNone/>
            </a:pPr>
            <a:r>
              <a:rPr b="1" dirty="0" lang="ru-RU" smtClean="0">
                <a:solidFill>
                  <a:schemeClr val="bg2">
                    <a:lumMod val="9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dirty="0" lang="ru-RU" smtClean="0"/>
              <a:t> </a:t>
            </a:r>
            <a:r>
              <a:rPr dirty="0" i="1" lang="ru-RU" smtClean="0">
                <a:solidFill>
                  <a:schemeClr val="bg2">
                    <a:lumMod val="10000"/>
                  </a:schemeClr>
                </a:solidFill>
              </a:rPr>
              <a:t>- Иносказательное выражение мыслей.</a:t>
            </a:r>
          </a:p>
          <a:p>
            <a:pPr>
              <a:buNone/>
            </a:pPr>
            <a:r>
              <a:rPr dirty="0" i="1" lang="ru-RU" smtClean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r>
              <a:rPr dirty="0" lang="ru-RU" smtClean="0"/>
              <a:t> </a:t>
            </a:r>
            <a:r>
              <a:rPr b="1" dirty="0" lang="ru-RU" smtClean="0">
                <a:solidFill>
                  <a:schemeClr val="bg2">
                    <a:lumMod val="90000"/>
                  </a:schemeClr>
                </a:solidFill>
              </a:rPr>
              <a:t>- С какой целью поэты пользовались Эзоповым языком?</a:t>
            </a:r>
          </a:p>
          <a:p>
            <a:pPr>
              <a:buNone/>
            </a:pPr>
            <a:r>
              <a:rPr b="1" dirty="0" lang="ru-RU" smtClean="0">
                <a:solidFill>
                  <a:schemeClr val="bg2">
                    <a:lumMod val="9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dirty="0" lang="ru-RU" smtClean="0"/>
              <a:t> </a:t>
            </a:r>
            <a:r>
              <a:rPr dirty="0" i="1" lang="ru-RU" smtClean="0">
                <a:solidFill>
                  <a:schemeClr val="bg2">
                    <a:lumMod val="10000"/>
                  </a:schemeClr>
                </a:solidFill>
              </a:rPr>
              <a:t>-    Эзопов язык, понятный искушённому читателю, позволял избегать преследований властей и выражать запретные мысли при помощи различных приёмов.</a:t>
            </a:r>
            <a:endParaRPr dirty="0" i="1" lang="ru-RU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4"/>
          <p:cNvPicPr>
            <a:picLocks noChangeArrowheads="1" noChangeAspect="1"/>
          </p:cNvPicPr>
          <p:nvPr/>
        </p:nvPicPr>
        <p:blipFill>
          <a:blip cstate="print" r:embed="rId3"/>
          <a:stretch>
            <a:fillRect/>
          </a:stretch>
        </p:blipFill>
        <p:spPr bwMode="auto">
          <a:xfrm>
            <a:off x="395536" y="980728"/>
            <a:ext cx="2963084" cy="533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51720" y="0"/>
            <a:ext cx="5112568" cy="92333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/>
          <a:p>
            <a:pPr algn="ctr"/>
            <a:r>
              <a:rPr b="1" cap="none" dirty="0" lang="ru-RU" smtClean="0" spc="0" sz="540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algn="tl" blurRad="50000" dir="7500000" dist="50800">
                    <a:srgbClr val="000000">
                      <a:shade val="5000"/>
                      <a:alpha val="35000"/>
                    </a:srgbClr>
                  </a:outerShdw>
                </a:effectLst>
              </a:rPr>
              <a:t>Эзопов язык</a:t>
            </a:r>
            <a:endParaRPr b="1" cap="none" dirty="0" lang="ru-RU" spc="0" sz="540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algn="tl" blurRad="50000" dir="7500000" dist="50800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resentations\ArtEllada_bedz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0"/>
            <a:ext cx="4176464" cy="83671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Источники</a:t>
            </a:r>
            <a:endParaRPr lang="ru-RU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755576" y="1988840"/>
            <a:ext cx="8071048" cy="402190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err="1" smtClean="0"/>
              <a:t>bookz.ru</a:t>
            </a:r>
            <a:r>
              <a:rPr lang="ru-RU" dirty="0" smtClean="0"/>
              <a:t>/</a:t>
            </a:r>
            <a:r>
              <a:rPr lang="ru-RU" dirty="0" err="1" smtClean="0"/>
              <a:t>authors</a:t>
            </a:r>
            <a:r>
              <a:rPr lang="ru-RU" dirty="0" smtClean="0"/>
              <a:t>/</a:t>
            </a:r>
            <a:r>
              <a:rPr lang="ru-RU" dirty="0" err="1" smtClean="0"/>
              <a:t>ezop</a:t>
            </a:r>
            <a:r>
              <a:rPr lang="ru-RU" dirty="0" smtClean="0"/>
              <a:t>/basni_176.html копия ещё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http://ru.wikipedia.org/wiki/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Файл: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Diego_Velasquez,_Aesop.jpg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Анастасия </a:t>
            </a:r>
            <a:r>
              <a:rPr lang="ru-RU" dirty="0" err="1" smtClean="0"/>
              <a:t>Федоркова</a:t>
            </a:r>
            <a:r>
              <a:rPr lang="ru-RU" dirty="0" smtClean="0"/>
              <a:t>. </a:t>
            </a:r>
            <a:r>
              <a:rPr lang="ru-RU" dirty="0" err="1" smtClean="0"/>
              <a:t>Иллюстраиция</a:t>
            </a:r>
            <a:r>
              <a:rPr lang="ru-RU" dirty="0" smtClean="0"/>
              <a:t> к басне Эзопа "Крестьянин и дети" –</a:t>
            </a:r>
            <a:r>
              <a:rPr lang="en-US" dirty="0" smtClean="0"/>
              <a:t>2010-08-20 17:02:03</a:t>
            </a:r>
            <a:r>
              <a:rPr lang="ru-RU" dirty="0" smtClean="0"/>
              <a:t> </a:t>
            </a:r>
            <a:r>
              <a:rPr lang="en-US" dirty="0" smtClean="0"/>
              <a:t>freelance.ru/users/</a:t>
            </a:r>
            <a:r>
              <a:rPr lang="en-US" dirty="0" err="1" smtClean="0"/>
              <a:t>Nastenka</a:t>
            </a:r>
            <a:r>
              <a:rPr lang="en-US" dirty="0" smtClean="0"/>
              <a:t>/?work=559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БАСНИ  Эзопа и </a:t>
            </a:r>
            <a:r>
              <a:rPr lang="ru-RU" dirty="0" err="1" smtClean="0"/>
              <a:t>Трубниковой</a:t>
            </a:r>
            <a:r>
              <a:rPr lang="ru-RU" dirty="0" smtClean="0"/>
              <a:t> Надежды Михайловны</a:t>
            </a:r>
          </a:p>
          <a:p>
            <a:pPr>
              <a:buNone/>
            </a:pPr>
            <a:r>
              <a:rPr lang="ru-RU" dirty="0" smtClean="0"/>
              <a:t>© </a:t>
            </a:r>
            <a:r>
              <a:rPr lang="ru-RU" dirty="0" err="1" smtClean="0"/>
              <a:t>Copyright</a:t>
            </a:r>
            <a:r>
              <a:rPr lang="ru-RU" dirty="0" smtClean="0"/>
              <a:t> </a:t>
            </a:r>
            <a:r>
              <a:rPr lang="ru-RU" dirty="0" err="1" smtClean="0"/>
              <a:t>Трубникова</a:t>
            </a:r>
            <a:r>
              <a:rPr lang="ru-RU" dirty="0" smtClean="0"/>
              <a:t> Надежда Михайловна (</a:t>
            </a:r>
            <a:r>
              <a:rPr lang="ru-RU" dirty="0" err="1" smtClean="0"/>
              <a:t>kontrataka@yahoo.com</a:t>
            </a:r>
            <a:r>
              <a:rPr lang="ru-RU" dirty="0" smtClean="0"/>
              <a:t>) </a:t>
            </a:r>
          </a:p>
          <a:p>
            <a:pPr>
              <a:buNone/>
            </a:pPr>
            <a:r>
              <a:rPr lang="ru-RU" dirty="0" smtClean="0"/>
              <a:t>Размещен: 19/03/2009, изменен: 19/03/2009. 14k. </a:t>
            </a:r>
            <a:endParaRPr lang="ru-RU" dirty="0"/>
          </a:p>
        </p:txBody>
      </p:sp>
      <p:pic>
        <p:nvPicPr>
          <p:cNvPr id="5" name="Picture 8" descr="j02991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123728" y="260648"/>
            <a:ext cx="1691962" cy="1008112"/>
          </a:xfrm>
          <a:prstGeom prst="rect">
            <a:avLst/>
          </a:prstGeom>
        </p:spPr>
      </p:pic>
      <p:pic>
        <p:nvPicPr>
          <p:cNvPr id="1029" name="Picture 5" descr="C:\Users\админ\Desktop\заготовки през-й\Анимация\Анимашки\Разные\аним_комп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55160" y="4869160"/>
            <a:ext cx="1988840" cy="1988840"/>
          </a:xfrm>
          <a:prstGeom prst="rect">
            <a:avLst/>
          </a:prstGeom>
          <a:noFill/>
        </p:spPr>
      </p:pic>
      <p:pic>
        <p:nvPicPr>
          <p:cNvPr id="1031" name="Picture 7" descr="C:\Users\админ\Desktop\заготовки през-й\Анимация\школа\Гусь читает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80528" y="5013176"/>
            <a:ext cx="2056368" cy="1844825"/>
          </a:xfrm>
          <a:prstGeom prst="rect">
            <a:avLst/>
          </a:prstGeom>
          <a:noFill/>
        </p:spPr>
      </p:pic>
      <p:pic>
        <p:nvPicPr>
          <p:cNvPr id="1032" name="Picture 8" descr="C:\Users\админ\Desktop\заготовки през-й\Картинки-школа\school05-1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60648"/>
            <a:ext cx="1800200" cy="1768695"/>
          </a:xfrm>
          <a:prstGeom prst="rect">
            <a:avLst/>
          </a:prstGeom>
          <a:noFill/>
        </p:spPr>
      </p:pic>
      <p:pic>
        <p:nvPicPr>
          <p:cNvPr id="1033" name="Picture 9" descr="C:\Users\админ\Desktop\заготовки през-й\Картинки-школа\school05-07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620688"/>
            <a:ext cx="2156310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:\Presentations\ArtEllada_bedz.jpg" id="2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5"/>
          <p:cNvPicPr>
            <a:picLocks noChangeArrowheads="1" noChangeAspect="1"/>
          </p:cNvPicPr>
          <p:nvPr/>
        </p:nvPicPr>
        <p:blipFill>
          <a:blip cstate="print" r:embed="rId3"/>
          <a:stretch>
            <a:fillRect/>
          </a:stretch>
        </p:blipFill>
        <p:spPr bwMode="auto">
          <a:xfrm>
            <a:off x="3491880" y="1844824"/>
            <a:ext cx="2736304" cy="3333750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827584" y="620688"/>
            <a:ext cx="7776864" cy="1584176"/>
          </a:xfrm>
          <a:prstGeom prst="rect">
            <a:avLst/>
          </a:prstGeom>
          <a:noFill/>
        </p:spPr>
        <p:txBody>
          <a:bodyPr bIns="45720" lIns="91440" rIns="91440" tIns="45720" wrap="square">
            <a:prstTxWarp prst="textButton">
              <a:avLst/>
            </a:prstTxWarp>
            <a:spAutoFit/>
            <a:scene3d>
              <a:camera prst="orthographicFront"/>
              <a:lightRig dir="tl" rig="glow">
                <a:rot lat="0" lon="0" rev="5400000"/>
              </a:lightRig>
            </a:scene3d>
            <a:sp3d contourW="12700">
              <a:bevelT h="25400" w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b="1" cap="none" dirty="0" lang="ru-RU" smtClean="0" spc="0" sz="540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algn="tl" blurRad="80000" dir="5040000" dist="40000">
                    <a:srgbClr val="000000">
                      <a:alpha val="30000"/>
                    </a:srgbClr>
                  </a:outerShdw>
                </a:effectLst>
              </a:rPr>
              <a:t>Благодарю</a:t>
            </a:r>
            <a:endParaRPr b="1" cap="none" dirty="0" lang="ru-RU" spc="0" sz="540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algn="tl" blurRad="80000" dir="5040000" dist="4000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5661248"/>
            <a:ext cx="4420890" cy="923330"/>
          </a:xfrm>
          <a:prstGeom prst="rect">
            <a:avLst/>
          </a:prstGeom>
          <a:noFill/>
        </p:spPr>
        <p:txBody>
          <a:bodyPr bIns="45720" lIns="91440" rIns="91440" tIns="45720" wrap="square">
            <a:prstTxWarp prst="textArchDown">
              <a:avLst/>
            </a:prstTxWarp>
            <a:spAutoFit/>
            <a:scene3d>
              <a:camera prst="orthographicFront"/>
              <a:lightRig dir="tl" rig="glow">
                <a:rot lat="0" lon="0" rev="5400000"/>
              </a:lightRig>
            </a:scene3d>
            <a:sp3d contourW="12700">
              <a:bevelT h="25400" w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b="1" dirty="0" lang="ru-RU" smtClean="0" sz="540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algn="tl" blurRad="80000" dir="5040000" dist="40000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b="1" cap="none" dirty="0" lang="ru-RU" smtClean="0" spc="0" sz="540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algn="tl" blurRad="80000" dir="5040000" dist="40000">
                    <a:srgbClr val="000000">
                      <a:alpha val="30000"/>
                    </a:srgbClr>
                  </a:outerShdw>
                </a:effectLst>
              </a:rPr>
              <a:t>а внимание!</a:t>
            </a:r>
            <a:endParaRPr b="1" cap="none" dirty="0" lang="ru-RU" spc="0" sz="540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algn="tl" blurRad="80000" dir="5040000" dist="4000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>
                            <p:stCondLst>
                              <p:cond delay="2000"/>
                            </p:stCondLst>
                            <p:childTnLst>
                              <p:par>
                                <p:cTn fill="hold" id="22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23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accel="50000" decel="50000" fill="hold" id="24" nodeType="withEffect" presetClass="path" presetID="1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5 -0.075 C 0.09167 -0.075 0.14775 -0.00023 0.14775 0.09167 C 0.14775 0.18357 0.09167 0.25833 0.02275 0.25833 C -0.04618 0.25833 -0.10225 0.18357 -0.10225 0.09167 C -0.10225 -0.00023 -0.04618 -0.075 0.02275 -0.075 Z " pathEditMode="relative" ptsTypes="fffff" rAng="0">
                                      <p:cBhvr>
                                        <p:cTn dur="2000" fill="hold" id="2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7" nodeType="after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34" nodeType="after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7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>
                            <p:stCondLst>
                              <p:cond delay="8000"/>
                            </p:stCondLst>
                            <p:childTnLst>
                              <p:par>
                                <p:cTn fill="hold" id="41" nodeType="afterEffect" presetClass="exit" presetID="52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accel="50000" dur="2000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accel="50000" dur="2000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out">
                                      <p:cBhvr>
                                        <p:cTn dur="2000" id="4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1" id="47" nodeType="afterEffect" presetClass="exit" presetID="35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4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id="4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id="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id="5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53" nodeType="withEffect" presetClass="exit" presetID="35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5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id="55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id="5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id="5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1" spid="4"/>
      <p:bldP grpId="0" spid="5"/>
      <p:bldP grpId="1" spid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resentations\ArtEllada_be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Показать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3300"/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</a:rPr>
              <a:t>роль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</a:rPr>
              <a:t>басни в литературе разных времён и народов,</a:t>
            </a: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</a:rPr>
              <a:t> обличение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</a:rPr>
              <a:t>в басне несправедливых общественных   порядков и недостатков людей;</a:t>
            </a:r>
          </a:p>
          <a:p>
            <a:pPr>
              <a:buFont typeface="Wingdings" pitchFamily="2" charset="2"/>
              <a:buChar char="ü"/>
            </a:pPr>
            <a:r>
              <a:rPr lang="ru-RU" sz="3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закрепить</a:t>
            </a:r>
            <a:r>
              <a:rPr lang="ru-RU" sz="3000" b="1" dirty="0" smtClean="0">
                <a:solidFill>
                  <a:srgbClr val="663300"/>
                </a:solidFill>
              </a:rPr>
              <a:t>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</a:rPr>
              <a:t>изученное по теории литературы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</a:rPr>
              <a:t>     басня, мораль, аллегория, метафора, ирония;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Формировать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3300"/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</a:rPr>
              <a:t>навыки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</a:rPr>
              <a:t>выразительного чтения,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</a:rPr>
              <a:t>внимание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</a:rPr>
              <a:t>к художественной детали;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Способствовать развитию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образного и аналитического мышления,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творческой фантазии.</a:t>
            </a:r>
          </a:p>
          <a:p>
            <a:pPr>
              <a:buFont typeface="Wingdings" pitchFamily="2" charset="2"/>
              <a:buChar char="ü"/>
            </a:pP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72532" y="0"/>
            <a:ext cx="1911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Цели: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resentations\ArtEllada_bed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90000"/>
                  </a:schemeClr>
                </a:solidFill>
              </a:rPr>
              <a:t>Басня</a:t>
            </a:r>
            <a:endParaRPr lang="ru-RU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764704"/>
            <a:ext cx="86044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Басня</a:t>
            </a:r>
            <a:r>
              <a:rPr lang="ru-RU" sz="2800" dirty="0" smtClean="0"/>
              <a:t> — один из древнейших литературных жанров,</a:t>
            </a:r>
          </a:p>
          <a:p>
            <a:pPr>
              <a:buFontTx/>
              <a:buChar char="-"/>
            </a:pPr>
            <a:r>
              <a:rPr lang="ru-RU" sz="2800" dirty="0" smtClean="0"/>
              <a:t>короткий занимательный рассказ в стихах или прозе с обязательным нравоучительным выводом. Древней Греции был знаменит Эзоп (VI—V века до нашей эры), писавший басни в прозе.</a:t>
            </a:r>
          </a:p>
          <a:p>
            <a:r>
              <a:rPr lang="ru-RU" sz="2800" dirty="0" smtClean="0"/>
              <a:t>Мораль – нравоучение, поучение. Басня содержит мораль, чтобы автор мог показать собственное отношение к рассказанному в басне, донести                            до читателя авторскую идею. 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168702"/>
            <a:ext cx="1835696" cy="268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294511" y="4725144"/>
            <a:ext cx="2499441" cy="213285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resentations\ArtEllada_be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36815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>
                    <a:lumMod val="90000"/>
                  </a:schemeClr>
                </a:solidFill>
              </a:rPr>
              <a:t>Приёмы баснописцев</a:t>
            </a:r>
            <a:endParaRPr lang="ru-RU" sz="4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i="1" dirty="0" smtClean="0"/>
              <a:t>             - При помощи каких приёмов писатели-</a:t>
            </a:r>
          </a:p>
          <a:p>
            <a:pPr>
              <a:buNone/>
            </a:pPr>
            <a:r>
              <a:rPr lang="ru-RU" i="1" dirty="0" smtClean="0"/>
              <a:t>                    баснописцы выражали свои мысли?</a:t>
            </a:r>
          </a:p>
          <a:p>
            <a:pPr>
              <a:buNone/>
            </a:pPr>
            <a:r>
              <a:rPr lang="ru-RU" i="1" dirty="0" smtClean="0"/>
              <a:t> </a:t>
            </a:r>
          </a:p>
          <a:p>
            <a:r>
              <a:rPr lang="ru-RU" sz="3900" dirty="0" smtClean="0">
                <a:solidFill>
                  <a:schemeClr val="bg1"/>
                </a:solidFill>
              </a:rPr>
              <a:t>-</a:t>
            </a:r>
            <a:r>
              <a:rPr lang="ru-RU" sz="3900" dirty="0" smtClean="0"/>
              <a:t> </a:t>
            </a:r>
            <a:r>
              <a:rPr lang="ru-RU" sz="3900" b="1" dirty="0" smtClean="0">
                <a:solidFill>
                  <a:schemeClr val="bg1"/>
                </a:solidFill>
              </a:rPr>
              <a:t>Аллегория</a:t>
            </a:r>
            <a:r>
              <a:rPr lang="ru-RU" sz="3900" dirty="0" smtClean="0">
                <a:solidFill>
                  <a:schemeClr val="bg1"/>
                </a:solidFill>
              </a:rPr>
              <a:t> – иносказание; </a:t>
            </a:r>
          </a:p>
          <a:p>
            <a:r>
              <a:rPr lang="ru-RU" sz="3900" b="1" dirty="0" smtClean="0">
                <a:solidFill>
                  <a:schemeClr val="bg1"/>
                </a:solidFill>
              </a:rPr>
              <a:t>метафора </a:t>
            </a:r>
            <a:r>
              <a:rPr lang="ru-RU" dirty="0" smtClean="0">
                <a:solidFill>
                  <a:schemeClr val="bg1"/>
                </a:solidFill>
              </a:rPr>
              <a:t>– употребление слов в переносном значении для определения предмета на основе сходства значения, уподобления;</a:t>
            </a:r>
          </a:p>
          <a:p>
            <a:r>
              <a:rPr lang="ru-RU" sz="3900" b="1" dirty="0" smtClean="0">
                <a:solidFill>
                  <a:schemeClr val="bg1"/>
                </a:solidFill>
              </a:rPr>
              <a:t>ирония</a:t>
            </a:r>
            <a:r>
              <a:rPr lang="ru-RU" dirty="0" smtClean="0">
                <a:solidFill>
                  <a:schemeClr val="bg1"/>
                </a:solidFill>
              </a:rPr>
              <a:t> – скрытая насмешка, иносказание).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8" descr="j0299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7545" y="764704"/>
            <a:ext cx="1512168" cy="149039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:\Presentations\ArtEllada_bedz.jpg" id="4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b="1" dirty="0" lang="ru-RU" smtClean="0">
                <a:solidFill>
                  <a:schemeClr val="bg2">
                    <a:lumMod val="90000"/>
                  </a:schemeClr>
                </a:solidFill>
              </a:rPr>
              <a:t>Аллегория</a:t>
            </a:r>
            <a:endParaRPr b="1" dirty="0" lang="ru-RU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7784" y="908720"/>
            <a:ext cx="39604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charset="2" pitchFamily="2" typeface="Wingdings"/>
              <a:buChar char="q"/>
            </a:pPr>
            <a:r>
              <a:rPr dirty="0" lang="ru-RU" smtClean="0" sz="2800"/>
              <a:t>Иносказание в басне заключается в том, что главными героями являются животные. </a:t>
            </a:r>
          </a:p>
          <a:p>
            <a:pPr>
              <a:buFont charset="2" pitchFamily="2" typeface="Wingdings"/>
              <a:buChar char="q"/>
            </a:pPr>
            <a:r>
              <a:rPr dirty="0" lang="ru-RU" smtClean="0" sz="2800"/>
              <a:t>Они не имеют собственных имён.</a:t>
            </a:r>
          </a:p>
          <a:p>
            <a:pPr>
              <a:buFont charset="2" pitchFamily="2" typeface="Wingdings"/>
              <a:buChar char="q"/>
            </a:pPr>
            <a:r>
              <a:rPr dirty="0" lang="ru-RU" smtClean="0" sz="2800"/>
              <a:t>За их обобщёнными образами скрываются люди с их характерами </a:t>
            </a:r>
          </a:p>
          <a:p>
            <a:pPr>
              <a:buFont charset="2" pitchFamily="2" typeface="Wingdings"/>
              <a:buChar char="q"/>
            </a:pPr>
            <a:r>
              <a:rPr dirty="0" lang="ru-RU" smtClean="0" sz="2800"/>
              <a:t>и недостатками.</a:t>
            </a:r>
          </a:p>
          <a:p>
            <a:r>
              <a:rPr dirty="0" lang="ru-RU" smtClean="0" sz="2800"/>
              <a:t> </a:t>
            </a:r>
          </a:p>
        </p:txBody>
      </p:sp>
      <p:pic>
        <p:nvPicPr>
          <p:cNvPr id="5" name="Picture 4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6582526" y="404664"/>
            <a:ext cx="256147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1" y="332656"/>
            <a:ext cx="2627784" cy="309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0" y="3861048"/>
            <a:ext cx="2622333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rrowheads="1" noChangeAspect="1"/>
          </p:cNvPicPr>
          <p:nvPr/>
        </p:nvPicPr>
        <p:blipFill>
          <a:blip cstate="print" r:embed="rId6"/>
          <a:stretch>
            <a:fillRect/>
          </a:stretch>
        </p:blipFill>
        <p:spPr bwMode="auto">
          <a:xfrm>
            <a:off x="6286500" y="4769768"/>
            <a:ext cx="28575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Presentations\ArtEllada_be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rabic Typesetting" pitchFamily="66" charset="-78"/>
              </a:rPr>
              <a:t>Эзоп</a:t>
            </a:r>
            <a:r>
              <a:rPr lang="ru-RU" dirty="0" smtClean="0"/>
              <a:t>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>
                <a:solidFill>
                  <a:schemeClr val="bg2">
                    <a:lumMod val="90000"/>
                  </a:schemeClr>
                </a:solidFill>
              </a:rPr>
              <a:t>(VI—V в. до н. э.)</a:t>
            </a:r>
            <a:r>
              <a:rPr lang="ru-RU" sz="3600" b="1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rabic Typesetting" pitchFamily="66" charset="-78"/>
              </a:rPr>
              <a:t> </a:t>
            </a:r>
            <a:endParaRPr lang="ru-RU" sz="36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" pitchFamily="18" charset="-127"/>
              <a:ea typeface="Gungsuh" pitchFamily="18" charset="-127"/>
              <a:cs typeface="Arabic Typesetting" pitchFamily="66" charset="-78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5868144" cy="612068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- полулегендарный раб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         с острова Самос,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         живший в VI в. до н. э.,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автор множества басен, 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     ставших достоянием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    европейской – земной культуры.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Его сюжетами пользовались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     такие мастера басни, как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        </a:t>
            </a:r>
            <a:r>
              <a:rPr lang="ru-RU" b="1" dirty="0" smtClean="0">
                <a:solidFill>
                  <a:schemeClr val="bg2">
                    <a:lumMod val="90000"/>
                  </a:schemeClr>
                </a:solidFill>
              </a:rPr>
              <a:t>Лафонтен и Крылов.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Его афоризмы вошли в нашу жизнь...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724128" y="6093296"/>
            <a:ext cx="3419872" cy="7647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Эзо́п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150 до н. э. Рим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Villa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Albani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коллекция)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268760"/>
            <a:ext cx="3096344" cy="4675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Presentations\ArtEllada_be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32656"/>
            <a:ext cx="2867025" cy="5705475"/>
          </a:xfrm>
          <a:prstGeom prst="rect">
            <a:avLst/>
          </a:prstGeom>
          <a:ln w="1905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0" y="476672"/>
            <a:ext cx="61916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Известно, что Эзоп был рабом. Благодаря своему уму он добился свободы. </a:t>
            </a:r>
          </a:p>
          <a:p>
            <a:r>
              <a:rPr lang="ru-RU" sz="2400" dirty="0" smtClean="0"/>
              <a:t>    Даже правители Греции прислушивались к его советам, выраженным в иносказательной форме. В своих баснях под видом животных Эзоп высмеивал глупость, </a:t>
            </a:r>
            <a:r>
              <a:rPr lang="ru-RU" sz="2400" dirty="0" smtClean="0">
                <a:ln>
                  <a:solidFill>
                    <a:srgbClr val="993300"/>
                  </a:solidFill>
                </a:ln>
              </a:rPr>
              <a:t>жадность</a:t>
            </a:r>
            <a:r>
              <a:rPr lang="ru-RU" sz="2400" dirty="0" smtClean="0"/>
              <a:t> и другие пороки людей. Многие принимали это на свой счёт.</a:t>
            </a:r>
          </a:p>
          <a:p>
            <a:r>
              <a:rPr lang="ru-RU" sz="2400" dirty="0" smtClean="0"/>
              <a:t>           Чтобы отомстить Эзопу, обиженные им люди подложили в его котомку золотую чашу, украденную из храма. Согласно легенде, когда Эзопа схватили, его должны были либо казнить, либо он снова должен был признать себя рабом – и тогда хозяин уплатил бы штраф, а Эзоп сохранил бы жизнь. </a:t>
            </a:r>
          </a:p>
          <a:p>
            <a:r>
              <a:rPr lang="ru-RU" sz="2400" dirty="0" smtClean="0"/>
              <a:t>         Эзоп не захотел терять свободу и выбрал смерть свободного человека.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8184" y="6021288"/>
            <a:ext cx="291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Картина Диего Веласкеса (1639 – 1640)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-171400"/>
            <a:ext cx="3816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Эзоп</a:t>
            </a:r>
            <a:endParaRPr lang="ru-RU" sz="5400" b="1" dirty="0">
              <a:ln w="1905"/>
              <a:solidFill>
                <a:srgbClr val="99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:\Presentations\ArtEllada_bedz.jpg" id="6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rrowheads="1" noChangeAspect="1"/>
          </p:cNvPicPr>
          <p:nvPr/>
        </p:nvPicPr>
        <p:blipFill>
          <a:blip cstate="print" r:embed="rId3"/>
          <a:srcRect b="109"/>
          <a:stretch>
            <a:fillRect/>
          </a:stretch>
        </p:blipFill>
        <p:spPr bwMode="auto">
          <a:xfrm>
            <a:off x="4473806" y="1124744"/>
            <a:ext cx="189839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4"/>
          <a:stretch>
            <a:fillRect/>
          </a:stretch>
        </p:blipFill>
        <p:spPr bwMode="auto">
          <a:xfrm>
            <a:off x="6444209" y="332656"/>
            <a:ext cx="262471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051720" y="0"/>
            <a:ext cx="4536504" cy="92333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/>
          <a:p>
            <a:pPr algn="ctr"/>
            <a:r>
              <a:rPr b="1" dirty="0" lang="ru-RU" smtClean="0" spc="50" sz="5400">
                <a:ln cmpd="sng" w="12700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Басни Эзопа </a:t>
            </a:r>
            <a:endParaRPr b="1" dirty="0" lang="ru-RU" spc="50" sz="5400">
              <a:ln cmpd="sng" w="12700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9" name="Picture 3"/>
          <p:cNvPicPr>
            <a:picLocks noChangeArrowheads="1" noChangeAspect="1"/>
          </p:cNvPicPr>
          <p:nvPr/>
        </p:nvPicPr>
        <p:blipFill>
          <a:blip cstate="print" r:embed="rId5"/>
          <a:srcRect r="153"/>
          <a:stretch>
            <a:fillRect/>
          </a:stretch>
        </p:blipFill>
        <p:spPr bwMode="auto">
          <a:xfrm>
            <a:off x="179512" y="332656"/>
            <a:ext cx="201622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rrowheads="1" noChangeAspect="1"/>
          </p:cNvPicPr>
          <p:nvPr/>
        </p:nvPicPr>
        <p:blipFill>
          <a:blip cstate="print" r:embed="rId6"/>
          <a:stretch>
            <a:fillRect/>
          </a:stretch>
        </p:blipFill>
        <p:spPr bwMode="auto">
          <a:xfrm>
            <a:off x="2555776" y="4193704"/>
            <a:ext cx="353427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rrowheads="1" noChangeAspect="1"/>
          </p:cNvPicPr>
          <p:nvPr/>
        </p:nvPicPr>
        <p:blipFill>
          <a:blip cstate="print" r:embed="rId7"/>
          <a:srcRect/>
          <a:stretch>
            <a:fillRect/>
          </a:stretch>
        </p:blipFill>
        <p:spPr bwMode="auto">
          <a:xfrm>
            <a:off x="2483768" y="1052736"/>
            <a:ext cx="197246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/>
          <p:cNvPicPr>
            <a:picLocks noChangeArrowheads="1" noChangeAspect="1"/>
          </p:cNvPicPr>
          <p:nvPr/>
        </p:nvPicPr>
        <p:blipFill>
          <a:blip cstate="print" r:embed="rId8"/>
          <a:srcRect/>
          <a:stretch>
            <a:fillRect/>
          </a:stretch>
        </p:blipFill>
        <p:spPr bwMode="auto">
          <a:xfrm>
            <a:off x="6499588" y="3573016"/>
            <a:ext cx="2644412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сканирование013" id="18" name="Picture 15"/>
          <p:cNvPicPr>
            <a:picLocks noChangeArrowheads="1" noChangeAspect="1"/>
          </p:cNvPicPr>
          <p:nvPr/>
        </p:nvPicPr>
        <p:blipFill>
          <a:blip cstate="print" r:embed="rId9"/>
          <a:srcRect/>
          <a:stretch>
            <a:fillRect/>
          </a:stretch>
        </p:blipFill>
        <p:spPr>
          <a:xfrm>
            <a:off x="251520" y="4876800"/>
            <a:ext cx="1584176" cy="1981200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rrowheads="1" noChangeAspect="1"/>
          </p:cNvPicPr>
          <p:nvPr/>
        </p:nvPicPr>
        <p:blipFill>
          <a:blip cstate="print" r:embed="rId10"/>
          <a:srcRect/>
          <a:stretch>
            <a:fillRect/>
          </a:stretch>
        </p:blipFill>
        <p:spPr bwMode="auto">
          <a:xfrm>
            <a:off x="395536" y="2420888"/>
            <a:ext cx="176947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Presentations\ArtEllada_be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90000"/>
                  </a:schemeClr>
                </a:solidFill>
              </a:rPr>
              <a:t>Эзоп.    «Крестьянин и дети» </a:t>
            </a:r>
            <a:endParaRPr lang="ru-RU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92696"/>
            <a:ext cx="5868144" cy="6165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Один крестьянин-виноградарь </a:t>
            </a:r>
          </a:p>
          <a:p>
            <a:pPr>
              <a:buNone/>
            </a:pPr>
            <a:r>
              <a:rPr lang="ru-RU" sz="2400" b="1" dirty="0" smtClean="0"/>
              <a:t>   Участок свой из края в край </a:t>
            </a:r>
          </a:p>
          <a:p>
            <a:pPr>
              <a:buNone/>
            </a:pPr>
            <a:r>
              <a:rPr lang="ru-RU" sz="2400" b="1" dirty="0" smtClean="0"/>
              <a:t>   Возделывал всегда, как надо, </a:t>
            </a:r>
          </a:p>
          <a:p>
            <a:pPr>
              <a:buNone/>
            </a:pPr>
            <a:r>
              <a:rPr lang="ru-RU" sz="2400" b="1" dirty="0" smtClean="0"/>
              <a:t>   Чтоб был высоким урожай. </a:t>
            </a:r>
          </a:p>
          <a:p>
            <a:pPr>
              <a:buNone/>
            </a:pPr>
            <a:r>
              <a:rPr lang="ru-RU" sz="2400" b="1" dirty="0" smtClean="0"/>
              <a:t>   </a:t>
            </a:r>
          </a:p>
          <a:p>
            <a:pPr>
              <a:buNone/>
            </a:pPr>
            <a:r>
              <a:rPr lang="ru-RU" sz="2400" b="1" dirty="0" smtClean="0"/>
              <a:t>   Поняв, что дни уж сочтены, </a:t>
            </a:r>
          </a:p>
          <a:p>
            <a:pPr>
              <a:buNone/>
            </a:pPr>
            <a:r>
              <a:rPr lang="ru-RU" sz="2400" b="1" dirty="0" smtClean="0"/>
              <a:t>   Подумал, как найти бы средство, </a:t>
            </a:r>
          </a:p>
          <a:p>
            <a:pPr>
              <a:buNone/>
            </a:pPr>
            <a:r>
              <a:rPr lang="ru-RU" sz="2400" b="1" dirty="0" smtClean="0"/>
              <a:t>   Чтоб глупые еще сыны </a:t>
            </a:r>
          </a:p>
          <a:p>
            <a:pPr>
              <a:buNone/>
            </a:pPr>
            <a:r>
              <a:rPr lang="ru-RU" sz="2400" b="1" dirty="0" smtClean="0"/>
              <a:t>   Не растранжирили наследство. 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  Вот, сыновей к себе позвав, </a:t>
            </a:r>
          </a:p>
          <a:p>
            <a:pPr>
              <a:buNone/>
            </a:pPr>
            <a:r>
              <a:rPr lang="ru-RU" sz="2400" b="1" dirty="0" smtClean="0"/>
              <a:t>   Сказал, лозу не указав, </a:t>
            </a:r>
          </a:p>
          <a:p>
            <a:pPr>
              <a:buNone/>
            </a:pPr>
            <a:r>
              <a:rPr lang="ru-RU" sz="2400" b="1" dirty="0" smtClean="0"/>
              <a:t>   Что под лозой зарытый клад </a:t>
            </a:r>
          </a:p>
          <a:p>
            <a:pPr>
              <a:buNone/>
            </a:pPr>
            <a:r>
              <a:rPr lang="ru-RU" sz="2400" b="1" dirty="0" smtClean="0"/>
              <a:t>   В наследство им оставить рад. </a:t>
            </a:r>
          </a:p>
          <a:p>
            <a:pPr>
              <a:buNone/>
            </a:pPr>
            <a:r>
              <a:rPr lang="ru-RU" sz="2400" b="1" dirty="0" smtClean="0"/>
              <a:t>   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320480" cy="60498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Он умер. Сыновья, не зная </a:t>
            </a:r>
          </a:p>
          <a:p>
            <a:pPr>
              <a:buNone/>
            </a:pPr>
            <a:r>
              <a:rPr lang="ru-RU" b="1" dirty="0" smtClean="0"/>
              <a:t>   Где спрятан клад, лопаты взяли </a:t>
            </a:r>
          </a:p>
          <a:p>
            <a:pPr>
              <a:buNone/>
            </a:pPr>
            <a:r>
              <a:rPr lang="ru-RU" b="1" dirty="0" smtClean="0"/>
              <a:t>   И землю всю перекопали; </a:t>
            </a:r>
          </a:p>
          <a:p>
            <a:pPr>
              <a:buNone/>
            </a:pPr>
            <a:r>
              <a:rPr lang="ru-RU" b="1" dirty="0" smtClean="0"/>
              <a:t>   Клад не нашли, но урожая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Добились в этот год такого </a:t>
            </a:r>
          </a:p>
          <a:p>
            <a:pPr>
              <a:buNone/>
            </a:pPr>
            <a:r>
              <a:rPr lang="ru-RU" b="1" dirty="0" smtClean="0"/>
              <a:t>   Невиданного, право слово: </a:t>
            </a:r>
          </a:p>
          <a:p>
            <a:pPr>
              <a:buNone/>
            </a:pPr>
            <a:r>
              <a:rPr lang="ru-RU" b="1" dirty="0" smtClean="0"/>
              <a:t>   Он их обогатил стократ </a:t>
            </a:r>
          </a:p>
          <a:p>
            <a:pPr>
              <a:buNone/>
            </a:pPr>
            <a:r>
              <a:rPr lang="ru-RU" b="1" dirty="0" smtClean="0"/>
              <a:t>   Щедрее, чем заветный клад. </a:t>
            </a:r>
          </a:p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b="1" dirty="0" smtClean="0"/>
              <a:t>   С тех пор известно на миру, </a:t>
            </a:r>
          </a:p>
          <a:p>
            <a:pPr>
              <a:buNone/>
            </a:pPr>
            <a:r>
              <a:rPr lang="ru-RU" b="1" dirty="0" smtClean="0"/>
              <a:t>   Что клад для человека - труд. </a:t>
            </a:r>
          </a:p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699</Words>
  <Application>Microsoft Office PowerPoint</Application>
  <PresentationFormat>Экран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литературы в 5 классе Басни Эзопа</vt:lpstr>
      <vt:lpstr>Слайд 2</vt:lpstr>
      <vt:lpstr>Басня</vt:lpstr>
      <vt:lpstr>Приёмы баснописцев</vt:lpstr>
      <vt:lpstr>Аллегория</vt:lpstr>
      <vt:lpstr>Эзоп  (VI—V в. до н. э.) </vt:lpstr>
      <vt:lpstr>Слайд 7</vt:lpstr>
      <vt:lpstr>Слайд 8</vt:lpstr>
      <vt:lpstr>Эзоп.    «Крестьянин и дети» </vt:lpstr>
      <vt:lpstr>Слайд 10</vt:lpstr>
      <vt:lpstr>Ворон и лисица.   </vt:lpstr>
      <vt:lpstr>Слайд 12</vt:lpstr>
      <vt:lpstr>Слайд 13</vt:lpstr>
      <vt:lpstr>Источники</vt:lpstr>
      <vt:lpstr>Слайд 15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Древнюю Грецию</dc:title>
  <dc:creator>админ</dc:creator>
  <cp:lastModifiedBy>админ</cp:lastModifiedBy>
  <cp:revision>8</cp:revision>
  <dcterms:created xsi:type="dcterms:W3CDTF">2010-11-13T15:23:03Z</dcterms:created>
  <dcterms:modified xsi:type="dcterms:W3CDTF">2012-03-18T12:19:30Z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790668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