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74" r:id="rId2"/>
    <p:sldId id="261" r:id="rId3"/>
    <p:sldId id="309" r:id="rId4"/>
    <p:sldId id="310" r:id="rId5"/>
    <p:sldId id="262" r:id="rId6"/>
    <p:sldId id="259" r:id="rId7"/>
    <p:sldId id="260" r:id="rId8"/>
    <p:sldId id="313" r:id="rId9"/>
    <p:sldId id="258" r:id="rId10"/>
    <p:sldId id="256" r:id="rId11"/>
    <p:sldId id="257" r:id="rId12"/>
    <p:sldId id="272" r:id="rId13"/>
    <p:sldId id="287" r:id="rId14"/>
    <p:sldId id="286" r:id="rId15"/>
    <p:sldId id="311" r:id="rId16"/>
    <p:sldId id="312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06" r:id="rId33"/>
    <p:sldId id="307" r:id="rId34"/>
    <p:sldId id="308" r:id="rId35"/>
    <p:sldId id="315" r:id="rId36"/>
    <p:sldId id="314" r:id="rId37"/>
    <p:sldId id="316" r:id="rId38"/>
    <p:sldId id="317" r:id="rId39"/>
    <p:sldId id="318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6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110D7EA-BD9D-47C4-B18F-CE8D06BD870C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11126C-19BB-4EE6-B621-7C3AB0E104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C82191-30BE-49A4-8614-53841B9B39A2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707FB-7247-467B-8251-D0CBA8283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0EE6-FE86-40BB-9AFB-5FA2C4E98B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3BA61-8695-47AB-8B15-EF4420EA08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626E7-31F4-4706-BE33-C671C4CE2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B1809-2172-43E4-8573-F2016D19E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B8EA3-FB5A-485D-9DF0-51A49326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FF74-0871-4165-A7C9-A0CC1B140D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BE7B6-F644-4C68-9299-5BE2737D4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7193-592F-42F5-A028-6454766CE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9B5B-6348-48A0-AC63-2EAD600EF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0D178-C475-42F3-AD62-4DDF404C9A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4DA5BAE-68E4-4772-9F6F-213288F0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B%D1%8B%D0%B9_%D0%9A%D0%B0%D0%B2%D0%BA%D0%B0%D0%B7" TargetMode="External"/><Relationship Id="rId13" Type="http://schemas.openxmlformats.org/officeDocument/2006/relationships/hyperlink" Target="http://ru.wikipedia.org/wiki/%D0%9C%D0%B5%D0%B4%D1%8C" TargetMode="External"/><Relationship Id="rId18" Type="http://schemas.openxmlformats.org/officeDocument/2006/relationships/hyperlink" Target="http://ru.wikipedia.org/wiki/%D0%94%D0%B0%D1%88%D0%BA%D0%B5%D1%81%D0%B0%D0%BD" TargetMode="External"/><Relationship Id="rId3" Type="http://schemas.openxmlformats.org/officeDocument/2006/relationships/hyperlink" Target="http://ru.wikipedia.org/wiki/%D0%93%D0%B0%D0%B7" TargetMode="External"/><Relationship Id="rId21" Type="http://schemas.openxmlformats.org/officeDocument/2006/relationships/hyperlink" Target="http://ru.wikipedia.org/wiki/%D0%9D%D0%B0%D1%85%D0%B8%D1%87%D0%B5%D0%B2%D0%B0%D0%BD%D1%81%D0%BA%D0%B0%D1%8F_%D0%90%D0%B2%D1%82%D0%BE%D0%BD%D0%BE%D0%BC%D0%BD%D0%B0%D1%8F_%D0%A0%D0%B5%D1%81%D0%BF%D1%83%D0%B1%D0%BB%D0%B8%D0%BA%D0%B0" TargetMode="External"/><Relationship Id="rId7" Type="http://schemas.openxmlformats.org/officeDocument/2006/relationships/hyperlink" Target="http://ru.wikipedia.org/wiki/%D0%A1%D0%B8%D0%B0%D0%B7%D0%B0%D0%BD%D1%8C" TargetMode="External"/><Relationship Id="rId12" Type="http://schemas.openxmlformats.org/officeDocument/2006/relationships/hyperlink" Target="http://ru.wikipedia.org/wiki/%D0%A1%D0%B5%D1%80%D0%B5%D0%B1%D1%80%D0%BE" TargetMode="External"/><Relationship Id="rId17" Type="http://schemas.openxmlformats.org/officeDocument/2006/relationships/hyperlink" Target="http://ru.wikipedia.org/wiki/%D0%9C%D0%BE%D0%BB%D0%B8%D0%B1%D0%B4%D0%B5%D0%BD" TargetMode="External"/><Relationship Id="rId2" Type="http://schemas.openxmlformats.org/officeDocument/2006/relationships/hyperlink" Target="http://ru.wikipedia.org/wiki/%D0%9D%D0%B5%D1%84%D1%82%D1%8C" TargetMode="External"/><Relationship Id="rId16" Type="http://schemas.openxmlformats.org/officeDocument/2006/relationships/hyperlink" Target="http://ru.wikipedia.org/wiki/%D0%9F%D0%BE%D0%BB%D0%B8%D0%BC%D0%B5%D1%82%D0%B0%D0%BB%D0%BB" TargetMode="External"/><Relationship Id="rId20" Type="http://schemas.openxmlformats.org/officeDocument/2006/relationships/hyperlink" Target="http://ru.wikipedia.org/wiki/%D0%A2%D1%80%D0%B0%D0%B2%D0%B5%D1%80%D1%82%D0%B8%D0%BD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3%D0%BE%D0%B1%D1%83%D1%81%D1%82%D0%B0%D0%BD" TargetMode="External"/><Relationship Id="rId11" Type="http://schemas.openxmlformats.org/officeDocument/2006/relationships/hyperlink" Target="http://ru.wikipedia.org/wiki/%D0%97%D0%BE%D0%BB%D0%BE%D1%82%D0%BE" TargetMode="External"/><Relationship Id="rId24" Type="http://schemas.openxmlformats.org/officeDocument/2006/relationships/hyperlink" Target="http://ru.wikipedia.org/wiki/%D0%9A%D0%B2%D0%B0%D1%80%D1%86%D0%B5%D0%B2%D1%8B%D0%B9_%D0%BF%D0%B5%D1%81%D0%BE%D0%BA" TargetMode="External"/><Relationship Id="rId5" Type="http://schemas.openxmlformats.org/officeDocument/2006/relationships/hyperlink" Target="http://ru.wikipedia.org/wiki/%D0%91%D0%B0%D0%BA%D1%83" TargetMode="External"/><Relationship Id="rId15" Type="http://schemas.openxmlformats.org/officeDocument/2006/relationships/hyperlink" Target="http://ru.wikipedia.org/wiki/%D0%A5%D1%80%D0%BE%D0%BC%D0%B8%D1%82" TargetMode="External"/><Relationship Id="rId23" Type="http://schemas.openxmlformats.org/officeDocument/2006/relationships/hyperlink" Target="http://ru.wikipedia.org/wiki/%D0%93%D0%B8%D0%BF%D1%81" TargetMode="External"/><Relationship Id="rId10" Type="http://schemas.openxmlformats.org/officeDocument/2006/relationships/hyperlink" Target="http://ru.wikipedia.org/wiki/%D0%A2%D0%B8%D1%82%D0%B0%D0%BD_(%D1%8D%D0%BB%D0%B5%D0%BC%D0%B5%D0%BD%D1%82)" TargetMode="External"/><Relationship Id="rId19" Type="http://schemas.openxmlformats.org/officeDocument/2006/relationships/hyperlink" Target="http://ru.wikipedia.org/wiki/%D0%98%D0%B7%D0%B2%D0%B5%D1%81%D1%82%D0%BD%D1%8F%D0%BA" TargetMode="External"/><Relationship Id="rId4" Type="http://schemas.openxmlformats.org/officeDocument/2006/relationships/hyperlink" Target="http://ru.wikipedia.org/wiki/%D0%9A%D0%B0%D1%81%D0%BF%D0%B8%D0%B9%D1%81%D0%BA%D0%BE%D0%B5_%D0%BC%D0%BE%D1%80%D0%B5" TargetMode="External"/><Relationship Id="rId9" Type="http://schemas.openxmlformats.org/officeDocument/2006/relationships/hyperlink" Target="http://ru.wikipedia.org/wiki/%D0%96%D0%B5%D0%BB%D0%B5%D0%B7%D0%BE" TargetMode="External"/><Relationship Id="rId14" Type="http://schemas.openxmlformats.org/officeDocument/2006/relationships/hyperlink" Target="http://ru.wikipedia.org/wiki/%D0%9A%D0%BE%D0%B1%D0%B0%D0%BB%D1%8C%D1%82" TargetMode="External"/><Relationship Id="rId22" Type="http://schemas.openxmlformats.org/officeDocument/2006/relationships/hyperlink" Target="http://ru.wikipedia.org/wiki/%D0%9C%D1%80%D0%B0%D0%BC%D0%BE%D1%80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/index.php?title=%D0%93%D0%B0%D0%B1%D0%B0_(%D0%BE%D0%B4%D0%B5%D0%B6%D0%B4%D0%B0)&amp;action=edit&amp;redlink=1" TargetMode="External"/><Relationship Id="rId3" Type="http://schemas.openxmlformats.org/officeDocument/2006/relationships/hyperlink" Target="http://ru.wikipedia.org/wiki/%D0%90%D1%80%D1%85%D0%B0%D0%BB%D1%8B%D0%B3" TargetMode="External"/><Relationship Id="rId7" Type="http://schemas.openxmlformats.org/officeDocument/2006/relationships/hyperlink" Target="http://ru.wikipedia.org/wiki/%D0%A1%D1%83%D0%BA%D0%BD%D0%BE" TargetMode="External"/><Relationship Id="rId12" Type="http://schemas.openxmlformats.org/officeDocument/2006/relationships/image" Target="../media/image4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0%D1%82%D0%BB%D0%B0%D1%81" TargetMode="External"/><Relationship Id="rId11" Type="http://schemas.openxmlformats.org/officeDocument/2006/relationships/image" Target="../media/image45.jpeg"/><Relationship Id="rId5" Type="http://schemas.openxmlformats.org/officeDocument/2006/relationships/hyperlink" Target="http://ru.wikipedia.org/wiki/%D0%9A%D0%B0%D1%88%D0%B5%D0%BC%D0%B8%D1%80" TargetMode="External"/><Relationship Id="rId10" Type="http://schemas.openxmlformats.org/officeDocument/2006/relationships/hyperlink" Target="http://ru.wikipedia.org/w/index.php?title=%D0%9A%D1%8E%D1%80%D0%BA&amp;action=edit&amp;redlink=1" TargetMode="External"/><Relationship Id="rId4" Type="http://schemas.openxmlformats.org/officeDocument/2006/relationships/hyperlink" Target="http://ru.wikipedia.org/wiki/%D0%A8%D0%B5%D0%BB%D0%BA" TargetMode="External"/><Relationship Id="rId9" Type="http://schemas.openxmlformats.org/officeDocument/2006/relationships/hyperlink" Target="http://ru.wikipedia.org/wiki/%D0%A7%D1%83%D1%85%D0%B0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4" descr="C:\Users\Закир\Desktop\Baku_Crystal_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3450"/>
            <a:ext cx="914400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04248" y="1052736"/>
            <a:ext cx="2339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Сделал ученик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9 класса 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ГБОУ СОШ №1370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Алыев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Шукюр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0"/>
            <a:ext cx="7816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54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Республика Азербайджан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ChangeArrowheads="1"/>
          </p:cNvSpPr>
          <p:nvPr/>
        </p:nvSpPr>
        <p:spPr bwMode="auto">
          <a:xfrm>
            <a:off x="1187450" y="4221163"/>
            <a:ext cx="691356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accent2"/>
                </a:solidFill>
              </a:rPr>
              <a:t>Азербайджанский язык является государственным языком Азербайджана. </a:t>
            </a:r>
            <a:r>
              <a:rPr lang="ru-RU" sz="2000" b="1">
                <a:solidFill>
                  <a:schemeClr val="accent2"/>
                </a:solidFill>
              </a:rPr>
              <a:t>Указом президента Гейдара Алиева от 9 августа 2001 года был учреждён День азербайджанского алфавита и языка.</a:t>
            </a:r>
            <a:r>
              <a:rPr lang="ru-RU" sz="2000">
                <a:solidFill>
                  <a:schemeClr val="accent2"/>
                </a:solidFill>
              </a:rPr>
              <a:t> </a:t>
            </a:r>
            <a:r>
              <a:rPr lang="ru-RU" sz="2000" b="1">
                <a:solidFill>
                  <a:schemeClr val="accent2"/>
                </a:solidFill>
              </a:rPr>
              <a:t>Также азербайджанский язык является официальным в Дагестане . В мире на азербайджанском языке говорят 30 млн.</a:t>
            </a:r>
          </a:p>
        </p:txBody>
      </p:sp>
      <p:pic>
        <p:nvPicPr>
          <p:cNvPr id="10243" name="Picture 7" descr="250px-Ana_Dil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95250"/>
            <a:ext cx="5329238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1908175" y="3573463"/>
            <a:ext cx="532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Памятник родному языку в г. Нахичевань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3851275" y="620713"/>
            <a:ext cx="4824413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accent2"/>
                </a:solidFill>
              </a:rPr>
              <a:t>Ислам является основной религией в Азербайджане;</a:t>
            </a:r>
            <a:r>
              <a:rPr lang="ru-RU" sz="2000">
                <a:solidFill>
                  <a:schemeClr val="accent2"/>
                </a:solidFill>
              </a:rPr>
              <a:t> около 99,2 % населения страны составляют мусульмане. Абсолютное большинство населения Азербайджана принадлежит к шиитской ветви ислама, меньшинство — к суннитской. </a:t>
            </a:r>
            <a:r>
              <a:rPr lang="ru-RU" sz="2000" b="1">
                <a:solidFill>
                  <a:schemeClr val="accent2"/>
                </a:solidFill>
              </a:rPr>
              <a:t>Приблизительно 85 % населения Азербайджана являются мусульманами-шиитами и 15 % мусульман-суннитов.</a:t>
            </a:r>
          </a:p>
        </p:txBody>
      </p:sp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116013" y="4724400"/>
            <a:ext cx="7416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chemeClr val="accent2"/>
                </a:solidFill>
              </a:rPr>
              <a:t>Православие не сильно распространено в республике, но </a:t>
            </a:r>
            <a:r>
              <a:rPr lang="ru-RU" sz="2400" b="1">
                <a:solidFill>
                  <a:schemeClr val="accent2"/>
                </a:solidFill>
              </a:rPr>
              <a:t>на данный момент в стране функционируют 6 православных храмов, 3 из которых находятся в Баку. </a:t>
            </a:r>
          </a:p>
        </p:txBody>
      </p:sp>
      <p:pic>
        <p:nvPicPr>
          <p:cNvPr id="11268" name="Picture 10" descr="250px-SV1001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15888"/>
            <a:ext cx="2865438" cy="381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11"/>
          <p:cNvSpPr txBox="1">
            <a:spLocks noChangeArrowheads="1"/>
          </p:cNvSpPr>
          <p:nvPr/>
        </p:nvSpPr>
        <p:spPr bwMode="auto">
          <a:xfrm>
            <a:off x="611188" y="4005263"/>
            <a:ext cx="2808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</a:t>
            </a:r>
            <a:r>
              <a:rPr lang="ru-RU" b="1">
                <a:solidFill>
                  <a:schemeClr val="accent2"/>
                </a:solidFill>
              </a:rPr>
              <a:t>Мечеть в Баку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Картинка 45 из 181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9688" y="1125538"/>
            <a:ext cx="40243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5" descr="C:\Users\Закир\Desktop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5538"/>
            <a:ext cx="5119688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331913" y="-242888"/>
            <a:ext cx="66960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80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Баку</a:t>
            </a:r>
            <a:r>
              <a:rPr lang="ru-RU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395288" y="6334125"/>
            <a:ext cx="7848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accent2"/>
                </a:solidFill>
              </a:rPr>
              <a:t>Giz Galasi</a:t>
            </a:r>
            <a:r>
              <a:rPr lang="ru-RU" sz="2800" b="1">
                <a:solidFill>
                  <a:schemeClr val="accent2"/>
                </a:solidFill>
              </a:rPr>
              <a:t>(Девичья Башня) – символ Баку</a:t>
            </a:r>
          </a:p>
        </p:txBody>
      </p:sp>
      <p:sp>
        <p:nvSpPr>
          <p:cNvPr id="13315" name="WordArt 18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343900" cy="5715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Национальные достопримечательности </a:t>
            </a:r>
          </a:p>
        </p:txBody>
      </p:sp>
      <p:pic>
        <p:nvPicPr>
          <p:cNvPr id="13316" name="Picture 9" descr="C:\Users\Закир\Desktop\qiz qal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713"/>
            <a:ext cx="9144000" cy="573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5"/>
          <p:cNvSpPr>
            <a:spLocks noChangeArrowheads="1"/>
          </p:cNvSpPr>
          <p:nvPr/>
        </p:nvSpPr>
        <p:spPr bwMode="auto">
          <a:xfrm>
            <a:off x="0" y="4179888"/>
            <a:ext cx="9144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solidFill>
                  <a:schemeClr val="accent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Гаджи Зейналабдин Тагиев (1823-1924) - миллионер, нефтепромышленник.</a:t>
            </a:r>
            <a:r>
              <a:rPr lang="ru-RU" sz="2400">
                <a:solidFill>
                  <a:schemeClr val="accent2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 Способствовал обучению азербайджанцев в вузах России и Западной Европы. Открыл первый на мусульманском Востоке Институт благородных девиц. На средства Тагиева построили православный храм Жен Мироносиц. При участии мецената в 1917 г. в Баку проведен первый водопровод.</a:t>
            </a:r>
          </a:p>
        </p:txBody>
      </p:sp>
      <p:pic>
        <p:nvPicPr>
          <p:cNvPr id="14339" name="Picture 4" descr="C:\Users\Закир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316865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547813" y="0"/>
            <a:ext cx="6337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Полезные ископаемые 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68313" y="620713"/>
            <a:ext cx="7416800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Территория республики богата полезными ископаемыми трех видов: рудными, нерудными и топливными по происхождению.   </a:t>
            </a:r>
          </a:p>
          <a:p>
            <a:r>
              <a:rPr lang="ru-RU"/>
              <a:t>    Республика Азербайджан известна своими нефтегазовыми месторождениями. 60 % территории республики богаты </a:t>
            </a:r>
            <a:r>
              <a:rPr lang="ru-RU">
                <a:hlinkClick r:id="rId2" tooltip="Нефть"/>
              </a:rPr>
              <a:t>нефтью</a:t>
            </a:r>
            <a:r>
              <a:rPr lang="ru-RU"/>
              <a:t> и </a:t>
            </a:r>
            <a:r>
              <a:rPr lang="ru-RU">
                <a:hlinkClick r:id="rId3" tooltip="Газ"/>
              </a:rPr>
              <a:t>газом</a:t>
            </a:r>
            <a:r>
              <a:rPr lang="ru-RU"/>
              <a:t>. Нефтегазовые месторождения находятся на Апшеронском полуострове, в шельфовой зоне </a:t>
            </a:r>
            <a:r>
              <a:rPr lang="ru-RU">
                <a:hlinkClick r:id="rId4" tooltip="Каспийское море"/>
              </a:rPr>
              <a:t>Каспийского моря</a:t>
            </a:r>
            <a:r>
              <a:rPr lang="ru-RU"/>
              <a:t>, архипелаге </a:t>
            </a:r>
            <a:r>
              <a:rPr lang="ru-RU">
                <a:hlinkClick r:id="rId5" tooltip="Баку"/>
              </a:rPr>
              <a:t>Баку</a:t>
            </a:r>
            <a:r>
              <a:rPr lang="ru-RU"/>
              <a:t> и Апшерона. Запасы </a:t>
            </a:r>
            <a:r>
              <a:rPr lang="ru-RU">
                <a:hlinkClick r:id="rId2" tooltip="Нефть"/>
              </a:rPr>
              <a:t>нефти</a:t>
            </a:r>
            <a:r>
              <a:rPr lang="ru-RU"/>
              <a:t> и </a:t>
            </a:r>
            <a:r>
              <a:rPr lang="ru-RU">
                <a:hlinkClick r:id="rId3" tooltip="Газ"/>
              </a:rPr>
              <a:t>газа</a:t>
            </a:r>
            <a:r>
              <a:rPr lang="ru-RU"/>
              <a:t> в азербайджанском секторе </a:t>
            </a:r>
            <a:r>
              <a:rPr lang="ru-RU">
                <a:hlinkClick r:id="rId4" tooltip="Каспийское море"/>
              </a:rPr>
              <a:t>Каспийского моря</a:t>
            </a:r>
            <a:r>
              <a:rPr lang="ru-RU"/>
              <a:t> оцениваются в 3.5 — 5 млрд. т. </a:t>
            </a:r>
            <a:r>
              <a:rPr lang="ru-RU">
                <a:hlinkClick r:id="rId2" tooltip="Нефть"/>
              </a:rPr>
              <a:t>нефти</a:t>
            </a:r>
            <a:r>
              <a:rPr lang="ru-RU"/>
              <a:t> и 1000 млрд. куб. м. </a:t>
            </a:r>
            <a:r>
              <a:rPr lang="ru-RU">
                <a:hlinkClick r:id="rId3" tooltip="Газ"/>
              </a:rPr>
              <a:t>газа</a:t>
            </a:r>
            <a:r>
              <a:rPr lang="ru-RU"/>
              <a:t>. Также нефтью богаты юго-восточный Ширван, степные зоны центральной части страны: </a:t>
            </a:r>
            <a:r>
              <a:rPr lang="ru-RU">
                <a:hlinkClick r:id="rId6" tooltip="Гобустан"/>
              </a:rPr>
              <a:t>Гобустан</a:t>
            </a:r>
            <a:r>
              <a:rPr lang="ru-RU"/>
              <a:t>, Джейранчёль, Аджиноур и </a:t>
            </a:r>
            <a:r>
              <a:rPr lang="ru-RU">
                <a:hlinkClick r:id="rId7" tooltip="Сиазань"/>
              </a:rPr>
              <a:t>Сиазань</a:t>
            </a:r>
            <a:r>
              <a:rPr lang="ru-RU"/>
              <a:t>. </a:t>
            </a:r>
          </a:p>
          <a:p>
            <a:r>
              <a:rPr lang="ru-RU"/>
              <a:t>     Наибольшее количество месторождений природного газа находится в Гарадаге, шельфовой зоне </a:t>
            </a:r>
            <a:r>
              <a:rPr lang="ru-RU">
                <a:hlinkClick r:id="rId4" tooltip="Каспийское море"/>
              </a:rPr>
              <a:t>Каспийского моря</a:t>
            </a:r>
            <a:r>
              <a:rPr lang="ru-RU"/>
              <a:t>, </a:t>
            </a:r>
            <a:r>
              <a:rPr lang="ru-RU">
                <a:hlinkClick r:id="rId5" tooltip="Баку"/>
              </a:rPr>
              <a:t>Баку</a:t>
            </a:r>
            <a:r>
              <a:rPr lang="ru-RU"/>
              <a:t> и Апшеронском архипелаге. </a:t>
            </a:r>
            <a:r>
              <a:rPr lang="ru-RU">
                <a:hlinkClick r:id="rId8" tooltip="Малый Кавказ"/>
              </a:rPr>
              <a:t>Малый Кавказ</a:t>
            </a:r>
            <a:r>
              <a:rPr lang="ru-RU"/>
              <a:t> богат залежами руды. Здесь имеются месторождения </a:t>
            </a:r>
            <a:r>
              <a:rPr lang="ru-RU" u="sng">
                <a:hlinkClick r:id="rId9" tooltip="Железо"/>
              </a:rPr>
              <a:t>железа</a:t>
            </a:r>
            <a:r>
              <a:rPr lang="ru-RU"/>
              <a:t>, </a:t>
            </a:r>
            <a:r>
              <a:rPr lang="ru-RU">
                <a:hlinkClick r:id="rId10" tooltip="Титан (элемент)"/>
              </a:rPr>
              <a:t>титана</a:t>
            </a:r>
            <a:r>
              <a:rPr lang="ru-RU"/>
              <a:t>, </a:t>
            </a:r>
            <a:r>
              <a:rPr lang="ru-RU">
                <a:hlinkClick r:id="rId11" tooltip="Золото"/>
              </a:rPr>
              <a:t>золота</a:t>
            </a:r>
            <a:r>
              <a:rPr lang="ru-RU"/>
              <a:t>, </a:t>
            </a:r>
            <a:r>
              <a:rPr lang="ru-RU">
                <a:hlinkClick r:id="rId12" tooltip="Серебро"/>
              </a:rPr>
              <a:t>серебра</a:t>
            </a:r>
            <a:r>
              <a:rPr lang="ru-RU"/>
              <a:t>, </a:t>
            </a:r>
            <a:r>
              <a:rPr lang="ru-RU">
                <a:hlinkClick r:id="rId13" tooltip="Медь"/>
              </a:rPr>
              <a:t>меди</a:t>
            </a:r>
            <a:r>
              <a:rPr lang="ru-RU"/>
              <a:t>, </a:t>
            </a:r>
            <a:r>
              <a:rPr lang="ru-RU">
                <a:hlinkClick r:id="rId14" tooltip="Кобальт"/>
              </a:rPr>
              <a:t>кобальта</a:t>
            </a:r>
            <a:r>
              <a:rPr lang="ru-RU"/>
              <a:t>, </a:t>
            </a:r>
            <a:r>
              <a:rPr lang="ru-RU">
                <a:hlinkClick r:id="rId15" tooltip="Хромит"/>
              </a:rPr>
              <a:t>хромита</a:t>
            </a:r>
            <a:r>
              <a:rPr lang="ru-RU"/>
              <a:t>, </a:t>
            </a:r>
            <a:r>
              <a:rPr lang="ru-RU">
                <a:hlinkClick r:id="rId16" tooltip="Полиметалл"/>
              </a:rPr>
              <a:t>полиметаллов</a:t>
            </a:r>
            <a:r>
              <a:rPr lang="ru-RU"/>
              <a:t>, </a:t>
            </a:r>
            <a:r>
              <a:rPr lang="ru-RU">
                <a:hlinkClick r:id="rId17" tooltip="Молибден"/>
              </a:rPr>
              <a:t>молибдена</a:t>
            </a:r>
            <a:r>
              <a:rPr lang="ru-RU"/>
              <a:t> и др. Самые крупные залежи железной руды находятся в </a:t>
            </a:r>
            <a:r>
              <a:rPr lang="ru-RU">
                <a:hlinkClick r:id="rId18" tooltip="Дашкесан"/>
              </a:rPr>
              <a:t>Дашкесане</a:t>
            </a:r>
            <a:r>
              <a:rPr lang="ru-RU"/>
              <a:t>.</a:t>
            </a:r>
          </a:p>
          <a:p>
            <a:r>
              <a:rPr lang="ru-RU"/>
              <a:t>     Из нерудных месторождений большое значение имеют Гобустанский, Апшеронский и Товузский </a:t>
            </a:r>
            <a:r>
              <a:rPr lang="ru-RU">
                <a:hlinkClick r:id="rId19" tooltip="Известняк"/>
              </a:rPr>
              <a:t>известняк</a:t>
            </a:r>
            <a:r>
              <a:rPr lang="ru-RU"/>
              <a:t>, Шахтахтинский </a:t>
            </a:r>
            <a:r>
              <a:rPr lang="ru-RU">
                <a:hlinkClick r:id="rId20" tooltip="Травертин"/>
              </a:rPr>
              <a:t>травертин</a:t>
            </a:r>
            <a:r>
              <a:rPr lang="ru-RU"/>
              <a:t> (</a:t>
            </a:r>
            <a:r>
              <a:rPr lang="ru-RU">
                <a:hlinkClick r:id="rId21" tooltip="Нахичеванская Автономная Республика"/>
              </a:rPr>
              <a:t>Нахичеванская АР</a:t>
            </a:r>
            <a:r>
              <a:rPr lang="ru-RU"/>
              <a:t>), Дашкесанский </a:t>
            </a:r>
            <a:r>
              <a:rPr lang="ru-RU">
                <a:hlinkClick r:id="rId22" tooltip="Мрамор"/>
              </a:rPr>
              <a:t>мрамор</a:t>
            </a:r>
            <a:r>
              <a:rPr lang="ru-RU"/>
              <a:t>, Верхне-Аджикендский </a:t>
            </a:r>
            <a:r>
              <a:rPr lang="ru-RU">
                <a:hlinkClick r:id="rId23" tooltip="Гипс"/>
              </a:rPr>
              <a:t>гипс</a:t>
            </a:r>
            <a:r>
              <a:rPr lang="ru-RU"/>
              <a:t>, </a:t>
            </a:r>
            <a:r>
              <a:rPr lang="ru-RU">
                <a:hlinkClick r:id="rId24" tooltip="Кварцевый песок"/>
              </a:rPr>
              <a:t>кварцевые пески</a:t>
            </a:r>
            <a:r>
              <a:rPr lang="ru-RU"/>
              <a:t> Гадживели.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Закир\Desktop\799px-Yanarda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1"/>
          <p:cNvSpPr txBox="1">
            <a:spLocks noChangeArrowheads="1"/>
          </p:cNvSpPr>
          <p:nvPr/>
        </p:nvSpPr>
        <p:spPr bwMode="auto">
          <a:xfrm>
            <a:off x="3203575" y="0"/>
            <a:ext cx="2520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u="sng"/>
              <a:t>Янардаг</a:t>
            </a:r>
            <a:endParaRPr lang="ru-RU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Около половины территории Азербайджана занято горами.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На севере — хребет Кавказа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 на юго-западе — Карабахское нагорье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 в средней части — </a:t>
            </a:r>
            <a:r>
              <a:rPr lang="ru-RU" sz="3200" kern="0" dirty="0" err="1">
                <a:latin typeface="+mn-lt"/>
              </a:rPr>
              <a:t>Кура-Араксинская</a:t>
            </a:r>
            <a:r>
              <a:rPr lang="ru-RU" sz="3200" kern="0" dirty="0">
                <a:latin typeface="+mn-lt"/>
              </a:rPr>
              <a:t> низменность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на юго-востоке — Талышские горы и </a:t>
            </a:r>
            <a:r>
              <a:rPr lang="ru-RU" sz="3200" kern="0" dirty="0" err="1">
                <a:latin typeface="+mn-lt"/>
              </a:rPr>
              <a:t>Ленкоранская</a:t>
            </a:r>
            <a:r>
              <a:rPr lang="ru-RU" sz="3200" kern="0" dirty="0">
                <a:latin typeface="+mn-lt"/>
              </a:rPr>
              <a:t> низменность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8313" y="4048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6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Горы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Закир\Desktop\792736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Кавказский хребет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Закир\Desktop\MBdqx9YJjB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7238"/>
            <a:ext cx="9144000" cy="610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Карабахские горы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1619250" y="3789363"/>
            <a:ext cx="5761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1400"/>
              <a:t> </a:t>
            </a:r>
          </a:p>
        </p:txBody>
      </p:sp>
      <p:pic>
        <p:nvPicPr>
          <p:cNvPr id="3075" name="Picture 6" descr="C:\Users\Закир\Desktop\dva-ochen-neobychnyh-sooruzheniya-poyavyatsya-v-bak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WordArt 6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208963" cy="177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Баку -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столица Азербайджана</a:t>
            </a:r>
            <a:endParaRPr lang="ru-RU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Кура-Араксинская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низменность</a:t>
            </a:r>
            <a:b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sz="40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483" name="Picture 2" descr="C:\Users\Закир\Desktop\azer-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6750"/>
            <a:ext cx="91440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8493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Талышские горы</a:t>
            </a:r>
          </a:p>
        </p:txBody>
      </p:sp>
      <p:pic>
        <p:nvPicPr>
          <p:cNvPr id="21507" name="Picture 2" descr="C:\Users\Закир\Desktop\280px-Yardimli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50888"/>
            <a:ext cx="9144000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Закир\Desktop\1424478_355990721211936_2094902282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Ленкоранская</a:t>
            </a: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низменность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68313" y="1989138"/>
            <a:ext cx="8229600" cy="3700462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600" kern="0" dirty="0">
                <a:latin typeface="+mn-lt"/>
              </a:rPr>
              <a:t>северная — гора </a:t>
            </a:r>
            <a:r>
              <a:rPr lang="ru-RU" sz="3600" kern="0" dirty="0" err="1">
                <a:latin typeface="+mn-lt"/>
              </a:rPr>
              <a:t>Гутон</a:t>
            </a:r>
            <a:r>
              <a:rPr lang="ru-RU" sz="3600" kern="0" dirty="0">
                <a:latin typeface="+mn-lt"/>
              </a:rPr>
              <a:t> (3648 м)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600" kern="0" dirty="0">
                <a:latin typeface="+mn-lt"/>
              </a:rPr>
              <a:t> южная — река Астара чай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600" kern="0" dirty="0">
                <a:latin typeface="+mn-lt"/>
              </a:rPr>
              <a:t> восточная — Нефтяные камни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600" kern="0" dirty="0">
                <a:latin typeface="+mn-lt"/>
              </a:rPr>
              <a:t>западная — озёра </a:t>
            </a:r>
            <a:r>
              <a:rPr lang="ru-RU" sz="3600" kern="0" dirty="0" err="1">
                <a:latin typeface="+mn-lt"/>
              </a:rPr>
              <a:t>Джандар</a:t>
            </a:r>
            <a:r>
              <a:rPr lang="ru-RU" sz="3600" kern="0" dirty="0">
                <a:latin typeface="+mn-lt"/>
              </a:rPr>
              <a:t> гель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600" kern="0" dirty="0">
                <a:latin typeface="+mn-lt"/>
              </a:rPr>
              <a:t>в Нахичевани — посёлок Садарак.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850" y="54927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Крайние точки :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Закир\Desktop\azerbaydzhan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Гора </a:t>
            </a:r>
            <a:r>
              <a:rPr lang="ru-RU" sz="4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Гутон</a:t>
            </a:r>
            <a:endParaRPr lang="ru-RU" sz="48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Нефтяные камни</a:t>
            </a:r>
            <a:endParaRPr lang="ru-RU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3" name="Picture 4" descr="27_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125538"/>
            <a:ext cx="7351713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Водоемы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600200"/>
            <a:ext cx="8229600" cy="29083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Главные реки — Кура и Аракс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>
                <a:latin typeface="+mn-lt"/>
              </a:rPr>
              <a:t>Оросительные каналы: </a:t>
            </a:r>
            <a:r>
              <a:rPr lang="ru-RU" sz="3200" kern="0" dirty="0" err="1">
                <a:latin typeface="+mn-lt"/>
              </a:rPr>
              <a:t>Верхнекарабахский</a:t>
            </a:r>
            <a:r>
              <a:rPr lang="ru-RU" sz="3200" kern="0" dirty="0">
                <a:latin typeface="+mn-lt"/>
              </a:rPr>
              <a:t>, </a:t>
            </a:r>
            <a:r>
              <a:rPr lang="ru-RU" sz="3200" kern="0" dirty="0" err="1">
                <a:latin typeface="+mn-lt"/>
              </a:rPr>
              <a:t>Верхнеширванский</a:t>
            </a:r>
            <a:r>
              <a:rPr lang="ru-RU" sz="3200" kern="0" dirty="0">
                <a:latin typeface="+mn-lt"/>
              </a:rPr>
              <a:t> и др.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3200" kern="0" dirty="0" err="1">
                <a:latin typeface="+mn-lt"/>
              </a:rPr>
              <a:t>Мингечаурское</a:t>
            </a:r>
            <a:r>
              <a:rPr lang="ru-RU" sz="3200" kern="0" dirty="0">
                <a:latin typeface="+mn-lt"/>
              </a:rPr>
              <a:t> водохранилище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Закир\Desktop\25148589_Gruz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539750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Кура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Закир\Desktop\Aras-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Аракс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Мингечаурское</a:t>
            </a:r>
            <a:r>
              <a:rPr lang="ru-RU" sz="40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водохранилище</a:t>
            </a:r>
          </a:p>
        </p:txBody>
      </p:sp>
      <p:pic>
        <p:nvPicPr>
          <p:cNvPr id="29699" name="Picture 2" descr="C:\Users\Закир\Desktop\6263mingecha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513"/>
            <a:ext cx="91440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Users\Закир\Desktop\baku3x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3563938" y="188913"/>
            <a:ext cx="38163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БАКУ</a:t>
            </a:r>
            <a:endParaRPr lang="ru-RU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95288" y="26035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Крупнейшие заповедники: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539750" y="1412875"/>
            <a:ext cx="8229600" cy="20161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000" kern="0" dirty="0" err="1">
                <a:latin typeface="+mn-lt"/>
              </a:rPr>
              <a:t>Кызылагачский</a:t>
            </a:r>
            <a:endParaRPr lang="ru-RU" sz="4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000" kern="0" dirty="0" err="1">
                <a:latin typeface="+mn-lt"/>
              </a:rPr>
              <a:t>Закатальский</a:t>
            </a:r>
            <a:endParaRPr lang="ru-RU" sz="40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ru-RU" sz="4000" kern="0" dirty="0" err="1">
                <a:latin typeface="+mn-lt"/>
              </a:rPr>
              <a:t>Ширванский</a:t>
            </a:r>
            <a:r>
              <a:rPr lang="ru-RU" sz="4000" kern="0" dirty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54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Ширванский</a:t>
            </a:r>
            <a:r>
              <a:rPr lang="ru-RU" sz="5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заповедник</a:t>
            </a:r>
          </a:p>
        </p:txBody>
      </p:sp>
      <p:pic>
        <p:nvPicPr>
          <p:cNvPr id="31747" name="Picture 2" descr="C:\Users\Закир\Desktop\repphoto_2621_01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4225"/>
            <a:ext cx="9144000" cy="607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Кызыл-агачский</a:t>
            </a: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заповедник</a:t>
            </a:r>
          </a:p>
        </p:txBody>
      </p:sp>
      <p:pic>
        <p:nvPicPr>
          <p:cNvPr id="32771" name="Picture 2" descr="C:\Users\Закир\Desktop\2468_d904577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9663"/>
            <a:ext cx="9144000" cy="574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68313" y="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800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Закатальский</a:t>
            </a:r>
            <a:r>
              <a:rPr lang="ru-RU" sz="48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заповедник</a:t>
            </a:r>
          </a:p>
        </p:txBody>
      </p:sp>
      <p:pic>
        <p:nvPicPr>
          <p:cNvPr id="33795" name="Picture 2" descr="C:\Users\Закир\Desktop\1338844600_zakatalskiy_zapovedn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0100"/>
            <a:ext cx="9144000" cy="605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1"/>
          <p:cNvSpPr txBox="1">
            <a:spLocks noChangeArrowheads="1"/>
          </p:cNvSpPr>
          <p:nvPr/>
        </p:nvSpPr>
        <p:spPr bwMode="auto">
          <a:xfrm>
            <a:off x="1763713" y="0"/>
            <a:ext cx="59039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/>
              <a:t>Каспийское море</a:t>
            </a:r>
          </a:p>
        </p:txBody>
      </p:sp>
      <p:pic>
        <p:nvPicPr>
          <p:cNvPr id="34819" name="Picture 2" descr="C:\Users\Закир\Desktop\71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613"/>
            <a:ext cx="9178925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Картинка 1 из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836613"/>
            <a:ext cx="345598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7" descr="Картинка 3 из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4300" y="549275"/>
            <a:ext cx="5033963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9" descr="Картинка 5 из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3284538"/>
            <a:ext cx="3746500" cy="249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10"/>
          <p:cNvSpPr txBox="1">
            <a:spLocks noChangeArrowheads="1"/>
          </p:cNvSpPr>
          <p:nvPr/>
        </p:nvSpPr>
        <p:spPr bwMode="auto">
          <a:xfrm>
            <a:off x="395288" y="5229225"/>
            <a:ext cx="381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  Памятник Петру Бабаеву в Баку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1258888" y="278130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</a:t>
            </a:r>
          </a:p>
        </p:txBody>
      </p:sp>
      <p:pic>
        <p:nvPicPr>
          <p:cNvPr id="23555" name="Picture 10" descr="Картинка 16 из 9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333375"/>
            <a:ext cx="3157538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1"/>
          <p:cNvSpPr txBox="1">
            <a:spLocks noChangeArrowheads="1"/>
          </p:cNvSpPr>
          <p:nvPr/>
        </p:nvSpPr>
        <p:spPr bwMode="auto">
          <a:xfrm>
            <a:off x="4500563" y="4437063"/>
            <a:ext cx="4643437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Памятник Узеиру Гаджибекову в Баку</a:t>
            </a:r>
          </a:p>
          <a:p>
            <a:pPr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 (композитор, музыковед,    педагог,     общественный деятель)</a:t>
            </a:r>
          </a:p>
        </p:txBody>
      </p:sp>
      <p:sp>
        <p:nvSpPr>
          <p:cNvPr id="23557" name="Text Box 14"/>
          <p:cNvSpPr txBox="1">
            <a:spLocks noChangeArrowheads="1"/>
          </p:cNvSpPr>
          <p:nvPr/>
        </p:nvSpPr>
        <p:spPr bwMode="auto">
          <a:xfrm>
            <a:off x="3132138" y="6021388"/>
            <a:ext cx="34559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3558" name="Picture 15" descr="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33375"/>
            <a:ext cx="2457450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827088" y="3860800"/>
            <a:ext cx="2736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</a:t>
            </a:r>
            <a:r>
              <a:rPr lang="ru-RU" b="1">
                <a:solidFill>
                  <a:schemeClr val="accent2"/>
                </a:solidFill>
              </a:rPr>
              <a:t>Рашид Бейбутов</a:t>
            </a:r>
          </a:p>
          <a:p>
            <a:pPr>
              <a:spcBef>
                <a:spcPct val="50000"/>
              </a:spcBef>
            </a:pPr>
            <a:endParaRPr lang="ru-RU" b="1">
              <a:solidFill>
                <a:schemeClr val="accent2"/>
              </a:solidFill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250825" y="4397375"/>
            <a:ext cx="408622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Он пел на семидесяти языках мира. Одинаково виртуозно исполнял эстрадные шлягеры и оперные арии. Не полмира - весь мир обошел Рашид Бейбутов. Он пел перед Пиночетом и Мао Цзедуном, королем Эфиопии и шахом Ирана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9" descr="Фотография Полад Бюль-Бюль оглы (photo Polad Bul-Bul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2952750" cy="28067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79" name="Text Box 10"/>
          <p:cNvSpPr txBox="1">
            <a:spLocks noChangeArrowheads="1"/>
          </p:cNvSpPr>
          <p:nvPr/>
        </p:nvSpPr>
        <p:spPr bwMode="auto">
          <a:xfrm>
            <a:off x="251520" y="3429000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chemeClr val="accent2"/>
                </a:solidFill>
              </a:rPr>
              <a:t>Полад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>
                <a:solidFill>
                  <a:schemeClr val="accent2"/>
                </a:solidFill>
              </a:rPr>
              <a:t>Бюль</a:t>
            </a:r>
            <a:r>
              <a:rPr lang="ru-RU" b="1" dirty="0">
                <a:solidFill>
                  <a:schemeClr val="accent2"/>
                </a:solidFill>
              </a:rPr>
              <a:t>- </a:t>
            </a:r>
            <a:r>
              <a:rPr lang="ru-RU" b="1" dirty="0" err="1">
                <a:solidFill>
                  <a:schemeClr val="accent2"/>
                </a:solidFill>
              </a:rPr>
              <a:t>Бюль</a:t>
            </a:r>
            <a:r>
              <a:rPr lang="ru-RU" b="1" dirty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Оглы</a:t>
            </a:r>
            <a:r>
              <a:rPr lang="ru-RU" b="1" dirty="0" smtClean="0">
                <a:solidFill>
                  <a:schemeClr val="accent2"/>
                </a:solidFill>
              </a:rPr>
              <a:t> -  певец</a:t>
            </a:r>
          </a:p>
        </p:txBody>
      </p:sp>
      <p:pic>
        <p:nvPicPr>
          <p:cNvPr id="24580" name="Picture 11" descr="Фотография Кара Караев (photo Kara Karaev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0338" y="4149725"/>
            <a:ext cx="2447925" cy="22320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81" name="Text Box 12"/>
          <p:cNvSpPr txBox="1">
            <a:spLocks noChangeArrowheads="1"/>
          </p:cNvSpPr>
          <p:nvPr/>
        </p:nvSpPr>
        <p:spPr bwMode="auto">
          <a:xfrm>
            <a:off x="5435600" y="60213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Кара Караев</a:t>
            </a:r>
          </a:p>
        </p:txBody>
      </p:sp>
      <p:pic>
        <p:nvPicPr>
          <p:cNvPr id="24582" name="Picture 13" descr="Картинка 8 из 25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3038475" cy="33623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24583" name="Text Box 14"/>
          <p:cNvSpPr txBox="1">
            <a:spLocks noChangeArrowheads="1"/>
          </p:cNvSpPr>
          <p:nvPr/>
        </p:nvSpPr>
        <p:spPr bwMode="auto">
          <a:xfrm>
            <a:off x="5076825" y="3789363"/>
            <a:ext cx="37436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</a:t>
            </a:r>
            <a:r>
              <a:rPr lang="ru-RU" b="1" dirty="0">
                <a:solidFill>
                  <a:schemeClr val="accent2"/>
                </a:solidFill>
              </a:rPr>
              <a:t>Муслим </a:t>
            </a:r>
            <a:r>
              <a:rPr lang="ru-RU" b="1" dirty="0" smtClean="0">
                <a:solidFill>
                  <a:schemeClr val="accent2"/>
                </a:solidFill>
              </a:rPr>
              <a:t>Магомаев - певец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8864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Национальная одежда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0178" name="Picture 2" descr="C:\Users\Закир\Desktop\azerb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11824"/>
            <a:ext cx="9160876" cy="6046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C:\Users\Закир\Desktop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акир\Desktop\future-baku5055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7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2700338" y="260350"/>
            <a:ext cx="34559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/>
              <a:t>БАКУ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5" descr="300px-VUG404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60350"/>
            <a:ext cx="28575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23850" y="3406775"/>
            <a:ext cx="82804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53920" tIns="47610" rIns="0" bIns="0" anchor="ctr">
            <a:spAutoFit/>
          </a:bodyPr>
          <a:lstStyle/>
          <a:p>
            <a:pPr algn="ctr"/>
            <a:r>
              <a:rPr lang="ru-RU" sz="1600">
                <a:solidFill>
                  <a:schemeClr val="accent2"/>
                </a:solidFill>
              </a:rPr>
              <a:t>Мужской национальный костюм, в основном был единым во всех зонах Азербайджана. В костюме мужчин находила отражение классовая принадлежность его носителя.</a:t>
            </a:r>
            <a:endParaRPr lang="ru-RU" sz="1600" b="1">
              <a:solidFill>
                <a:schemeClr val="accent2"/>
              </a:solidFill>
            </a:endParaRPr>
          </a:p>
          <a:p>
            <a:pPr algn="ctr"/>
            <a:r>
              <a:rPr lang="ru-RU" sz="1600" b="1">
                <a:solidFill>
                  <a:schemeClr val="accent2"/>
                </a:solidFill>
              </a:rPr>
              <a:t>Верхняя одежда                    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hlinkClick r:id="rId3" tooltip="Архалыг"/>
              </a:rPr>
              <a:t>Архалыг</a:t>
            </a:r>
            <a:r>
              <a:rPr lang="ru-RU" sz="1600">
                <a:solidFill>
                  <a:schemeClr val="accent2"/>
                </a:solidFill>
              </a:rPr>
              <a:t> был однобортный или двухбортный. Его шили из </a:t>
            </a:r>
            <a:r>
              <a:rPr lang="ru-RU" sz="1600">
                <a:solidFill>
                  <a:schemeClr val="accent2"/>
                </a:solidFill>
                <a:hlinkClick r:id="rId4" tooltip="Шелк"/>
              </a:rPr>
              <a:t>шелка</a:t>
            </a:r>
            <a:r>
              <a:rPr lang="ru-RU" sz="1600">
                <a:solidFill>
                  <a:schemeClr val="accent2"/>
                </a:solidFill>
              </a:rPr>
              <a:t>, </a:t>
            </a:r>
            <a:r>
              <a:rPr lang="ru-RU" sz="1600">
                <a:solidFill>
                  <a:schemeClr val="accent2"/>
                </a:solidFill>
                <a:hlinkClick r:id="rId5" tooltip="Кашемир"/>
              </a:rPr>
              <a:t>кашемира</a:t>
            </a:r>
            <a:r>
              <a:rPr lang="ru-RU" sz="1600">
                <a:solidFill>
                  <a:schemeClr val="accent2"/>
                </a:solidFill>
              </a:rPr>
              <a:t>,</a:t>
            </a:r>
            <a:r>
              <a:rPr lang="ru-RU" sz="1600">
                <a:solidFill>
                  <a:schemeClr val="accent2"/>
                </a:solidFill>
                <a:hlinkClick r:id="rId6" tooltip="Атлас"/>
              </a:rPr>
              <a:t>атласа</a:t>
            </a:r>
            <a:r>
              <a:rPr lang="ru-RU" sz="1600">
                <a:solidFill>
                  <a:schemeClr val="accent2"/>
                </a:solidFill>
              </a:rPr>
              <a:t>, </a:t>
            </a:r>
            <a:r>
              <a:rPr lang="ru-RU" sz="1600">
                <a:solidFill>
                  <a:schemeClr val="accent2"/>
                </a:solidFill>
                <a:hlinkClick r:id="rId7" tooltip="Сукно"/>
              </a:rPr>
              <a:t>сукна</a:t>
            </a:r>
            <a:r>
              <a:rPr lang="ru-RU" sz="1600">
                <a:solidFill>
                  <a:schemeClr val="accent2"/>
                </a:solidFill>
              </a:rPr>
              <a:t>, сатина и других тканей.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hlinkClick r:id="rId8" tooltip="Габа (одежда) (страница отсутствует)"/>
              </a:rPr>
              <a:t>Габа</a:t>
            </a:r>
            <a:r>
              <a:rPr lang="ru-RU" sz="1600" b="1">
                <a:solidFill>
                  <a:schemeClr val="accent2"/>
                </a:solidFill>
              </a:rPr>
              <a:t> —</a:t>
            </a:r>
            <a:r>
              <a:rPr lang="ru-RU" sz="1600">
                <a:solidFill>
                  <a:schemeClr val="accent2"/>
                </a:solidFill>
              </a:rPr>
              <a:t> верхняя мужская плечевая одежда, которую шили из тирьмы.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hlinkClick r:id="rId9" tooltip="Чуха"/>
              </a:rPr>
              <a:t>Чуха</a:t>
            </a:r>
            <a:r>
              <a:rPr lang="ru-RU" sz="1600" b="1">
                <a:solidFill>
                  <a:schemeClr val="accent2"/>
                </a:solidFill>
              </a:rPr>
              <a:t> </a:t>
            </a:r>
            <a:r>
              <a:rPr lang="ru-RU" sz="1600">
                <a:solidFill>
                  <a:schemeClr val="accent2"/>
                </a:solidFill>
              </a:rPr>
              <a:t>— верхняя мужская плечевая одежда, которая обычно отрезной в талии, со складками или сборкой. Шили ее из сукна, тирьмы и домотканой ткани.</a:t>
            </a:r>
          </a:p>
          <a:p>
            <a:pPr algn="ctr"/>
            <a:r>
              <a:rPr lang="ru-RU" sz="1600" b="1">
                <a:solidFill>
                  <a:schemeClr val="accent2"/>
                </a:solidFill>
                <a:hlinkClick r:id="rId10" tooltip="Кюрк (страница отсутствует)"/>
              </a:rPr>
              <a:t>Кюрк</a:t>
            </a:r>
            <a:r>
              <a:rPr lang="ru-RU" sz="1600" b="1">
                <a:solidFill>
                  <a:schemeClr val="accent2"/>
                </a:solidFill>
              </a:rPr>
              <a:t> </a:t>
            </a:r>
            <a:r>
              <a:rPr lang="ru-RU" sz="1600">
                <a:solidFill>
                  <a:schemeClr val="accent2"/>
                </a:solidFill>
              </a:rPr>
              <a:t>— шуба из овечьего меха внутри, без застежки, с воротником, украшенная вышивками.</a:t>
            </a:r>
          </a:p>
          <a:p>
            <a:pPr algn="ctr" eaLnBrk="0" hangingPunct="0"/>
            <a:endParaRPr lang="ru-RU" sz="1600">
              <a:solidFill>
                <a:schemeClr val="accent2"/>
              </a:solidFill>
            </a:endParaRPr>
          </a:p>
        </p:txBody>
      </p:sp>
      <p:pic>
        <p:nvPicPr>
          <p:cNvPr id="29700" name="Picture 8" descr="220px-Azerbaijani_man_with_prayer_bead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79838" y="333375"/>
            <a:ext cx="20955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9" descr="Картинка 4 из 209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2225" y="188913"/>
            <a:ext cx="2325688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250px-Azeri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476672"/>
            <a:ext cx="4963057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7" descr="400px-Duduk_%28landscape%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221088"/>
            <a:ext cx="5364088" cy="496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179512" y="5229200"/>
            <a:ext cx="6769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Азербайджанский балабан</a:t>
            </a:r>
            <a:r>
              <a:rPr lang="ru-RU" dirty="0">
                <a:solidFill>
                  <a:schemeClr val="accent2"/>
                </a:solidFill>
              </a:rPr>
              <a:t> изготавливают в основном из абрикосового, орехового, тутового или грушевого дерева. </a:t>
            </a:r>
          </a:p>
        </p:txBody>
      </p:sp>
      <p:sp>
        <p:nvSpPr>
          <p:cNvPr id="31749" name="Rectangle 9"/>
          <p:cNvSpPr>
            <a:spLocks noChangeArrowheads="1"/>
          </p:cNvSpPr>
          <p:nvPr/>
        </p:nvSpPr>
        <p:spPr bwMode="auto">
          <a:xfrm>
            <a:off x="5652120" y="3645024"/>
            <a:ext cx="37433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>
                <a:solidFill>
                  <a:schemeClr val="accent2"/>
                </a:solidFill>
              </a:rPr>
              <a:t>Нагара</a:t>
            </a:r>
            <a:r>
              <a:rPr lang="ru-RU" dirty="0">
                <a:solidFill>
                  <a:schemeClr val="accent2"/>
                </a:solidFill>
              </a:rPr>
              <a:t>  — азербайджанский ударный музыкальный инструмент, вид барабана </a:t>
            </a:r>
          </a:p>
        </p:txBody>
      </p:sp>
      <p:pic>
        <p:nvPicPr>
          <p:cNvPr id="31750" name="Picture 11" descr="i?id=294109429-00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4" y="404813"/>
            <a:ext cx="2159967" cy="1410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13" descr="i?id=395485299-18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988840"/>
            <a:ext cx="1333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2"/>
          <p:cNvSpPr>
            <a:spLocks noChangeArrowheads="1" noChangeShapeType="1" noTextEdit="1"/>
          </p:cNvSpPr>
          <p:nvPr/>
        </p:nvSpPr>
        <p:spPr bwMode="auto">
          <a:xfrm>
            <a:off x="1187624" y="0"/>
            <a:ext cx="6840538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Impact"/>
              </a:rPr>
              <a:t> Национальная кухня</a:t>
            </a:r>
          </a:p>
        </p:txBody>
      </p:sp>
      <p:pic>
        <p:nvPicPr>
          <p:cNvPr id="52226" name="Picture 2" descr="C:\Users\Закир\Desktop\azerbajdzhanskaya_kuhn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707904" cy="3707904"/>
          </a:xfrm>
          <a:prstGeom prst="rect">
            <a:avLst/>
          </a:prstGeom>
          <a:noFill/>
        </p:spPr>
      </p:pic>
      <p:pic>
        <p:nvPicPr>
          <p:cNvPr id="52227" name="Picture 3" descr="C:\Users\Закир\Desktop\7233971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764704"/>
            <a:ext cx="4877594" cy="3240360"/>
          </a:xfrm>
          <a:prstGeom prst="rect">
            <a:avLst/>
          </a:prstGeom>
          <a:noFill/>
        </p:spPr>
      </p:pic>
      <p:pic>
        <p:nvPicPr>
          <p:cNvPr id="52229" name="Picture 5" descr="C:\Users\Закир\Desktop\kaba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4265839"/>
            <a:ext cx="4572000" cy="25921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539750" y="4076700"/>
            <a:ext cx="8107363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В Азербайджанской кухне имеется </a:t>
            </a:r>
            <a:r>
              <a:rPr lang="ru-RU" sz="1600" b="1">
                <a:solidFill>
                  <a:schemeClr val="accent2"/>
                </a:solidFill>
              </a:rPr>
              <a:t>более 300 видов блюд</a:t>
            </a:r>
            <a:r>
              <a:rPr lang="ru-RU" sz="1600">
                <a:solidFill>
                  <a:schemeClr val="accent2"/>
                </a:solidFill>
              </a:rPr>
              <a:t>. Основные компоненты кухни определяются природными условиями страны: горный рельеф и субтропический климат обусловили широкое распространение в азербайджанской кухне баранины, а также фруктов и овощей. </a:t>
            </a:r>
            <a:r>
              <a:rPr lang="ru-RU" sz="1600" b="1">
                <a:solidFill>
                  <a:schemeClr val="accent2"/>
                </a:solidFill>
              </a:rPr>
              <a:t>Широкое распространение получили зелень, специи и приправы: корица, гвоздика, петрушка, укроп, горький перец, душистый перец, тмин, кинза, мята, шафран,</a:t>
            </a:r>
            <a:r>
              <a:rPr lang="ru-RU" sz="1600">
                <a:solidFill>
                  <a:schemeClr val="accent2"/>
                </a:solidFill>
              </a:rPr>
              <a:t> сумах и т. д. </a:t>
            </a:r>
            <a:r>
              <a:rPr lang="ru-RU" sz="1600" b="1">
                <a:solidFill>
                  <a:schemeClr val="accent2"/>
                </a:solidFill>
              </a:rPr>
              <a:t>Одним из наиболее известных блюд азербайджанской кухни является плов.</a:t>
            </a:r>
            <a:r>
              <a:rPr lang="ru-RU" sz="1600">
                <a:solidFill>
                  <a:schemeClr val="accent2"/>
                </a:solidFill>
              </a:rPr>
              <a:t> В отличие от других национальных кухонь, здесь готовят отдельно рис и отдельно основу плова (тару) — мясо, фрукты и т. д., — соединяя всё это в одном блюде только при подаче на стол.</a:t>
            </a:r>
          </a:p>
        </p:txBody>
      </p:sp>
      <p:pic>
        <p:nvPicPr>
          <p:cNvPr id="53250" name="Picture 2" descr="C:\Users\Закир\Desktop\plov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17012"/>
            <a:ext cx="4680520" cy="380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10"/>
          <p:cNvSpPr txBox="1">
            <a:spLocks noChangeArrowheads="1"/>
          </p:cNvSpPr>
          <p:nvPr/>
        </p:nvSpPr>
        <p:spPr bwMode="auto">
          <a:xfrm>
            <a:off x="6444208" y="3645024"/>
            <a:ext cx="23034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</a:t>
            </a:r>
            <a:r>
              <a:rPr lang="ru-RU" sz="2400" b="1" dirty="0">
                <a:solidFill>
                  <a:schemeClr val="accent2"/>
                </a:solidFill>
              </a:rPr>
              <a:t>Лаваш</a:t>
            </a: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0" y="2348880"/>
            <a:ext cx="38515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chemeClr val="accent2"/>
                </a:solidFill>
              </a:rPr>
              <a:t>Азербайджанский шашлык</a:t>
            </a:r>
          </a:p>
        </p:txBody>
      </p:sp>
      <p:pic>
        <p:nvPicPr>
          <p:cNvPr id="54276" name="Picture 4" descr="C:\Users\Закир\Desktop\426212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2452" y="1"/>
            <a:ext cx="5151548" cy="3429000"/>
          </a:xfrm>
          <a:prstGeom prst="rect">
            <a:avLst/>
          </a:prstGeom>
          <a:noFill/>
        </p:spPr>
      </p:pic>
      <p:pic>
        <p:nvPicPr>
          <p:cNvPr id="54275" name="Picture 3" descr="C:\Users\Закир\Desktop\Shashl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1556"/>
            <a:ext cx="5328592" cy="3996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350px-Dolma_t_azer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76250"/>
            <a:ext cx="333375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6"/>
          <p:cNvSpPr txBox="1">
            <a:spLocks noChangeArrowheads="1"/>
          </p:cNvSpPr>
          <p:nvPr/>
        </p:nvSpPr>
        <p:spPr bwMode="auto">
          <a:xfrm>
            <a:off x="827088" y="3141663"/>
            <a:ext cx="24495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</a:t>
            </a:r>
            <a:r>
              <a:rPr lang="ru-RU" b="1">
                <a:solidFill>
                  <a:schemeClr val="accent2"/>
                </a:solidFill>
              </a:rPr>
              <a:t>Долма</a:t>
            </a:r>
          </a:p>
        </p:txBody>
      </p:sp>
      <p:pic>
        <p:nvPicPr>
          <p:cNvPr id="35844" name="Picture 8" descr="200px-Food_Gechresh_Azerbaijan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810" y="548680"/>
            <a:ext cx="3556764" cy="2088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5004048" y="2852936"/>
            <a:ext cx="360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err="1">
                <a:solidFill>
                  <a:schemeClr val="accent2"/>
                </a:solidFill>
              </a:rPr>
              <a:t>Кебаб</a:t>
            </a:r>
            <a:r>
              <a:rPr lang="ru-RU" b="1" dirty="0">
                <a:solidFill>
                  <a:schemeClr val="accent2"/>
                </a:solidFill>
              </a:rPr>
              <a:t> из джейрана и </a:t>
            </a:r>
            <a:r>
              <a:rPr lang="ru-RU" b="1" dirty="0" err="1">
                <a:solidFill>
                  <a:schemeClr val="accent2"/>
                </a:solidFill>
              </a:rPr>
              <a:t>даг-кечи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5846" name="Picture 11" descr="200px-Food_Gechresh_Azerbaijan_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3789363"/>
            <a:ext cx="27368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7" name="Text Box 15"/>
          <p:cNvSpPr txBox="1">
            <a:spLocks noChangeArrowheads="1"/>
          </p:cNvSpPr>
          <p:nvPr/>
        </p:nvSpPr>
        <p:spPr bwMode="auto">
          <a:xfrm>
            <a:off x="900113" y="6021388"/>
            <a:ext cx="19431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</a:t>
            </a:r>
            <a:r>
              <a:rPr lang="ru-RU" b="1">
                <a:solidFill>
                  <a:schemeClr val="accent2"/>
                </a:solidFill>
              </a:rPr>
              <a:t>Садж</a:t>
            </a:r>
          </a:p>
        </p:txBody>
      </p:sp>
      <p:pic>
        <p:nvPicPr>
          <p:cNvPr id="35848" name="Picture 17" descr="200px-Dolma_az_i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645024"/>
            <a:ext cx="345598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4859338" y="5949950"/>
            <a:ext cx="4105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Долма из виноградных листьев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6"/>
          <p:cNvSpPr txBox="1">
            <a:spLocks noChangeArrowheads="1"/>
          </p:cNvSpPr>
          <p:nvPr/>
        </p:nvSpPr>
        <p:spPr bwMode="auto">
          <a:xfrm>
            <a:off x="0" y="2852936"/>
            <a:ext cx="4644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accent2"/>
                </a:solidFill>
              </a:rPr>
              <a:t>     Азербайджанская пахлава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6192838" y="3284984"/>
            <a:ext cx="29511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err="1" smtClean="0">
                <a:solidFill>
                  <a:schemeClr val="accent2"/>
                </a:solidFill>
              </a:rPr>
              <a:t>Шекербура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36871" name="Picture 13" descr="Картинка 11 из 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96614"/>
            <a:ext cx="4104456" cy="2857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2" name="Text Box 14"/>
          <p:cNvSpPr txBox="1">
            <a:spLocks noChangeArrowheads="1"/>
          </p:cNvSpPr>
          <p:nvPr/>
        </p:nvSpPr>
        <p:spPr bwMode="auto">
          <a:xfrm>
            <a:off x="827584" y="6396335"/>
            <a:ext cx="38893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                      </a:t>
            </a:r>
            <a:r>
              <a:rPr lang="ru-RU" sz="2400" b="1" dirty="0" err="1">
                <a:solidFill>
                  <a:schemeClr val="accent2"/>
                </a:solidFill>
              </a:rPr>
              <a:t>Курабье</a:t>
            </a:r>
            <a:endParaRPr lang="ru-RU" b="1" dirty="0">
              <a:solidFill>
                <a:schemeClr val="accent2"/>
              </a:solidFill>
            </a:endParaRPr>
          </a:p>
        </p:txBody>
      </p:sp>
      <p:pic>
        <p:nvPicPr>
          <p:cNvPr id="55298" name="Picture 2" descr="C:\Users\Закир\Desktop\Пахлава_DSC3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1"/>
            <a:ext cx="3456384" cy="2859747"/>
          </a:xfrm>
          <a:prstGeom prst="rect">
            <a:avLst/>
          </a:prstGeom>
          <a:noFill/>
        </p:spPr>
      </p:pic>
      <p:pic>
        <p:nvPicPr>
          <p:cNvPr id="55299" name="Picture 3" descr="C:\Users\Закир\Desktop\F4JZI0W2C5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8010" y="1"/>
            <a:ext cx="4475989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5" descr="Картинка 6 из 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3810000" cy="346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7" descr="Картинка 12 из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141663"/>
            <a:ext cx="4565650" cy="351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Text Box 8"/>
          <p:cNvSpPr txBox="1">
            <a:spLocks noChangeArrowheads="1"/>
          </p:cNvSpPr>
          <p:nvPr/>
        </p:nvSpPr>
        <p:spPr bwMode="auto">
          <a:xfrm>
            <a:off x="4500563" y="1341438"/>
            <a:ext cx="43926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</a:t>
            </a:r>
            <a:r>
              <a:rPr lang="ru-RU" sz="2000" b="1">
                <a:solidFill>
                  <a:schemeClr val="accent2"/>
                </a:solidFill>
              </a:rPr>
              <a:t>Мутаки – рогалики с ореховой  начинкой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2204864"/>
            <a:ext cx="67687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Azerbaidj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0" y="5084763"/>
            <a:ext cx="91440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smtClean="0"/>
              <a:t>Азербайджанская </a:t>
            </a:r>
            <a:r>
              <a:rPr lang="ru-RU" b="1" dirty="0" smtClean="0"/>
              <a:t>Республика</a:t>
            </a:r>
            <a:r>
              <a:rPr lang="ru-RU" dirty="0"/>
              <a:t>  — государство в восточной части Закавказья на юго-западном</a:t>
            </a:r>
            <a:r>
              <a:rPr lang="en-US" dirty="0"/>
              <a:t> </a:t>
            </a:r>
            <a:r>
              <a:rPr lang="ru-RU" dirty="0"/>
              <a:t>побережье Каспийского моря. Расположенная в пересечении Западной Азии и Восточной Европы , является </a:t>
            </a:r>
            <a:r>
              <a:rPr lang="ru-RU" b="1" dirty="0"/>
              <a:t>самой большой страной в Закавказском регионе. </a:t>
            </a:r>
            <a:r>
              <a:rPr lang="ru-RU" dirty="0"/>
              <a:t>На севере Азербайджан граничит с Россией (Дагестан), на западе с Арменией и Грузией. На востоке Азербайджан омывается Каспийским морем</a:t>
            </a:r>
          </a:p>
          <a:p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684213" y="5373688"/>
            <a:ext cx="77184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Главой государства является</a:t>
            </a:r>
            <a:r>
              <a:rPr lang="ru-RU" b="1">
                <a:solidFill>
                  <a:schemeClr val="accent2"/>
                </a:solidFill>
              </a:rPr>
              <a:t> президент.</a:t>
            </a:r>
            <a:r>
              <a:rPr lang="ru-RU">
                <a:solidFill>
                  <a:schemeClr val="accent2"/>
                </a:solidFill>
              </a:rPr>
              <a:t> Азербайджан — </a:t>
            </a:r>
            <a:r>
              <a:rPr lang="ru-RU" b="1">
                <a:solidFill>
                  <a:schemeClr val="accent2"/>
                </a:solidFill>
              </a:rPr>
              <a:t>президентская республика</a:t>
            </a:r>
            <a:r>
              <a:rPr lang="ru-RU">
                <a:solidFill>
                  <a:schemeClr val="accent2"/>
                </a:solidFill>
              </a:rPr>
              <a:t>. Президент избирается всенародным голосованием на 5 лет и назначает всех правительственных чиновников. </a:t>
            </a: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2771775" y="4508500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            </a:t>
            </a:r>
            <a:r>
              <a:rPr lang="ru-RU" b="1">
                <a:solidFill>
                  <a:schemeClr val="accent2"/>
                </a:solidFill>
              </a:rPr>
              <a:t>Ильхам Алиев</a:t>
            </a:r>
          </a:p>
        </p:txBody>
      </p:sp>
      <p:pic>
        <p:nvPicPr>
          <p:cNvPr id="7172" name="Picture 8" descr="C:\Users\Закир\Desktop\Ilham_Aliyev_301009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60350"/>
            <a:ext cx="5616575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ChangeArrowheads="1"/>
          </p:cNvSpPr>
          <p:nvPr/>
        </p:nvSpPr>
        <p:spPr bwMode="auto">
          <a:xfrm>
            <a:off x="4716463" y="3500438"/>
            <a:ext cx="4230687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В центре герба изображён </a:t>
            </a:r>
            <a:r>
              <a:rPr lang="ru-RU" sz="1400" b="1">
                <a:solidFill>
                  <a:schemeClr val="accent2"/>
                </a:solidFill>
              </a:rPr>
              <a:t>огонь в виде слова «</a:t>
            </a:r>
            <a:r>
              <a:rPr lang="ar-SA" sz="1400" b="1">
                <a:solidFill>
                  <a:schemeClr val="accent2"/>
                </a:solidFill>
                <a:cs typeface="Arial" charset="0"/>
              </a:rPr>
              <a:t>الله</a:t>
            </a:r>
            <a:r>
              <a:rPr lang="ru-RU" sz="1400" b="1">
                <a:solidFill>
                  <a:schemeClr val="accent2"/>
                </a:solidFill>
              </a:rPr>
              <a:t>» (араб. Аллах‎‎), который символизирует Ислам и «Страну Огней».</a:t>
            </a:r>
            <a:r>
              <a:rPr lang="ru-RU" sz="1400">
                <a:solidFill>
                  <a:schemeClr val="accent2"/>
                </a:solidFill>
              </a:rPr>
              <a:t> Цвета, использованные на гербе, являются цветами национального флага Азербайджана. </a:t>
            </a:r>
            <a:r>
              <a:rPr lang="ru-RU" sz="1400" b="1">
                <a:solidFill>
                  <a:schemeClr val="accent2"/>
                </a:solidFill>
              </a:rPr>
              <a:t>Восьмиконечная звезда</a:t>
            </a:r>
            <a:r>
              <a:rPr lang="ru-RU" sz="1400">
                <a:solidFill>
                  <a:schemeClr val="accent2"/>
                </a:solidFill>
              </a:rPr>
              <a:t> символизирует </a:t>
            </a:r>
            <a:r>
              <a:rPr lang="ru-RU" sz="1400" b="1">
                <a:solidFill>
                  <a:schemeClr val="accent2"/>
                </a:solidFill>
              </a:rPr>
              <a:t>восемь ветвей тюркского народа.</a:t>
            </a:r>
            <a:r>
              <a:rPr lang="ru-RU" sz="1400">
                <a:solidFill>
                  <a:schemeClr val="accent2"/>
                </a:solidFill>
              </a:rPr>
              <a:t> Снизу расположен </a:t>
            </a:r>
            <a:r>
              <a:rPr lang="ru-RU" sz="1400" b="1">
                <a:solidFill>
                  <a:schemeClr val="accent2"/>
                </a:solidFill>
              </a:rPr>
              <a:t>венок из колосьев пшеницы и ветвей дуба.</a:t>
            </a:r>
            <a:r>
              <a:rPr lang="ru-RU" sz="1400">
                <a:solidFill>
                  <a:schemeClr val="accent2"/>
                </a:solidFill>
              </a:rPr>
              <a:t> Венок из колосьев символизирует </a:t>
            </a:r>
            <a:r>
              <a:rPr lang="ru-RU" sz="1400" b="1">
                <a:solidFill>
                  <a:schemeClr val="accent2"/>
                </a:solidFill>
              </a:rPr>
              <a:t>богатство, плодородие</a:t>
            </a:r>
            <a:r>
              <a:rPr lang="ru-RU" sz="1400">
                <a:solidFill>
                  <a:schemeClr val="accent2"/>
                </a:solidFill>
              </a:rPr>
              <a:t>. Ветви дуба символизируют </a:t>
            </a:r>
            <a:r>
              <a:rPr lang="ru-RU" sz="1400" b="1">
                <a:solidFill>
                  <a:schemeClr val="accent2"/>
                </a:solidFill>
              </a:rPr>
              <a:t>древность страны.</a:t>
            </a:r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539750" y="3357563"/>
            <a:ext cx="395605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>
                <a:solidFill>
                  <a:schemeClr val="accent2"/>
                </a:solidFill>
              </a:rPr>
              <a:t>Флаг представляет собой трёхцветное полотнище (триколор). Полосы (голубого, зелёного и красного цвета) расположены горизонтально. В центре флага на красной полосе размещены восьмиконечная звезда и полумесяц. Оба изображения белого цвета. Согласно Конституции Азербайджана, </a:t>
            </a:r>
            <a:r>
              <a:rPr lang="ru-RU" sz="1400" b="1">
                <a:solidFill>
                  <a:schemeClr val="accent2"/>
                </a:solidFill>
              </a:rPr>
              <a:t>голубой цвет на флаге является традиционным цветом тюркских народов и символизирует — тюркство, красный — прогресса, зелёный — ислама. Полумесяц обозначает принадлежность к религии ислама, восьмиконечная звезда означает восемь ветвей тюркских народов.</a:t>
            </a:r>
          </a:p>
        </p:txBody>
      </p:sp>
      <p:sp>
        <p:nvSpPr>
          <p:cNvPr id="8196" name="WordArt 11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7705725" cy="6985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 Государственные символы</a:t>
            </a:r>
          </a:p>
        </p:txBody>
      </p:sp>
      <p:pic>
        <p:nvPicPr>
          <p:cNvPr id="8197" name="Picture 6" descr="C:\Users\Закир\Desktop\загруженн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08050"/>
            <a:ext cx="3673475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7" descr="C:\Users\Закир\Desktop\Gerb_Azerbaijan_Abali.ru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692150"/>
            <a:ext cx="25209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C:\Users\Закир\Desktop\870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75656" y="0"/>
            <a:ext cx="7272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Дом правительства </a:t>
            </a: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зербайджана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ChangeArrowheads="1"/>
          </p:cNvSpPr>
          <p:nvPr/>
        </p:nvSpPr>
        <p:spPr bwMode="auto">
          <a:xfrm>
            <a:off x="1403350" y="4797425"/>
            <a:ext cx="68199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По данным Государственного Статистического Управления Азербайджана, население Республики составляет</a:t>
            </a:r>
          </a:p>
          <a:p>
            <a:r>
              <a:rPr lang="ru-RU">
                <a:solidFill>
                  <a:schemeClr val="accent2"/>
                </a:solidFill>
              </a:rPr>
              <a:t> </a:t>
            </a:r>
            <a:r>
              <a:rPr lang="ru-RU" b="1">
                <a:solidFill>
                  <a:schemeClr val="accent2"/>
                </a:solidFill>
              </a:rPr>
              <a:t>9 000 000 человек.</a:t>
            </a:r>
            <a:r>
              <a:rPr lang="ru-RU">
                <a:solidFill>
                  <a:schemeClr val="accent2"/>
                </a:solidFill>
              </a:rPr>
              <a:t> Большинство верующих составляют мусульмане-шииты. Есть также мусульмане-сунниты (в северной части страны, в основном лезгины), православные (русские и грузины) и иудеи (евреи). </a:t>
            </a:r>
          </a:p>
        </p:txBody>
      </p:sp>
      <p:pic>
        <p:nvPicPr>
          <p:cNvPr id="9219" name="Picture 10" descr="Картинка 54 из 12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404813"/>
            <a:ext cx="2801938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14" descr="Картинка 107 из 18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404813"/>
            <a:ext cx="2714625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821</Words>
  <Application>Microsoft Office PowerPoint</Application>
  <PresentationFormat>Экран (4:3)</PresentationFormat>
  <Paragraphs>99</Paragraphs>
  <Slides>48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Закир</cp:lastModifiedBy>
  <cp:revision>38</cp:revision>
  <dcterms:created xsi:type="dcterms:W3CDTF">2012-05-01T07:18:24Z</dcterms:created>
  <dcterms:modified xsi:type="dcterms:W3CDTF">2014-04-28T16:57:25Z</dcterms:modified>
</cp:coreProperties>
</file>