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64" r:id="rId5"/>
    <p:sldId id="261" r:id="rId6"/>
    <p:sldId id="270" r:id="rId7"/>
    <p:sldId id="258" r:id="rId8"/>
    <p:sldId id="262" r:id="rId9"/>
    <p:sldId id="268" r:id="rId10"/>
    <p:sldId id="260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5D59D3-032B-462C-9B42-89E7D9EFB380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E90C2A-172B-4952-BBC3-9E83086041D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1%83%D0%BD%D1%82%D0%BE%D0%B2%D0%BA%D0%B0" TargetMode="Externa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ru.wikipedia.org/wiki/%D0%A8%D0%BF%D0%B0%D1%82%D0%B5%D0%BB%D1%8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konstanta.kiev.ua/ru/catalog/str294/389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3733" y="1981428"/>
            <a:ext cx="5105400" cy="946760"/>
          </a:xfrm>
        </p:spPr>
        <p:txBody>
          <a:bodyPr/>
          <a:lstStyle/>
          <a:p>
            <a:r>
              <a:rPr lang="ru-RU" sz="4800" dirty="0" smtClean="0"/>
              <a:t>Презентация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996952"/>
            <a:ext cx="5114778" cy="11012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200" dirty="0" err="1"/>
              <a:t>Облицовачные</a:t>
            </a:r>
            <a:r>
              <a:rPr lang="ru-RU" sz="3200" dirty="0"/>
              <a:t> работы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4286256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Выполнил: </a:t>
            </a:r>
          </a:p>
          <a:p>
            <a:pPr algn="r"/>
            <a:r>
              <a:rPr lang="ru-RU" sz="2000" dirty="0" smtClean="0"/>
              <a:t>ст. гр. СЗС 10-2</a:t>
            </a:r>
          </a:p>
          <a:p>
            <a:pPr algn="r"/>
            <a:r>
              <a:rPr lang="ru-RU" sz="2000" dirty="0" smtClean="0"/>
              <a:t>Оспанбеков А. Э.</a:t>
            </a:r>
          </a:p>
          <a:p>
            <a:pPr algn="r"/>
            <a:r>
              <a:rPr lang="ru-RU" sz="2000" dirty="0" smtClean="0"/>
              <a:t>Преподаватель: </a:t>
            </a:r>
            <a:r>
              <a:rPr lang="ru-RU" sz="2000" dirty="0" smtClean="0"/>
              <a:t>Стороженко В.В.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63579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Алматы </a:t>
            </a:r>
            <a:r>
              <a:rPr lang="ru-RU" dirty="0" smtClean="0"/>
              <a:t>2013.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57356" y="21429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Министерство Образования и Науки </a:t>
            </a:r>
            <a:r>
              <a:rPr lang="ru-RU" dirty="0" smtClean="0"/>
              <a:t>Республики Казахстан.</a:t>
            </a:r>
            <a:endParaRPr lang="ru-RU" dirty="0" smtClean="0"/>
          </a:p>
          <a:p>
            <a:pPr algn="ctr"/>
            <a:r>
              <a:rPr lang="ru-RU" dirty="0" err="1" smtClean="0"/>
              <a:t>Алматинский</a:t>
            </a:r>
            <a:r>
              <a:rPr lang="ru-RU" dirty="0" smtClean="0"/>
              <a:t> Колледж Строительства и </a:t>
            </a:r>
            <a:r>
              <a:rPr lang="ru-RU" dirty="0" err="1" smtClean="0"/>
              <a:t>Менеджемента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www.sbrm.ru/images/ob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" y="537455"/>
            <a:ext cx="2168206" cy="165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brm.ru/images/ob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" y="2454808"/>
            <a:ext cx="2168206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brm.ru/images/ob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2" y="4581128"/>
            <a:ext cx="2168206" cy="1495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stroy.ru/netcat_files/1084_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86698"/>
            <a:ext cx="2232248" cy="156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xn----8sbfksjmiiribauf.xn--p1ai/assets/images/otdelkasten/shtukaturrabo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63" y="962844"/>
            <a:ext cx="1767669" cy="1314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RFlUr_qcgYsgUwUPhv2xcn5AVjGZaAgP21w9JMt0-2FQPMtleU1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" y="3212977"/>
            <a:ext cx="1753041" cy="1525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687" y="30907"/>
            <a:ext cx="4921393" cy="782960"/>
          </a:xfrm>
        </p:spPr>
        <p:txBody>
          <a:bodyPr>
            <a:normAutofit/>
          </a:bodyPr>
          <a:lstStyle/>
          <a:p>
            <a:r>
              <a:rPr lang="ru-RU" sz="2800" dirty="0"/>
              <a:t>штукатурные работы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47858" y="254411"/>
            <a:ext cx="3689171" cy="511256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Мокрая штукатурка</a:t>
            </a:r>
          </a:p>
          <a:p>
            <a:endParaRPr lang="ru-RU" sz="3800" dirty="0" smtClean="0"/>
          </a:p>
          <a:p>
            <a:r>
              <a:rPr lang="ru-RU" dirty="0" smtClean="0"/>
              <a:t>Штукатурные </a:t>
            </a:r>
            <a:r>
              <a:rPr lang="ru-RU" dirty="0"/>
              <a:t>работы являются одним из распространенных видов  отделочных </a:t>
            </a:r>
            <a:r>
              <a:rPr lang="ru-RU" dirty="0" smtClean="0"/>
              <a:t>ремонтных </a:t>
            </a:r>
            <a:r>
              <a:rPr lang="ru-RU" dirty="0"/>
              <a:t>работ</a:t>
            </a:r>
            <a:r>
              <a:rPr lang="ru-RU" dirty="0" smtClean="0"/>
              <a:t>.</a:t>
            </a:r>
          </a:p>
          <a:p>
            <a:r>
              <a:rPr lang="ru-RU" dirty="0"/>
              <a:t>Перед тем как начать штукатурные работы необходимо провести подготовительные </a:t>
            </a:r>
            <a:r>
              <a:rPr lang="ru-RU" dirty="0" smtClean="0"/>
              <a:t>работы.</a:t>
            </a:r>
          </a:p>
          <a:p>
            <a:r>
              <a:rPr lang="ru-RU" dirty="0" smtClean="0"/>
              <a:t> </a:t>
            </a:r>
            <a:r>
              <a:rPr lang="ru-RU" dirty="0"/>
              <a:t>Проводить штукатурные работы на неподготовленных стенах бесполезно, никакого положительного результата, в подобном случае вы не получите.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Подготовка поверхности: </a:t>
            </a:r>
          </a:p>
          <a:p>
            <a:r>
              <a:rPr lang="ru-RU" dirty="0" smtClean="0"/>
              <a:t>- очистка</a:t>
            </a:r>
            <a:r>
              <a:rPr lang="ru-RU" dirty="0"/>
              <a:t>, удаление старых обоев, краски, зачистка поверхностей, </a:t>
            </a:r>
            <a:endParaRPr lang="ru-RU" dirty="0" smtClean="0"/>
          </a:p>
          <a:p>
            <a:r>
              <a:rPr lang="ru-RU" dirty="0" smtClean="0"/>
              <a:t>- после </a:t>
            </a:r>
            <a:r>
              <a:rPr lang="ru-RU" dirty="0"/>
              <a:t>этого можно </a:t>
            </a:r>
            <a:r>
              <a:rPr lang="ru-RU" dirty="0" smtClean="0"/>
              <a:t>осуществлять </a:t>
            </a:r>
            <a:r>
              <a:rPr lang="ru-RU" dirty="0"/>
              <a:t>штукатурные работы.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использование специальных инструментов.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://www.germes-remont.ru/userfiles/images/Otdelochnye%20raboty/shtukaturnye%20raboty/shtukaturnye%20raboty%20%20(1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62" y="2810696"/>
            <a:ext cx="2570450" cy="192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1.gstatic.com/images?q=tbn:ANd9GcTP0CTFCXuW-98PeW_WkYi7rpZuM1m_eUegamfkeFt3xJKUu5kz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2844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4"/>
          <p:cNvSpPr>
            <a:spLocks noGrp="1"/>
          </p:cNvSpPr>
          <p:nvPr>
            <p:ph sz="quarter" idx="2"/>
          </p:nvPr>
        </p:nvSpPr>
        <p:spPr>
          <a:xfrm>
            <a:off x="625847" y="4941168"/>
            <a:ext cx="4329312" cy="1677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Плюсы мокрой штукатурки:</a:t>
            </a:r>
          </a:p>
          <a:p>
            <a:r>
              <a:rPr lang="ru-RU" dirty="0" smtClean="0"/>
              <a:t>выровнять </a:t>
            </a:r>
            <a:r>
              <a:rPr lang="ru-RU" dirty="0"/>
              <a:t>стены, потолок или фасад здания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повысить их </a:t>
            </a:r>
            <a:r>
              <a:rPr lang="ru-RU" dirty="0" err="1"/>
              <a:t>теплосбережение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уменьшить </a:t>
            </a:r>
            <a:r>
              <a:rPr lang="ru-RU" dirty="0" smtClean="0"/>
              <a:t>воздухопроницаемость</a:t>
            </a:r>
          </a:p>
          <a:p>
            <a:r>
              <a:rPr lang="ru-RU" dirty="0" smtClean="0"/>
              <a:t> </a:t>
            </a:r>
            <a:r>
              <a:rPr lang="ru-RU" dirty="0"/>
              <a:t>и защитить от воздействия факторов внешней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6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954780" y="1996858"/>
            <a:ext cx="3520440" cy="2232248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/>
              <a:t>Использовать</a:t>
            </a:r>
            <a:r>
              <a:rPr lang="ru-RU" dirty="0"/>
              <a:t> сухую штукатурку </a:t>
            </a:r>
            <a:r>
              <a:rPr lang="ru-RU" sz="2600" dirty="0"/>
              <a:t>можно </a:t>
            </a:r>
            <a:r>
              <a:rPr lang="ru-RU" dirty="0"/>
              <a:t>только </a:t>
            </a:r>
            <a:r>
              <a:rPr lang="ru-RU" dirty="0" smtClean="0"/>
              <a:t>во </a:t>
            </a:r>
            <a:r>
              <a:rPr lang="ru-RU" dirty="0"/>
              <a:t>внутренних помещениях, т.к. картон, </a:t>
            </a:r>
            <a:r>
              <a:rPr lang="ru-RU" dirty="0" smtClean="0"/>
              <a:t>не </a:t>
            </a:r>
            <a:r>
              <a:rPr lang="ru-RU" dirty="0"/>
              <a:t>выдерживает долгого воздействия атмосферных явлений. </a:t>
            </a:r>
            <a:endParaRPr lang="ru-RU" dirty="0" smtClean="0"/>
          </a:p>
          <a:p>
            <a:r>
              <a:rPr lang="ru-RU" dirty="0" smtClean="0"/>
              <a:t>Другой </a:t>
            </a:r>
            <a:r>
              <a:rPr lang="ru-RU" dirty="0"/>
              <a:t>недостаток сухой штукатурки в сравнении с монолитной штукатуркой 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это меньшая надежность и уступка в эксплуатационных характеристиках.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325463" y="404664"/>
            <a:ext cx="3520440" cy="2088232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Сухая штукатурка </a:t>
            </a:r>
            <a:r>
              <a:rPr lang="ru-RU" dirty="0" smtClean="0"/>
              <a:t>–</a:t>
            </a:r>
          </a:p>
          <a:p>
            <a:pPr marL="0" indent="0">
              <a:buNone/>
            </a:pPr>
            <a:r>
              <a:rPr lang="ru-RU" dirty="0" smtClean="0"/>
              <a:t>- это </a:t>
            </a:r>
            <a:r>
              <a:rPr lang="ru-RU" dirty="0"/>
              <a:t>облицовка поверхностей готовыми гипсокартонными листами, которые изготавливаются в заводских условиях разной длины, ширины и толщины, и в зависимости от предназначения обладают различными характеристиками.</a:t>
            </a:r>
            <a:endParaRPr lang="ru-RU" b="1" dirty="0"/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3419872" y="838247"/>
            <a:ext cx="3520440" cy="3085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323528" y="4082883"/>
            <a:ext cx="3520440" cy="2745801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6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900" dirty="0" smtClean="0"/>
              <a:t>Преимущества </a:t>
            </a:r>
            <a:r>
              <a:rPr lang="ru-RU" sz="2900" dirty="0"/>
              <a:t>сухой штукатурки:</a:t>
            </a:r>
          </a:p>
          <a:p>
            <a:endParaRPr lang="ru-RU" dirty="0"/>
          </a:p>
          <a:p>
            <a:r>
              <a:rPr lang="ru-RU" dirty="0" smtClean="0"/>
              <a:t>ускорение </a:t>
            </a:r>
            <a:r>
              <a:rPr lang="ru-RU" dirty="0"/>
              <a:t>сроков (в 2-3 раза</a:t>
            </a:r>
            <a:r>
              <a:rPr lang="ru-RU" dirty="0" smtClean="0"/>
              <a:t>), </a:t>
            </a:r>
            <a:r>
              <a:rPr lang="ru-RU" dirty="0"/>
              <a:t>снижение трудоемкости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максимальное уменьшение объема «мокрых» процессов;</a:t>
            </a:r>
          </a:p>
          <a:p>
            <a:r>
              <a:rPr lang="ru-RU" dirty="0"/>
              <a:t>уменьшение сроков ожидания затвердевания и просыхания, как отдельных поверхностей, так и климата помещения в целом;</a:t>
            </a:r>
          </a:p>
          <a:p>
            <a:r>
              <a:rPr lang="ru-RU" dirty="0" smtClean="0"/>
              <a:t>высокое </a:t>
            </a:r>
            <a:r>
              <a:rPr lang="ru-RU" dirty="0"/>
              <a:t>качество отделки, </a:t>
            </a:r>
            <a:r>
              <a:rPr lang="ru-RU" dirty="0" smtClean="0"/>
              <a:t>благодаря </a:t>
            </a:r>
            <a:r>
              <a:rPr lang="ru-RU" dirty="0"/>
              <a:t>ровным и достаточно масштабным поверхностям;</a:t>
            </a:r>
          </a:p>
          <a:p>
            <a:r>
              <a:rPr lang="ru-RU" dirty="0"/>
              <a:t>простая и быстрая работа по заделке швов;</a:t>
            </a:r>
          </a:p>
          <a:p>
            <a:r>
              <a:rPr lang="ru-RU" dirty="0"/>
              <a:t>возможность выполнения облицовки менее квалифицированными специалистами.</a:t>
            </a:r>
          </a:p>
          <a:p>
            <a:endParaRPr lang="ru-RU" dirty="0"/>
          </a:p>
        </p:txBody>
      </p:sp>
      <p:pic>
        <p:nvPicPr>
          <p:cNvPr id="8194" name="Picture 2" descr="http://etotdom.com/upload/images/building/podv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2970061" cy="153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ome-secret.ru/wp-content/uploads/2013/01/home15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6" y="2197390"/>
            <a:ext cx="2376264" cy="175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vologdasrub.ru/upload/article_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02" y="3789040"/>
            <a:ext cx="3232408" cy="2909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1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stroymag.biz/katalog/img32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92" y="3717032"/>
            <a:ext cx="1525780" cy="2212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3322712" cy="1143000"/>
          </a:xfrm>
        </p:spPr>
        <p:txBody>
          <a:bodyPr/>
          <a:lstStyle/>
          <a:p>
            <a:r>
              <a:rPr lang="ru-RU" dirty="0" smtClean="0"/>
              <a:t>шпаклевка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4" y="1124744"/>
            <a:ext cx="3168352" cy="345638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Шпаклевка -пастообразный </a:t>
            </a:r>
            <a:r>
              <a:rPr lang="ru-RU" dirty="0"/>
              <a:t>или порошковый материал, применяемый для выравнивания поверхностей перед нанесением на них материалов для отделки помещений. </a:t>
            </a:r>
            <a:endParaRPr lang="ru-RU" dirty="0" smtClean="0"/>
          </a:p>
          <a:p>
            <a:r>
              <a:rPr lang="ru-RU" dirty="0"/>
              <a:t>Шпаклевку наносят на </a:t>
            </a:r>
            <a:r>
              <a:rPr lang="ru-RU" dirty="0" err="1"/>
              <a:t>подготовленую</a:t>
            </a:r>
            <a:r>
              <a:rPr lang="ru-RU" dirty="0"/>
              <a:t> ровную поверхность, штукатурку (мокрую или сухую)</a:t>
            </a:r>
            <a:endParaRPr lang="ru-RU" b="1" dirty="0" smtClean="0"/>
          </a:p>
          <a:p>
            <a:r>
              <a:rPr lang="ru-RU" dirty="0" smtClean="0"/>
              <a:t>Шпатлёвками </a:t>
            </a:r>
            <a:r>
              <a:rPr lang="ru-RU" dirty="0"/>
              <a:t>называют составы, применяемые для выравнивания поверхностей, которые подлежат окраске.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467544" y="5085184"/>
            <a:ext cx="6264696" cy="157314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Шпатлёвки не обеспечивают надёжного сцепления кроющих слоев покрытия с подложкой, поэтому шпатлёвки наносят обычно по слою </a:t>
            </a:r>
            <a:r>
              <a:rPr lang="ru-RU" dirty="0">
                <a:hlinkClick r:id="rId3" tooltip="Грунтовка"/>
              </a:rPr>
              <a:t>грунтовки</a:t>
            </a:r>
            <a:r>
              <a:rPr lang="ru-RU" dirty="0"/>
              <a:t>. Для нанесения густых шпатлёвок применяют металлический и пластиковый </a:t>
            </a:r>
            <a:r>
              <a:rPr lang="ru-RU" dirty="0">
                <a:hlinkClick r:id="rId4" tooltip="Шпатель"/>
              </a:rPr>
              <a:t>шпатель</a:t>
            </a:r>
            <a:r>
              <a:rPr lang="ru-RU" dirty="0"/>
              <a:t> или кусок резины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Шпатлёвки, разбавленные небольшим количеством растворителя, можно наносить методом пневматического распыления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http://alkiv.kiev.ua/images/files/3_269_12072011153456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64" y="1156952"/>
            <a:ext cx="1636908" cy="2200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nip8.narod.ru/article/Pics/shpaklev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91" y="1156952"/>
            <a:ext cx="2564785" cy="345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1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z.all.biz/img/kz/catalog/1812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41" y="1484784"/>
            <a:ext cx="2731182" cy="2048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42048" cy="770344"/>
          </a:xfrm>
        </p:spPr>
        <p:txBody>
          <a:bodyPr/>
          <a:lstStyle/>
          <a:p>
            <a:r>
              <a:rPr lang="ru-RU" dirty="0" smtClean="0"/>
              <a:t>Покраска фасадов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124744"/>
            <a:ext cx="7920880" cy="12961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Покраска фасада домов - это не только удовлетворение эстетического стремления человека к красоте, но так же и весьма функционально необходимая процедура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Здания, стены которые построены из бетона, кирпича и иных строительных материалов обладают свойством напитывать в своей пористой структуре атмосферную влагу, которая со временем приводит к разрушению стен здания.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9512" y="2708920"/>
            <a:ext cx="3312368" cy="429309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Для того, чтобы обезопасить стены здания от </a:t>
            </a:r>
            <a:r>
              <a:rPr lang="ru-RU" dirty="0" smtClean="0"/>
              <a:t> </a:t>
            </a:r>
            <a:r>
              <a:rPr lang="ru-RU" dirty="0"/>
              <a:t>воздействия окружающей </a:t>
            </a:r>
            <a:r>
              <a:rPr lang="ru-RU" dirty="0" smtClean="0"/>
              <a:t>среды, </a:t>
            </a:r>
            <a:r>
              <a:rPr lang="ru-RU" dirty="0"/>
              <a:t>нужно </a:t>
            </a:r>
            <a:r>
              <a:rPr lang="ru-RU" dirty="0" smtClean="0"/>
              <a:t>правильно </a:t>
            </a:r>
            <a:r>
              <a:rPr lang="ru-RU" dirty="0"/>
              <a:t>выбрать необходимую краску для этой </a:t>
            </a:r>
            <a:r>
              <a:rPr lang="ru-RU" dirty="0" smtClean="0"/>
              <a:t>процедуры.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На </a:t>
            </a:r>
            <a:r>
              <a:rPr lang="ru-RU" dirty="0"/>
              <a:t>на нашем рынке представлены три основных </a:t>
            </a:r>
            <a:r>
              <a:rPr lang="ru-RU" dirty="0" smtClean="0"/>
              <a:t>вида </a:t>
            </a:r>
            <a:r>
              <a:rPr lang="ru-RU" dirty="0"/>
              <a:t>фасадной </a:t>
            </a:r>
            <a:r>
              <a:rPr lang="ru-RU" dirty="0" smtClean="0"/>
              <a:t>краски </a:t>
            </a:r>
            <a:r>
              <a:rPr lang="ru-RU" dirty="0"/>
              <a:t>это</a:t>
            </a:r>
            <a:r>
              <a:rPr lang="ru-RU" dirty="0" smtClean="0"/>
              <a:t>:</a:t>
            </a:r>
          </a:p>
          <a:p>
            <a:pPr marL="292608" lvl="1" indent="0">
              <a:buNone/>
            </a:pP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/>
              <a:t>акриловая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2. силикатная,</a:t>
            </a:r>
          </a:p>
          <a:p>
            <a:r>
              <a:rPr lang="ru-RU" dirty="0" smtClean="0"/>
              <a:t>3. силиконовая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lvl="1"/>
            <a:r>
              <a:rPr lang="ru-RU" dirty="0" smtClean="0"/>
              <a:t>Главное </a:t>
            </a:r>
            <a:r>
              <a:rPr lang="ru-RU" dirty="0"/>
              <a:t>достоинство фасадных красок этих видов то, что они обладают хорошим сцеплением с окрашиваемой поверхностью, что гарантирует длительный положительный эффект после покраски.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30692" y="2324312"/>
            <a:ext cx="51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10244" name="Picture 4" descr="http://kz.all.biz/img/kz/catalog/9168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61595"/>
            <a:ext cx="2183668" cy="163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63888" y="4178578"/>
            <a:ext cx="51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62660" y="5620598"/>
            <a:ext cx="51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10246" name="Picture 6" descr="http://mastlux.ru/images/stories/ceresit/ct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23" y="3504180"/>
            <a:ext cx="1564384" cy="1492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remontistrojka.com/_nw/4/037659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119111"/>
            <a:ext cx="2639919" cy="15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3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39552" y="1628800"/>
            <a:ext cx="3970784" cy="462988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Хорошая </a:t>
            </a:r>
            <a:r>
              <a:rPr lang="ru-RU" dirty="0">
                <a:hlinkClick r:id="rId2"/>
              </a:rPr>
              <a:t>фасадная краска</a:t>
            </a:r>
            <a:r>
              <a:rPr lang="ru-RU" dirty="0"/>
              <a:t> должна отвечать следующим требования: 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повышенная устойчивость к негативным воздействия внешней среды /осадки, высокая температура в летний период, и низкая - в зимний</a:t>
            </a:r>
            <a:r>
              <a:rPr lang="ru-RU" dirty="0" smtClean="0"/>
              <a:t>/;</a:t>
            </a: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быть устойчивой к выгоранию под действием интенсивного солнечного света;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экологически чистой и не выделять при нагревании вредных испарений в окружающую среду;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создавать на окрашиваемой поверхности пленку, которая защищает строительную конструкцию от проникновения атмосферной влаги в глубь;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быть достаточно проницаемой для того, что бы образующийся внутри помещения конденсат мог с легкостью проходить через окрашенную поверхность.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32656"/>
            <a:ext cx="422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hlinkClick r:id="rId2"/>
              </a:rPr>
              <a:t>фасадная краска</a:t>
            </a:r>
            <a:r>
              <a:rPr lang="ru-RU" dirty="0"/>
              <a:t> </a:t>
            </a:r>
          </a:p>
        </p:txBody>
      </p:sp>
      <p:pic>
        <p:nvPicPr>
          <p:cNvPr id="12290" name="Picture 2" descr="http://budshop.com.ua/uploads/pictures/articles/2008/03/node-1159-fa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81" y="1124743"/>
            <a:ext cx="4267200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2.gstatic.com/images?q=tbn:ANd9GcSnEhyMg3CH9hRUrhoscuwLDoj9OwICEdW4VOrTzGyntG-1PKT25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2" y="4465687"/>
            <a:ext cx="1766689" cy="2147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1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datstroy.ru/wp-content/uploads/2011/07/naruzhnaia_otd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" y="51813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2564904"/>
            <a:ext cx="7559625" cy="3888432"/>
          </a:xfrm>
        </p:spPr>
        <p:txBody>
          <a:bodyPr>
            <a:noAutofit/>
          </a:bodyPr>
          <a:lstStyle/>
          <a:p>
            <a:r>
              <a:rPr lang="ru-RU" sz="1600" dirty="0"/>
              <a:t>Облицовка – это важный элемент любого современного здания, придающий фасадам </a:t>
            </a:r>
            <a:r>
              <a:rPr lang="ru-RU" sz="1600" dirty="0" smtClean="0"/>
              <a:t>привлекательный </a:t>
            </a:r>
            <a:r>
              <a:rPr lang="ru-RU" sz="1600" dirty="0"/>
              <a:t>внешний вид, архитектурную завершенность и необходимую цветовую выразительность.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Облицовка </a:t>
            </a:r>
            <a:r>
              <a:rPr lang="ru-RU" sz="1600" dirty="0"/>
              <a:t>также придает конструктивным элементам зданий задуманную форму и необходимый рельеф поверхности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/>
              <a:t>Кроме декоративных и дизайнерских целей облицовка служит защите здания от негативных атмосферных влияний, таких как влага, агрессивные жидкости и газы, ультрафиолетовые лучи и т. д.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Во </a:t>
            </a:r>
            <a:r>
              <a:rPr lang="ru-RU" sz="1600" dirty="0"/>
              <a:t>внутренних помещениях облицовка улучшает санитарно-гигиенические характеристики среды обитания.</a:t>
            </a:r>
            <a:endParaRPr lang="ru-RU" sz="1600" b="1" dirty="0"/>
          </a:p>
        </p:txBody>
      </p:sp>
      <p:sp>
        <p:nvSpPr>
          <p:cNvPr id="4" name="AutoShape 2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hQSERUTExQWFRUVGBgXFRgYFxsfGxgaGBcYFxUVFxQZHCYeGBojGhgVHy8gIycpLCwsFx4xNTAqNSYrLCkBCQoKDgwOGg8PGiwcHBwpLCkpKSkpKSkpKSkpKSkpKSkpLCwpKSkpKSwpKSwsLCksKSwsLCksLCksKSwsLCwsLP/AABEIALcBEwMBIgACEQEDEQH/xAAcAAABBQEBAQAAAAAAAAAAAAAEAAIDBQYBBwj/xABIEAABAgMEBgYHBAkDAwUAAAABAhEAAyEEEjFBBVFhcYGRIjKhscHRBhNCUpLh8BRiovEHIzNTcoKywtIVJEMWk9M0c4Oj4v/EABkBAAMBAQEAAAAAAAAAAAAAAAABAgMEBf/EACURAQEAAgICAgEEAwAAAAAAAAABAhEDIRIxE0FhBCIyUTNxgf/aAAwDAQACEQMRAD8A9NaOgQ6FHpuQocmGw8CJodjojkIQg7AmltKIs0lc6Y91AcgYnYNsFx4f+ln0wNpnJssjpJQWBDuVl0LFcshsc5xGWWorDHyumct1smaTtq5swuhJ6RZuiCyUDeGG4Rq7DIOJAZ6NRgKAPFZofRIloEoByGUs5KVieGEaSSgAbcmH9xpHl55eVd0mocgBzQUlzCKH3FcIrZaGsc7bMlDkFGLAWpKVELcgpKWCsb1Dk4pHBpApF2SgSw75kktjVy/KN+Llxwx7ZZ4XKhhLKLPLSoXSyyxcGq1ZZUA5wXZeqK5B2/yMAWhJmBV5ZUWfHaB4im2LNEoADAN71ewRzZ5eWVrbGamjFY08zzMdCXJc11Yn5Q9SMy530HLzjqdQw1AMOefCJkKq+dZqhiUgPSlX1gZZxSWzRt7podCqsPLeBGpmzEjBhlSuzGALTISpQBBcdIHbgCecXjlcb0FJY9KVuTAxrjgw94nuizB+tms6hszgS2aJVMCrwBqbpGJGTxSW3SE6zpZw4L9KoOQSRqxNGqBqjsw5ZfZ70t9M2hKUgEs6gcnYFyflFhLmYKSWzBBwzcEasX1xgrVpxdoUklLMGZ3D4lXdyjW6DtnrJKTmAAag4US7GmutaRrMpaJd1udD/pBnyqTR65G0ssfzt0uL1OMbvRHpJItP7NYvZoVRQ4Z7w8eNDZ9VpzPdDkKIIILNUEYjUdmBMFxTlxS+nuzx2PLtD+n8+UwmfrkfeLKywXnniDhG60P6USLQOgu6pnKFsFDXsVvBMTZpzZYXH2twI7FLb/TGyyetNCjqR0j+Gg4mM/bf0nCokySdSpim/An/ACELRTC1uYjtFpSgXlqSga1EAczHlVt9ObXM/wCW4NUtITlWtVdurXGbtmmUu61Fat5UTSvSru5w9L+K/b1y2enVlluyzMIfqJJFA/WLJ7Yzmlf0plL+rlpQxIeYSo4U6CWbmY84m29asOgDTWS9WOQ7IbIsJLHOlVVLvUVoKaoyy5MZ+VfHF1pb0+tU4H9YoJP8gbMXUYje8Yv0g9cUk31FqqGRBzpUttjSosaQa1xx1E1D8o5b7G6SRqZtYjH5qvxiy0D+nJUqzSpc2T6xaE3Su+xU1Ek7WaFHnVo9HVXjcIuvRz2Qo2+SMfhj6hhQ+5HLsd+2MIR2EBHWhEUdEJoF0npFEiUuasslCScQCWDhIf2jgIWx7ZX9JvpiLHZlISoetmApYKZSEqChfDbQw4nKPI/RjR5UTaJh6a39W/atuzdDNJ6QXpS3KWskywSdyLxuoH9I4mNbo6yuxKQlnSE4sHoGG4Rw83Jvp2ceHjBlhs7DWdznyBgi65r5nlgIV49UlthP9oh61kbOwdlY5dxpqg9Iy2AKR0iUirZkB6avCKtEqYopKlt1SQnaZRy3r4Ra2maMAm/drRgHyGt+ENTKWWDhCWwQOy+rwAhGHslk9Uk0a9cFTU/swz8DFjeSH7WHiYCTZ0JIUarGZ6RzzLsIlVOQl2LkBy1aAYkBzCETmfgwFeJHGGvi5pk/lrgM2xSrt0MFAl8GGspxO6GIlLUFBzUskpDMAcS71MGzFlaQADXBn2YcYi+2A3mHUxo1dTqz3RKjRgvOboIDJPtVZy+ZpjEydHpZmJOLmnzhzaVcpa1XR1Co1BF5hWruA+EZ70p0eSsFj1c86nlGwa6cTq6Ic8yKRQ+lEwpqywbtCogvXMOWgx9i9sQLOyrqQxxOoNEQRMlqvBwcb0s14jONVo7RITLBxUoOTvApuhk7RNOjjrHlG3nqlpX2D0smiigJo2dFdNmfKL2xekEmZQKuq91VDg2454RQWjRb4pGt890ATrCcjeGpWPBWMa48x7egXvr4vlD72KSK5vk2Ww69wwq+AselZsgi6ohiDcmVSWLs4qIsbLbJs0+sUsOkk1YpGd5s8zGvyTQ21a5wFcAMzQcTlFfN0ynBAKzs6vxZ5QGmzqWo3iZimcXuqdV1IpFkjRmRdnBGRDaoyy5v6GwX6yY15RZ2ZOGZ6RxPziaRowkYXXBBAxByL4nOLeVZmwG/5iHpDfX0RHNlyW+yDSrEBVhtO7A7DBFwZ/XnDirX9cYatOr64ZxFoRLTUVAFXJDhgHq1RhDDLoD7J6qgXSdysOBY7ImmZblbfYVygPRzmVIbApnAjX0iQCM+Mb4ccyxtRllZUE3R7qJpHIsEyi2rmOxqQo51vbLsK5HRDhHsbcSP1cK5EoEdaFsaRXI8S/TF6ZeumCxSS6UkXmY3l5FKhiGUU/FsjffpM9NE2OzKShQ9dMdIZjda7eCg/RJSphvfKPGPRTQ6phNoXR6SycsrwGeoRlycmo148PtbaE0OJaBLq4ZS1CgKsWfFhSNIlYTQPq1c84HlploSxOAAJOeQcZknZHFW6rBJxINMGDk1qRhgMTHBk6oNvKLUA19ucRXkjrKzdzs2xUz9MpHXWkG71UdJQJwqAcBsFTFbatPoBN1JKmugrIdszdF4knhCkOtEdIJDXQVO5cBwWxN/q9sReuUu6WIBclJxbIhqOYoNH6ZmTJ6ElkpJYhmSwBoXdZFBSjxsbIjHHIUS2A+9CoVqNHLUOkCxU7mjJBolg1OEEJ0diSxKmcgagwD4NB/rB+dW4RHarUEirl6AAVJLi6B7ztBotokSGNRXb9NlEnrCNv5A5bxAAtExZJoBqCb2vFV4DM9Vxtgsks9DrJwGfSGQdztYCLvHljN2J85ekiFZg8g55xJNXsc61HwgaWu6sPeZWD0J1EjJ4IE6tAB2mIqg6ySMzsTTmonujOelMpknot0cQonPN/nGlny3yfW5YdkZf0oQLqmEtwkdU1FdWcGP8ji0skh0Jp7IwxwEdMqrEAnbQwVZ5NAzPdDPQ4DOEqUT1u0U5xVSrJljD+fnAtq0Uk5Ya8OcXUyVv7xCTZ3AOD6vKJ2GVmaENaPmAajdB9kSiVQICQACSwDjXrpxi5TZw/iPEGO/ZUlTsD312GHsaCS1oPSwpQ5VqNkTpUWAJcZk69ffEc7QzkFJqxTXEDJt0CSzMl3QXzBfMjUAGY98AWiJ6S2ROSvPER0FsufnFWi3BTXgUkhxkWzieTMUnqqBYYa98KlBpH19UMdUKfXd5QMLZkaUc6uUToL7frshBDPnAFLkBznhgc8uMD6OkKly7OleN6cCxcMaguKEQXaJAXQ4DPyVFVNsK0uEkkFnDtgQRsMbcfJ4zSMsfK9LWWaDKmtuzKFA0m0G6OiRzHZCjJT3ICHAQ4COhMetty6NEdhwTHbkTsaZHTP6MLDaQTMlqCySStMxQUVEuVGpSSdojF+kXokuxdEX1yWCZarwBIAcpJSxC2DYM1Y9jCIyn6RJjSpadalHkAM95jDlksa4W7eK23T8xBIuBBd6AKJp0Xdk0A92KudpRa6KJI1Ev+AMkco22iNOWayzp67RKlzb6LqUzAm697pFiC+AwEZz0g0rZZiryZAl7JYuJ/8AsJ7BGMw3NuiKm+DS9wwHINEiQ2AA3QEJl7BJVsS55lQblEnqFCrEZt+TiMrjT3F36Ogm0IZ36Roz9U66RuLMsChDl/aU/wAjGB9EyTaReKWuq62GAAwxxwj0CyLuhwc8ksMsjE60NnrUHOG57vLbnFaXXMvHgfuilWo6iCDsQR7UHKJIJ6T50SQ20qoNwh0uyoSHVMSgEJYZ0SHpQO9445x0fp8Zct1jy2yaDzUBNBhluy5YcIbJNWfEEZbwa0cECCrUuUEJUErmOpSQ5uCgCjgCSP8AI1gaXaiVABMtAq7JJPFSiTyaO/LVxsc86qCeQwYpxBLG8X1qWcTFjLABZ94SPHCALVlUn+VhjkM4KQ5oHPZ5R48rtrlsIpRIAzWXHAPjGU9KpoUFdJBLJbosccnOEatXQNVITvF48B+cZf0rmu4vlTlNChjwLCLx9ie2iQpgBs9rziUKIwcdo5YxCniBzEOH3fwnww74VI685dg/3fEfnEZLmvkYKTUVuk6jRX1yhjsWOH3h4wyRiWKP207YZNl8NT+eUTqU2ztHnDFLBD/0n+2FTh5qNm2vI4xB6sE1NNeIfKuMPlvlTdQ/CY4pDbSeB+cLQAztGpLNQOXbN8QTwitXo1SGul2BAbDWknM6qRc0+qHnnEdrNK7Kkt+IQgpjbCOsKMCTrctQY0OyJ5U5jRRFajwfzg9chJReVWlSalv4hQwEvRwVVBB6QLPiRSpFS4yiiTptxwUGNS41DCucShQP13iKlfrJdC/tcWqABhh3Q+Xbg7KDYORtqA/kYLAtQn6cxyBBNV7x5iFC0b3y7FH6baZFlsM6aXcpKENjfWClOOrHcDF8IzX6Q/RtVusK5UsJMwELl3synFIORIcPHp2uZYy/SazCzyp8ydLlomIStJmLSkkKSDmandGa0v8Apm0fJcIWuerVLSyfjWw5PHlE/wBDk/ZZFoSuYolS5NoQoMZExBf1etmch+zCHWX0cSG6KRhlXWanZSMcuTxaTCVe6Y/TTbJ7izSxJTrAK1/GQEjgIF0DbJ81M1doUVrUpLFXSIYEnDDEQkaISB0nYjvL5xYS7OEI6LVU+J1bIwz5LY1xkjL6Q0eZyy14M/VLO5PGO2f0bSk9UY4mpI1udsXejQkBS1EDpMK/dDDaSThvgu0IzDgs9XHMHL6zERu6NTo0OA1XZ+L4DVHTo4AAAMwbhFxJm3kg3dhdyxFCHwhsw/T+AhGr9D2O7MJF57pHRAepFHVgIvkSjcffiquOyhitssplF7uAa84GOrExa2YsBkGyTCtCGcWSaDY6iA+xOZia0y2mHWESxyT84htKhVrrtml1cwaCCbb+1X/KPwJjq/SfbDmQ2s/qZX/uTT2IEDWc9IY54BzgcBnBFt/ZSdpnH8SB4QNJUxzzwxwOEdmd1jXPj7iW0OTW/l1mfgBhBCJX0T5QGpwahQcjFTnm9OcFrkEEEsN5fvjxXoGTVB+td/gTeJ7KcoynpMasFL6yKKT/AHADlGqtK3IqrchPixaMn6QIeYHv9dA6QDYjMecaYXtMa0jGhG7Dl8oixOs8jClpAffik+H5xwl8wf4g3b8oLSSLmlmPb5ikNSo6yBzHnDwNYI3VHLGEwL4HcWP1vhAiXFAH+6WPKGHb2hu2OAhzq2+cSIdnDtzHnD2Rk7Bu+vblHQos2I5jzjhXqDN7p/tMKZht5H5wgiEvFuyo5GILThR3p1W/pVSJkivnT8Qge2F012Yhx2VgB8lAugEO9CGZ3yKIrUXShawFSzLS5AN5J6QSwCiFJxwvNB0sm4LpFKggkihyOI8IdNtqloUiam9eF1SkteZwesA+IGIMb8WWEmskZTL6BWa1qUwLKBz/ADYvwO+FabIkqAZiGZsQxcG6cYls0pKeoSWNQWcY5g1xGrdD5j3xj2Fq6j0uIiOTUvR4bs7BJ0eoYM1W62ZfXCiWfITeqqY9MAlqjbWFFTjyLyj3t46FQ2HAR3MXk3pygDSM1KAEhSZC1ge0u7MBWQ+N0pD7BAc6bcS7PqAavHLfkAYK9KV3tKWgalS0/DJlk5H3jhXsgGai9MCSpKUpF4u59pIAYElzUZRyZTyz03nWOz5SyUm8z6m+Z7uD0hqjdltWl7MBtgBh1qmoTMuOsktW6AnpJCsSrU+LQy1pHqn+6WAAzJGUTz4TG6h8WVs7V+jpD1ODqbdQYbSD8O0vaiUpuqoJyLKZ8KEDU+HZjC0FMUBJSCwUXUwGc5QZ9VDA8tZLqLqJDuXJ15F46dScX/GPvkR2DBf8Zy2Da0TrH0/gIWi5XQNC5UfZ8TSJ12NSsBzVrN3AbaRwarq2jsrglirLqprzOEWMqX0QS+GZA7oBTZrqXJBf7ykjMV15wSTQVTgNsK/kIbYs1SLyRqADDa5FdcHTrbZrylKKlFRdgQBQAb8oqreUo6S6u+ROAJZtwgVVvAohBNWwAHWKe9uB2NF8fJlh6TljL7Wk/SUtd0JkkhAISHV7Rc6nrtgafaSQQJaU7MDzqe2BZdtWoi6hgSOsXxKMhsXzSdcREzSHJSl7uWsSXFcukqHeTPL3SmOM9CVyFEXU3QCoPj37osxZwGJUkEc/CALAnoB1BTrGJp1HA7ospaU++BujLSqGtRJI65/hYcyW74ymmv2iQQsfrUdYuMRm5rGttiQVBvWKDZKujjhGR0sP18voqT+tTiq8MRgLxi8J2caYyswx3Fj9cYllLahLD7w8fnA15y9D9cYe5yfvEJIi7q7D4QxRdgW/mHjHAg4gg7qHlDlEaztBD9vzgDlU6x2jzjoJajcC3MecMKXqAOB8MI5MoK46lDxhbDqxrx2juUKQrysMufzhgWdvN/nCRnr2Eg8oA6mYAfLxBge2KDFmemBunGJZqK17R4iIbQkXc8QzdIcs90Mj7PUVd/vM+PvJoYarGvb5iOWZQCaM33Rd/AcIert5QaBvqwat9bCKxBai60mtNgLV14jfBKC2I8O0UgS1npJJGVCUv+JOG+GEqZ6hS4hW0hJJ4kvChyZRNfEQorzyLUe2gw69EAVDwqPRscvk8h0oq9pC1Kr+3WM/ZCEZFvZziMKqrU6AOcxWoe7A8iZftE9fvTp6hhgZy2xD5bR4G2azqWVMkq6SXofcW3Ww63bHLh/ldOX8ENqb15Jbo0FRRkhOJ3Qy0qSwC8ClIoC7nAYHNofagsTVqIuglbF2JdRZgK1EMtjOAcmOJ9kXsOET+ov7xxT9pkrSqEBNxCjdAYkgUdKsy79M1bPZEX+rkUSlCXpmT7acgnNOvVqh0qyoSwLlgBhTBCDjsR2mOpQnJBJbtuqOAerrPPZGdzvpXjDDa5swHp4gmgSKlEtftOcSDuEOmWRSnvKJqcVKP/KGo7a8szBSLMr2ZYAqB0cnSkYt7KW3AQ9NnXrAwzA9oq1HJhE9mgs9mShNLrm8f2bmqlZjARYpBzdtzd8CkXQEuosKsQ3bX6ETrtAIwPEtEWKiO3yb7B261VDWkpGe18coGX6sEvNS74Ap1qOAc+12RKtMoqLpReAcuzgazmISZyGS2C+qwLd1BvgnQRJEs4esVwXlXUBqhdUsmScsbo1ZuT7KeQ1Q9VvCQtr3Ryp0j90vWOG1m8kXSaOt1VSA1KCp45QBxKlqIBSlIBfF8mGQ+hBSVazyEB/alm+QKVCGBd2xU57oQs01QSmoIqpYSK0NGILZQtFtPPIJ6pV/Mw4gEd0ZTSH/AKiXS7+tHtPgch8o0Ysc68VVBYBKb3RzckA+EZjSUqZ9ol3mvXyzbK5vGnHOxtqEqfMHeIde3jd5HyimXaFiYyh0VDogpLhWokUaOytKMkOCDeZSUl2qwJdqP3wkrlU4EMSDvEPQmmfAv2fKKsaQDqS4dIdQIIAGu9g0SybWMWocCkuDtcFoXZjlTHLUPYYdeb3h2/OA02pJPWbePrviRPPcYAlWz4A7ix5QxfFtoevCOotDULbXEdEwHAcj4YQdA1L5HkX7DENsULpcijYunP3okUsE6948REdqT0Ti+TVzyBghFIX0Rnjib4+IRIlblx4HsMQWUUxrXK6fhgiZUjxHiIYNWCKg+HYYDnllJJA/EM9YpzoYM9YRTHke+sB2yYykswJ1KKcxRjQ7oQGiUo1bu84UNB2D4YUPUD2MGHX2rqrEcDaVn3JE1fuy5ivhQo+EevXE8i0DMdIPvBzj7RKsP5tcdtE9KHSVKfUAe1hq2xzQUppaQ2CEdiQ+bGJbSlKSSsEOc1pSP6njyct3K6d/UnaATwGLGpA6RNS2AcxLLtMtwWBd/eyxJdqZbY79nC/ZGsG+c96dUZ7StiWhQCVqF7ogBZpVgN1YRtH/AKmwdMtqPgBU4JOONYZN02ai8AaAdLFWpqU2iKG0eia8p4UcOklu6sAf9OTUqSQtKsFUmZBQqH2wbGo0tt016sqClAUYOk9Y+1n0cKQH/wBUoB695gzBIF4+8aBt0Fek1mSymBxAxjDrvpxTzBhbpt9o9RmIQu+WrdvK6RLs6g7EAwanRQoCoEPeVR7xd3+tUB+jR/28moc1ICD7xNVZxfX9p5eYhahUInRwLuVVxIBc5NuiY2JALscGq2qHqm6nf5FsN0DrtABxq1MyxukeMPRdnBCMLuG0589UJ049EPs5VpERnZhJrhh97btEdKnoMcByup/uPCDQGImqah5CHJUfvcgPKBZFpyrWo2h2BNKPjBCVP73NoE2BrWh1dQq3qpyrGPnSv93K6N11qwL4AksPlGttFnvF/Vg7VK8GMZRCWtknohNVmhf2VYUpF4+zjRzUvieY/KGTbAliCEkK1QWZg18x+UR3AfdV9cYVIArQ6HDOGDMMG1Ft8D/6GeiUKF6WeheGAIqGGMWzbDwr3w5JGZHEQgoZ9inJCgknG8CekdqQDljuiGZPWHdHulOIIB6zkPUY0EaL1ZFcRsPhhDDJ38Q/aIJSUJt7OXV0SAAek4LMoA1ArBKtI1L3DcYKJLM+FTSDp1mSp6JL45QLM0QkuGIo1MKYUgN1FvANQsdohk60pILEHfTmcYHtGizUhdTdOokpwc4s1GiIyJoc49IHI70J1CH0Sys0xxs33hs6RqYnkrANW4FuyKFcxQVVJT0mJDih6parnXhjD5elSBjkSQoYNiHGJhaC9mTH+Y8RAc6YbwAfN2KTmMlYwJL0kdQye6r3qim2HzrQFEEvtvIB+t4h6oHvt7DCiMWxOtPxR2DQ23do9Kpqz0AEDYxPFR8BFJ6TaanGyT3mKLylgh9aSGYDbFSn0iTmFj+UeBMD6b0gJlnWhJU6roYgh3Ul6tqeO/5cb9svD8BQlQl1IagJBYlzQvjl2wOZgRNWhKKpLXmxO9te2LGXMBllJUHKksH+8NkVKLeDPXRVFqctqJoM8WjLjy/aec3k0ciyFwb5LEUD1YMB4nXFZpGXemSwRQqS9PvCDLNMN8HEEHucfW3dAdrmj1iSWASxPAE4ZxyX26IONnQmvSJqeJo+/KHSESyQwHsipyGFNUV6LWtVVME6megdyS+/Ac4fJURPQ2amO4uX3OH1VLUirjcfaPKU7T6QxqDU0bYYS0p1Yfdjum0K21J1R2anGnYYlcHWBLJlhlgZdVszQCDpoYZucOk1dVIAsxSLtEO2Sq4ampEtomt3bDqrkQYkVDaLS2B1Oc8XA/ixEU2kNOJlG7VSqApSWY1a+vXQ0HFoj09pMykdE9NTsdTdZe9yG+UZGarpNner/wBw/wCUa4Y77rPLL6W0z0vXiJcpmJZlZBJxvvmYu9C+kqJ5EtQKJlQA7g9YG4o1dgeiccicIwjdH+U9qD/jCLvxP9S/ONLjKnderKNWxOI1E5K2JSG4wXZ5zpcEnmOIrgYz/o9pX7RIBUxWlgsEsFFgoFR90gudqVZUi6syqubygc8EkjJIfBows1dNN9G2iU5J9Wk7VK8GMZOUhrZKdITRZ6JxoquUai0yw6j6tJ2qNf6T3xlbKj/dy2SE0WWSdhrgIeJxqkbCocPlDlSnzSd/5wpQI94cH8DDvWvmOI+cLRbNXKIy5HwpEYVv5eIiYpGocDEBfbz8IAffGpPcY6KZHgYasbeYjg3AvqLQEcFg5/EmGBL5DgrwjhcZEcoiKq17R4wBIqWXz5A90Q2pQunq5a055wgr6BPdEdqPR9rLIHOAGgFnGD+9eGLdY1MCmdLJZSWx1btkGSz0MRxTdOOqA0yV+sxJQScwaVy5ReGPkm3SNVglGgLYdlRjR4ZMsF00Xde9WrdLGozfOBrMsvUCmoDIE4iLRai4q2PttqyNOEGWOhLsDM0ZNJ6ycsAnVtDwoNK4UIwj6ldohwmKwd+Hzh3qjqEPTZvu/wBPnGGm2zrIpV9I2jXriu0ekhSzi5Jrk5dsN0WllAvijEHVqiCVZ0opU6zWNt64/wDdZ2byOCtSSNzecRrmkmoJ3h/OJ3ScFEcR4iGpljJXdGN/C5+TRaCzHDcfKJJdrAUkuOjg+ttRiObLOR7PnEBkqNKdsO5X7omMWFotF9i4pq3vriT175dpiulyGyB4+YiUg+7ybzheVVpaytIAEP2J+cOmWsK2HiH1OnXFYm6wcHt8DDrup+Rh+VLUVWlLBMmzFECgF1LkCgSRmczXjAafRScokvKxJ/aJ95CvAxoko2kfW6Hy1V6w+uMaTls+mfhGc/6NnYXpWDftNixkPvCHo9CZruZknF+sr3nyRqeNLLs158Dwhn2c7Ify0vAL6L+jy7Os3pktSVIAISVO6QkJNUgNRfxRfMXBZZL9ZRA4JSDQcBFekKGDjj84iCiKuX2182iLluqmOhtqSOkfVoO0mp/CYy9iQ1sQAkJ6CqJO+uAi4tSgzsFE6xjXXdik0ehrYBdA/VksDtbZF4/Ya9M0jF/rnHAts+Y/KI0j+Lv84eA2Z5eQidkeFA1ZJ+uMNWNnI/lDHfNPEfOEEbAdx+UHsHpf73f5xHMVrbiIcC2tt/nCVNIwfl5CGSNJ3cDDrpHvc/OEZz4txERqXu4GAHKP0UwLbOqerzI7sIncjXz84HtS+jieT9ggJyUCU5/Fe/EcYj+zq1jl4vSHyFhsvhKeyJL31eg2YSZKJxr/ADV7Y7NfojpYGjJOrIwUSca9kBWw1GGeKTs1QyJZAPyMKJ0rDZfFCg2FcLar91N4erPcqJBb29ifxlv3GDVl8u6G3G9k9nnEdf002bYbQlSxRbsT0pSkjD3jSBTpSX73NCx4RaSBV2yOUK6NR4XvCLsnjEy9qxOlZb/tUcSR/bDv9RlHGZLP848RBpYe8PihlDid7/OM+lhha5ZwVL4LT5w5KknNPBQ8DE8yzSz7nEI8oGVYZZ9lHwo8BBdCTQlJRkTzPnHS2s/W8QInR0o+xL+BMcOjJf7tHw+Rhej9ikLGaubeUEIGQUOyKv8A01HujgVDxiWXotBwB/7kweMKaF6WYUQcX4fOJ5aCoZdsVydEpb2uE2Z4qhw0UkMypo1tNP8Ac8V0keuUQGYfXCGolMKp7oqdHWda5SVGbOcg4KRrOtMEfZZn76bxCD3CDUA4gUorn/8AqGLlDUoc+GuBU2eaMJx4yn7QoQ5aZ371B3ylD+6L0naK3yg1K4UOddbRT6Nl/wC9a6B+qdgfvYvSLC3rmmh9UsUyWO8GKrR5Wm1lpab3q8AshLOMDdd4qTUG2tBI97n84lJ2q5fKK710790OE7zTHftU4f8AEpv40HvESQ9M1s+Y/KOKmP7p+t8Bi3zM5S/il+YjitIr/dL+KX/5IALUHag4HyEMKt/PzgX7eo4yTzl/+SGqth/cK4GX/nBoCr+/kIatWs9kDptCv3M3mj/OFMtJzlzfw/5wuyTOGy7ogtXVyy9ojPXlHFWssxRN+FPgYFnW0EEXV0Id5ZLOxGGyGBlnVv5v2nGH/WHlFfItaAGLj/4lgcmiX/UJf7xI3lSe8QaMUojZyIgS1EOnDP2yO2HJt0s4TE/GnxMRWic5DKfHAoPfD0ScHUe6FHEqp8o5EmlCDr7vKHh9fZHIUMz0LNd2qGicdY5HzjkKLvqJ+665ybthxQrZChRNxisbtE5OrmfKHJJGQ5/KFCjK9L0RfUIjmDWnuhQoUOkhjS73ecSKlt7JA4ecKFFSbTTkranSHH5xKi0JGJPMx2FDFC6GmJ9RLcl7u3XBRnJPtH64QoUF9pSy1huseXyhAuet2fKFCi/pIPS1n6A9qooaRQaHln7Yt0sRLFAdqYUKK+g1FWwVz+ccRM13oUKMlEZw949nlCM773ZChQEatVOt2Q1PDlChQQU5SdgiNQbIcz5QoUUHHrh2mAJh/WTAxqJZx/iGP8sKFDgESCQPa5iJFKOs9kdhQJQmYM2O8QFa5aHDhGeMt+6FChQ0gssv93L+AeUKFCh7Lb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www.za-gorod.info/IMG/im189_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33" y="465137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04.slando.ua/images_slandocomua/72506111_3_644x461_vhodnaya-gruppa-naruzhnaya-oblitsovka-granitom-zdaniy-stupeni-ploschadki-parapety-tsokol-podpornye-stenki-oblitsovka-granitom-otdelochnye-i-oblitsovochnye-materia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1637"/>
            <a:ext cx="2469332" cy="185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t0.gstatic.com/images?q=tbn:ANd9GcS3jRBqkaKKdnldIHI9Fihye2BAtgWO_fQpI3q1-L5gjWhM2ogw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40" y="5449911"/>
            <a:ext cx="1480964" cy="92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.liveinternet.ru/images/attach/c/2/65/333/65333052__IGP4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114737" cy="1404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s1.i.ua/1/101/235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astronet.ru/pubd/2000/12/21/0001163950/arcadenov9_tra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76" y="4221088"/>
            <a:ext cx="2809456" cy="2364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724600" cy="1143000"/>
          </a:xfrm>
        </p:spPr>
        <p:txBody>
          <a:bodyPr/>
          <a:lstStyle/>
          <a:p>
            <a:r>
              <a:rPr lang="ru-RU" b="0" dirty="0" smtClean="0"/>
              <a:t>отделочных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62716"/>
            <a:ext cx="7344816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Отделочные работы в массовом жилищном строительстве являются наиболее трудоемкими из всех видов строительно-монтажных работ. При этом качество выполнения отделочных работ в значительной степени определяет общую оценку сдаваемого в эксплуатацию здания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Отделочные работы выполняются для создания в жилых зданиях надлежащих санитарно-гигиенических и эстетических условий.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Кроме </a:t>
            </a:r>
            <a:r>
              <a:rPr lang="ru-RU" dirty="0"/>
              <a:t>того, такие отделочные работы, </a:t>
            </a:r>
            <a:r>
              <a:rPr lang="ru-RU" dirty="0" smtClean="0"/>
              <a:t>как </a:t>
            </a:r>
            <a:r>
              <a:rPr lang="ru-RU" dirty="0"/>
              <a:t>окраска конструкций или облицовка их природными или искусственными материалами, создают надежную защиту конструкций от атмосферных или других воздействий.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3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В состав отделочных работ входят: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– </a:t>
            </a:r>
            <a:r>
              <a:rPr lang="ru-RU" dirty="0"/>
              <a:t>   штукатурные работы (оштукатуривание кирпичных стен или затирка стен и потолков из сборных элементов, а также отделка стен листами сухой штукатурки и др.);</a:t>
            </a:r>
          </a:p>
          <a:p>
            <a:r>
              <a:rPr lang="ru-RU" dirty="0"/>
              <a:t>–    облицовочные работы (облицовывание стен и полов </a:t>
            </a:r>
            <a:r>
              <a:rPr lang="ru-RU" dirty="0" smtClean="0"/>
              <a:t>из натуральных </a:t>
            </a:r>
            <a:r>
              <a:rPr lang="ru-RU" dirty="0"/>
              <a:t>или другими плитками);</a:t>
            </a:r>
          </a:p>
          <a:p>
            <a:r>
              <a:rPr lang="ru-RU" dirty="0"/>
              <a:t>–    устройство полов дощатых, паркетных, линолеумных </a:t>
            </a:r>
            <a:r>
              <a:rPr lang="ru-RU" dirty="0" smtClean="0"/>
              <a:t>и керамики </a:t>
            </a:r>
            <a:r>
              <a:rPr lang="ru-RU" dirty="0"/>
              <a:t>др.;</a:t>
            </a:r>
          </a:p>
          <a:p>
            <a:r>
              <a:rPr lang="ru-RU" dirty="0"/>
              <a:t>–    малярные работы (клеевая и масляная окраска, окраска синтетическими составами по штукатурке, бетону, дереву, металлу и др.);</a:t>
            </a:r>
          </a:p>
          <a:p>
            <a:r>
              <a:rPr lang="ru-RU" dirty="0"/>
              <a:t>–    обойные, столярные, </a:t>
            </a:r>
            <a:r>
              <a:rPr lang="ru-RU" dirty="0" smtClean="0"/>
              <a:t>плотничные, плиточные </a:t>
            </a:r>
            <a:r>
              <a:rPr lang="ru-RU" dirty="0"/>
              <a:t>и другие работы.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0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kna.ua/tmp/art/2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505075" cy="359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760640" cy="936104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Облицовка может быть наружной и внутренней.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3520440" cy="158417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Наружняя</a:t>
            </a:r>
            <a:r>
              <a:rPr lang="ru-RU" dirty="0" smtClean="0"/>
              <a:t> облицовка бывает из природного материала, или </a:t>
            </a:r>
            <a:r>
              <a:rPr lang="ru-RU" dirty="0" err="1" smtClean="0"/>
              <a:t>искуственного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Облицовка может быть как поверх ограждающих конструкций, так и заменять их(остекление),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4149080"/>
            <a:ext cx="3705560" cy="197708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Внутреннюю облицовку так же подбирают под тип помещения, для чего оно используется. </a:t>
            </a:r>
          </a:p>
          <a:p>
            <a:r>
              <a:rPr lang="ru-RU" dirty="0" smtClean="0"/>
              <a:t>В</a:t>
            </a:r>
            <a:r>
              <a:rPr lang="ru-RU" dirty="0"/>
              <a:t> </a:t>
            </a:r>
            <a:r>
              <a:rPr lang="ru-RU" dirty="0" smtClean="0"/>
              <a:t>связи с дизайнерским решением, и технической безопасностью может использоваться комбинированный вариант (использования различный материалов облицовки) </a:t>
            </a:r>
            <a:endParaRPr lang="ru-RU" dirty="0"/>
          </a:p>
        </p:txBody>
      </p:sp>
      <p:pic>
        <p:nvPicPr>
          <p:cNvPr id="5124" name="Picture 4" descr="http://www.metrzametrom.ru/images/stories/otdelochnye-raboty/otdelochnye-raboty/otdelochnye-rabot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фасадные и отделочные матери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50325"/>
            <a:ext cx="2615118" cy="149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фасадные материалы, облицовочные 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86" y="2318395"/>
            <a:ext cx="225161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Искусственная облицовка зданий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5976" y="1556792"/>
            <a:ext cx="3960440" cy="482453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Искусственные камни представляют собой облицовочный декоративный материал, который имитирует фактуру либо кирпичной кладки, либо колотого натурального камня. Если материал имитирует кирпич, то у такого материала есть и второе название – «кирпич облицовочный тонкостенный». Искусственные камни производят из песка и цемента, добавляя туда различные красители и наполнители. Поэтому называть такие камни «искусственными» можно только условно. Сегодня зачастую такие материалы называют «декоративным облицовочным камнем» или же «фасадно-цокольной плиткой».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251520" y="4653136"/>
            <a:ext cx="3520440" cy="24482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Облицовачный</a:t>
            </a:r>
            <a:r>
              <a:rPr lang="ru-RU" dirty="0" smtClean="0"/>
              <a:t> </a:t>
            </a:r>
            <a:r>
              <a:rPr lang="ru-RU" dirty="0" err="1" smtClean="0"/>
              <a:t>сайдинг</a:t>
            </a:r>
            <a:r>
              <a:rPr lang="ru-RU" dirty="0" smtClean="0"/>
              <a:t>, заменяет природные материалы, </a:t>
            </a:r>
            <a:r>
              <a:rPr lang="ru-RU" dirty="0"/>
              <a:t>Он легок в монтаже и сравнительно дешев, к тому же использование </a:t>
            </a:r>
            <a:r>
              <a:rPr lang="ru-RU" dirty="0" err="1"/>
              <a:t>сайдинга</a:t>
            </a:r>
            <a:r>
              <a:rPr lang="ru-RU" dirty="0"/>
              <a:t> позволяет полностью преобразить облик дома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Сайдинг</a:t>
            </a:r>
            <a:r>
              <a:rPr lang="ru-RU" dirty="0" smtClean="0"/>
              <a:t> бывает разных видов, имитируя структуру и форму различных </a:t>
            </a:r>
            <a:r>
              <a:rPr lang="ru-RU" dirty="0" err="1" smtClean="0"/>
              <a:t>природых</a:t>
            </a:r>
            <a:r>
              <a:rPr lang="ru-RU" dirty="0" smtClean="0"/>
              <a:t> материалов.</a:t>
            </a:r>
            <a:endParaRPr lang="ru-RU" dirty="0"/>
          </a:p>
        </p:txBody>
      </p:sp>
      <p:pic>
        <p:nvPicPr>
          <p:cNvPr id="13314" name="Picture 2" descr="Сайди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7" y="1844824"/>
            <a:ext cx="285436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Материалы для облицовки фасадов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01" y="4869160"/>
            <a:ext cx="2476500" cy="185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germangid.ru/wp-content/uploads/2008/08/th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1815"/>
            <a:ext cx="2537961" cy="1685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6552728" cy="39604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зависимости от характера и назначения зданий, а также требуемого архитектурного облика, для облицовочных работ используют самые различные материалы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Для облицовки уникальных общественных зданий, </a:t>
            </a:r>
            <a:r>
              <a:rPr lang="ru-RU" dirty="0" smtClean="0"/>
              <a:t>в основном </a:t>
            </a:r>
            <a:r>
              <a:rPr lang="ru-RU" dirty="0"/>
              <a:t>используют природный </a:t>
            </a:r>
            <a:r>
              <a:rPr lang="ru-RU" dirty="0" smtClean="0"/>
              <a:t>камень(театры, метро, различные общ. дворцы).</a:t>
            </a:r>
          </a:p>
          <a:p>
            <a:r>
              <a:rPr lang="ru-RU" dirty="0" smtClean="0"/>
              <a:t> </a:t>
            </a:r>
            <a:r>
              <a:rPr lang="ru-RU" dirty="0"/>
              <a:t>В последнее время натуральный камень все чаще используется для облицовки загородных домов и коттеджей. Гранит, мрамор, и другие материалы отлично подходят для отделки фасадов, колонн, порталов, пилонов, карнизов, парапетов, </a:t>
            </a:r>
            <a:r>
              <a:rPr lang="ru-RU" dirty="0" smtClean="0"/>
              <a:t>цоколей, арок и </a:t>
            </a:r>
            <a:r>
              <a:rPr lang="ru-RU" dirty="0"/>
              <a:t>других архитектурных элементов.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60338"/>
            <a:ext cx="5554012" cy="804704"/>
          </a:xfrm>
        </p:spPr>
        <p:txBody>
          <a:bodyPr>
            <a:normAutofit/>
          </a:bodyPr>
          <a:lstStyle/>
          <a:p>
            <a:r>
              <a:rPr lang="ru-RU" dirty="0" smtClean="0"/>
              <a:t>Природный камень</a:t>
            </a:r>
            <a:endParaRPr lang="ru-RU" dirty="0"/>
          </a:p>
        </p:txBody>
      </p:sp>
      <p:sp>
        <p:nvSpPr>
          <p:cNvPr id="5" name="AutoShape 2" descr="data:image/jpeg;base64,/9j/4AAQSkZJRgABAQAAAQABAAD/2wCEAAkGBhQSERUTExQWFRUWGRgXFxgYGBsYFxcaFxcYFxgcGRgaHCYfFxsjGxYVHy8gJScpLCwtGB4xNTAqNSYrLCkBCQoKDgwOFA8PFykcFRgpKSkpKSkpKSkpKSkpKSkpKSkpKSkpKSkpKSwpKSksKSksKSkpKSkpLCwpKSwpKSksKf/AABEIALQA8AMBIgACEQEDEQH/xAAbAAABBQEBAAAAAAAAAAAAAAADAQIEBQYAB//EAD8QAAECBAQEBAQFAgQFBQAAAAECEQADITEEEkFRBSJhcRMygZEGQqGxFFLB0fBi4SNTcvEHFZKi0hYzssLi/8QAGAEBAQEBAQAAAAAAAAAAAAAAAQACAwT/xAAgEQEBAQACAgMAAwAAAAAAAAAAARESIQITMUFRA2Fx/9oADAMBAAIRAxEAPwD1EJhCIaZ56wMzOsQ05SWgZEDV3+kEFY3jGmkQxUrYQQpasNVPOkLFqPNlFOg+kDD7w9c0vAlT20jUY2BzCoa/SERjSmGzlPvEf8Ko2Eak/WNS1cReALxMR/wa9vrDpeAWTtG5IO0iXidYscLjhqYr04DLdT9IXww/94LJVKuZmKAFCIrpnFSDSE/Bn87dP7vDZuEb539IzPGQ22o2J4upUV8zEGLUYEH5oRUuWC1+pjUyBUBSjoTBUYdZLZTFshaAKM8Em4wtSkFqVqMOoX7NCzMORB1KUdY4BusI1G8BQgstJ2eJKGvWJQxAAs0ZrUmkwkqYLpvvExUkmhLPtEVePGlKWhqscekYs10lk6SF8PSKlRMPlYFLuXA2FydIhLnOQ6h6RKRi0gVMZytSxMwuFQDV4monoQLdRb7RRDiQgascCaAwZW9kPHGJP+aj/rH6w5OOQbLSeyh+8eQL4rv9ojTOLjY+n7wSxi+Ve0+I9j+scVR4qnj6k+VSk9i32gqPidY+db75z+jfeNbGL5PYiuGBbR5Kn4xnJIPiTP8AqcexMHlfH0//ADPcA/pGpjGvUSveBKIjzyX8eztVIPdP7NEgfHkxqiX9R/8AaNSz9DdeL0H6wwzDvGMlfHRN0IPZRFddDEmT8aoN0EdlAt7gQ9LtpivrBEzANTGcV8Xyf6v+3/ygkr4mkn5iPT9njfS7XuYGEyo2MVaeOyj8/wBFftBUcSlmy0+8MxntZnEJHlHvDFThtWIQnpPzD3H7wTPDi7SQobbQi19PpAPEjs0WDRFrPb0hBMOxMMMyGKXFhTJc0aprtHHEVe0QQvtC5/40ZsWpf4iBqn7UgDxwVBh0VzvHBXUwNUyOSuJaMiu8HRKJ2iP4phomRnGolA6QaV2iD4kPQuCxqV5BMW+jwApUfl+tYU4g7w0zydY8crVhPBrb2hpwxO794XxjuYTxD1jWjjC/hldG7xwwiugjiuOChGuVXCF/BltPeFGEVo3uITMOsOp1h5VcIT8OrX7iOMhT6e4hXEKw6xTyXrhgwin09x+8OGHX+X6iFKRCN2h5nhEiStaLZh2LW9YlyeOTU7nu5v1itAjm7e8XI8bFwvi5Jc5w1X8wBsDapH0eHK+IFpYZjtoL9x2r0ipkySogACtnIA9zRusc1WoX0epHYHv7Qc4uFXJ+I1KNFANsTpV71iZh+PEA5lqG3MCzaH3u8Z5cnKzhntW9nb39IkSOGFbEJodVKCRS5JUaAam0a9gn8S+R8RlnKyB1H7GJH/PWFZhDszB/pem+kZubggGKEzJiSCQtKFpR0LqHlJrcUr0hMJLC1shKyNs4eocFikaDR2BrF7rPtr01pjxijibSz5aOerNDhxVf+Yl+wrFNN4WpNUkBABLqCXNHKUsOY0J2tvEfIrKVpWFAXYAEd0sCOu2sXurN/h/polcVmhuZNew7M4hyOLzCHAcXcAEV9YyiFqNQxHQDo9PaHpMzKOUtoyd7hhe9mh91HqxppnHlpLEH/o/ZUIn4lPT2/wD1GYTmUWatvKdfsOp67GJacFMDOyXsCCCR2e1dem4i9w9VX3/qj/T9f3h6PikbD0JjOHDL3Sa11rS9aae8IrDTA7pHLehp3av8a8Hui9dapPxOnb6/2gyPiNB/3/tGWl4KaoWS3rBV8NWA6vDq4opy4Z6CoAe7Re6Neusll6/eOyH+P+0OKzDhmNAD6AvX0jzRrA/CVDSgxNPD5zsULD7gj+awxWBmBLlJY19P50hWIrGFSkw8yyDVJhcx0DekOnDfDMO8MwwvtE7AcMXMLsydzT2e56d7xGRDymFymNAeCBZAQyWDFwoBxc3JbqW9YjyOFmWp1JRPS7ckwFtiQQyuznSlWLGuKvw+AWshgG3NBdr/AEgsrhqypgmovV99BsAS9qHYmNPh8OqYciBmUrmKQdaBzs1a2DhosVYOXJllKQqYthm8JIUoAhmQK0cAWLn80GtzxipkfDUpMoLdSlE05GcNoOd3oAoav0iJiZWFC1iasyya5SlQLAn5SWANbVZrWGmwMlYJVNkzJQAGVK5igah8xAIY0aoeKTjfD8y3XmMmpWalTgcr82UJrYJNi9wTNZ0qpGIwUxSkrmtok+GlAVShNSXB1cg6sRFhi0yEyjNRNQpyEBICVTFFgAwYVoshwSzsYrMbKwMwiWlgosWAUkihNMwdujF39YgK4XMw6nQ+VKnSoMCHo4IqkluoLMQLxYzq6n8IUmQMksiYSMqWCTygVUalR8xdjV30MTh8P1K1eIQB/mqKjeqsiSwdqAUyktsPgfGAojOViZmGeYurBLEApA8ua4pR6gFzffEuNk4WV4hzKzlISASCrNVwQp2SK30vWBr6VWH4jLK0SETCkkHkCVACmYFZP+JlZRJINfzMYfjQtSXUUJlp5XcFJdWUEKFcxJu2prQGMti5a1ELkKKg5IMwutDnMkjOSRZumWrvFzKxM4yELxBCkJZXKhpiWLbFw1yzganzCsEujYnCmZMSgLUGGRljMFEqGXO+l3NTUU3gcS+E1+JlORCg2RYIIUzNS96ZbcwtF3wLjGELrlIJILl2zP3VVNqaQziU9MxQWkKz5QmrZAlyryhyamgzd2Yxk5qrxHDVy+blyXzZvKpqOCKhw3NqxrB8PLUsNQAnQhDgAk3LMXBNHozVpIYpeqmLszsBSgJLlt71gkqUBYNTQNe9oNXeASQByJcPzBRADEuVFRp+VradC48VL8uZjlLnKkgnMH5lllGjUtS1HiwKKMddK6BtmNKQhkg9Hoas70L12g1KhOFCsqWIJqpZVkIbTlolnUKVPSJkn8ucFADJ8xI6kk1cli/1ZoN+DltQVbXVgKkmv010giJCQA1D0YAdv7RaMBnzLeVw9KB3A6PSzkesAE03IzZgHcsdSK0Gp/YRYsO1tm20Fd4QSE6M9daezRLFQZCJamaWgM5Uo5VANoV5gFOQBao1g2ExUqgVMUAwNMzXuFCrMk/prEPDqIZ1JyByqy0uC7M4JNavtpeHYudLUg5cZLUQHUDlzWA5SC1tKmOjkkLmgKOVbpfympQlr0dk61q+sV2IllwAUsRQ5gM2zGxo9qUq0KjgClhK3Q1ySsuaeZOVztYjSJ+GwKUB8rrFlMx9FKBtVjc7hotWEwXD5pfO6QxKQQ5OxYGias5YmoAo8CmcLAHOUpUqocAqbSj6sbVbWDrlUKQuYHBB/wAYuSrVQJNWoAwvrpGw/DDVXiKWsnzcpuz1BoOlqClGi1qQ6ZhJafyBwwob70cgtawr6gy5K8PKAykcysqlJGckhzkSotQXUQQAdYnHDk8wSEtQZRlALAP/AEuT9gGpAJgzKe5qHN92BNWqKCDW5FKMGqccy5ZSSCMy1EzCeU5mNGDh2IAqLBomSZ/gKySULmLAYOl6glJJIqQMpcuBysGYxquA8Dzf4k2YJcsEOS1WLa0DGjl60AiHxLFy5KxOM5AWkKmplJdRVMWCEFTufDCbf6idhGp2skKJ+LRJlyPDEtS/OUVW26hYDcFbfKHNYicW4eiXIUuaqZMmDKMxUxUSsMyRypLFqAaXaLPhSFISVqzmbNyrmlYKFk5SUpCCeQJzMArcWeGY7CCf4ZJUlKSFlJSyitJ5QXsAX6neA05U1SU+EiTlSAGUVgpd3anNvW4J1iun42YOXPKdirkC5jEEjK4UOZhaLLEYnKCb6saZjoHNnt6xXcI4FNTJQmYQFVe6qlRJ9X1fSNZGZ5XEPieLnT5QkzBKCc6VKWkkLKBUJCSnkIoSyqkAGjuTD4AAAZztzAEMGZ7A26GD8Y4NMQlKkrYGilZXIJNGL0fmrd23iHhp6JQOdbWBzF0h7MTZ9jVoLTO+0edhEBamWUrYKDKYpqebs9HBpqLvKQfHyieM6pThGXMWdiXlAOlXK9NLbCH8VTEGQmYFDMlYAWjmAzAguQaAt7gXq9T+O8UIM1GdQcLykhaSioWkhipKklJZ3BSoi8EVaNsqwR4adCcpc0ZhZh9e0GGfPnM02ygMkJo50F7gE70gaWWkLzFbtzFRJ2Yu5pD5P+38faM2tyQzCyUpASlmqwFq1Nv7QcS3DOf52/n6uQdn66/W9vTpCoIAuO3a/wCkZpNEkCtSQOrtU0vvYNBQfu12/hhFU0/T+UhMvZ9idbmtNIEciYDs27j9LNDsw01Gn+0MTKc6b6Wb9I4ILl9mexf9Dr3eJmuUNiQOgH7Q8IAoVF2FxUv0DF6Xb3hMg0ZvX6R0uXQtR9QAD67/AN4mXJmDM2VZo/lOm9iK6NBpCCXUpkp/qYN3JUQewNH6wEJrYPZ3ZVmLF32EDm4ZEwMoPq9HB7m/1jWrETCYNCdCehUTbYAAO5FkjrBPw6JbsgJKdgks1WOtyCIOpY0KgWYBD82ta6vrodYD4K7Ple+t9AHAAPXTSNMYbJqxfX82UJZqUIp0tyw6bPZwFFjcgkaFtaHau0LIQpKKITUM5SVG+gVag27wFaRnstZBYlSgwu7DmagNmb2iIKQWyJTRmGU1DszAPV6WDUg4IFAl2uVMQW1067fuSbKDCmVIBclRPWpLJFHuD+sV+J47LTmCGWS9E0RVhU6jsPUQNRPTLC1EqrXMpTAkG79/a1I5KJqpoRJSCHzEUTQXzTBUCw5WcOxDkivw/F5ikKMucmUqvm5lDUZQzgAPUM33kYbi4lpPh5fFUCcxmkZgSHzEyihzqyja5Iow1b4/BYqbMCZ06V4PKkIQFBCleVKTLGXltyvXUsDF7KwmQMFErXzLWWzEUSKBgB8qUhgAm2+Xw/xQJWXOUT53yolBQlIJBcrmEcxYsyRqaDMIcr4rJRMmLzFaaFIQU5/yiWlyQKZXNQxJ0hurxy1IxvG5UmeJK1gGY6kuQQHLMVCiXLtaoIo4iNO+I5dpQVNNuRJUOvMzAdf9oi/D8sqT486V/jTCtXiUOSpCUh38Nh0HcRdInhSbhhq9Gbuzaw7hyeVZXiClT1JKpksSQQSgEkLCS5zFmOoa0aLh3GilOVYzJA5VXVQUSd330YPo2a4jxzDGerwmIWGmKc5SoMyiG2oVXbdnK8LlITmZwVcxSo8ztVhsDqKF7s0WrJ8NdP8AiSX4ZRkWoEMQQGazDm71/wB4y48CcWJYhSuVa0irkHlBvRnNW7xJA/nT9IZ8N4KWvOpUtJdeao1JUa7isXyr18Is7hqJZVllpBIIUkgstJZwrcHcVBAIqIz+IkZC6AUKBcJfYmyhdJFjpexYaj4qxkmUAlJEuYRyhAT1DqSbJdqUdqRlpuExc5SQkqWEjMCAGqxJsytu4aCdC9rnhXFA7hHipaks8k0M9Qj/ANucW1SxNO0WcnjGHmJ5FgGykLISodGUxIuIquHfDyWBMtSleYqZSWcOCwZr9KxoUSky0JCQUsABmIcNuTbWr0gtMlIZYUkUSdKmgA6Mx0sYcUEXDbM5f92GtWhpm1AzJTdShTORUApodr/7QRMnMCxL1DvalQbtYUasA0yXQcxNWA5Q5ejBVgST7PUNEtHD11LEWqbVrRvM1R6xEXOSQylICv63eo2LE6GwteATsJLZ1S0qA/qZhdqEgAirxZBqcJJuSptkhBAFX1zDdu3WHYUi7lIsHS9g9gSxqS3W+1bguHy0qzCWlCn8yb0LhlGp+Wpq+kTUpzJY6NUhw4L31I3peC4tKnHIWGTmUnfKQlx9VVNCARV4dLc0Z9dTTc7B2p6vDVSioULm/ma2hJoe+4DQk1BcbAMXYktSgt66bVgWjHEOGIAoPlroxAfr9Y6WATmDPbr2/gjsMkOzEuQKU309Ab0AZoUVNKaMemrnzFjsGa0SVkxcxNsqRqTUAXLJZn6vSDS8UpDslJGj13r0bc+kCSAL19rdNtKvWHImgWPM/UlqPu2t2h1nHLmrIqXKmblbsABcbCsVeP4+mSMtFrrQ+RB2IHnVuHYHU2hfiHFrCOSiTylvMp+t8t/X2hnw18LFaEzpkuVNSsOlJnKQQ1qJSxPQxb9H4VA/EYtbJC5yhokUSO3lSNresXnDv+HOLXVeSX0JzEeidfWNvw3iGHw8vyS8MHKSlQAUopNSAHKhsWio47/xPkoQtEoqWtiE5UskKIo7ta9to1PCfYvnfpS4HBCTPVIQtM1aWM0uyU2LChKyNgqhvF545drNYWZhQAbDpGL4XxGbPR+HkoEpKuaZMbMvVjmNlaBmNTWpj0FHDxlDqOXRS2Bpclrq3I9o1n4Z5fqDNnLIYnN35m7OCxiGcGizEWcv7lmqa2oO0TpiMpNcw3t7AuIqfiHiS0pCZSDnUCX/ACgM5AsDzCDK1LDZ0iQTlUqzguh2pbMP7X3MVPDOJYczFiSDLU+UFkuodmYVFiHahYloh8KnnMUFCg9SwJS76/lcnXU3ixXw9EwMEstLqSpNFEd9wK7EC0Q2pk7CiYQZilTDYBQDJG6UpGX1b2EKrhgUEkgsnymxS1Lu6aABgwYRCkYqaCEhQWSwyqZH+ll1BPdvWEHGZaVGXOStCx8qr++oO4d2gytbEueySrNnWCCAlAzPpQAO/q3S0PwuMSiTkl+Il9nWoEACqsrJPetLiEw60uWU5ZgzEPTQ2+ZybN1iaJbqBBzl6ZXoQTQHXTs7tFp6Vafh+UMy/DUVn5pis6u9XDmkWCJQNChqVelOz1sdacsPM0OxlFRrQLSEs5uS5Nr5W0DQs8OTmKmBfKVUcsdhmo9VBhfaJBTMEpAZKlywaslTlW5IWCQHOn5tNXJloTzTFFWgKjUu3lAAr0Fa7QZYdQLHQh6gljZOYBnpXe1IJPwUxCkqVLGZixKST6dKl61d7GgNDUA3KKm4YAsPQ1Z+2loVMy1CQSaCnsHalPvCKDkfS4a5FC5GlfWGgZXJZ9XFXOhJ1em5iA2ZOYgchbYqJA1JChQesDVNzFwlQprcvYsqlwz96GFUFsNiW0JcCgb1DUo1YcpZIBUpTgg3ID1DnLfasQRk4QE+VSikvznMqho5HVrWixTICxymwcjo7UNn6doDNmhRA81Aah/KH0d70gSSSsknUBmSEoBJDMwA1PcdIgkCUkEZ1ZeoDuwLOzPpCIUHBuNDXXVvR3h0vMWCVPqwzVrp+YW7wMqZjQPXSw2DDV69DBQIMYAz5elWN2Da36QYSE3KDV96O1yBECe6jTKx0IGr6Hsa2gKVrKWY5Wsk5E3dyzPBqCmkICcxygszuVq6JSxJPYQeVLZOvq5IvpvaOxeFVL5ghlqDqmKNAk0DmqndmSLxb4PhSUpAnK5yAWJqOpSCSVHQVbYmNSLVZheEnEBQSMqTyrJZ9XehYsNHI6RJTw2bhpSZUqbLCQVFa5icgANTRJdalaVDARucBwxMtCacoYJFvp60/ePOuNcCRPwCMR4hTMzzXDlpjzlsEpFlaBhX0jWYzuqvGTpKkryqm4kgMfCQciQX1LliYyiOGTStKRJWAtQSkrdIJNg9B6PpG2wPBlIw+VbyJCXUpCS02aWqZix5RYBIsNQXitOKk4XCpHhJTMxCioEcxRKKmSUoUpgssSC4a+xiVi/4Bwv8KmhAVqUjXd3L9LXiyRIXNU5BUbV+nYRR8Nxc6QgCdJVMSLqQrnbcoIL6UfW5i4wnHkT2EtQDfK7KB1dN/WG3IZ/Q83AMKmp0DaE1+h9jtGH4/wATErHy3dSJXKsD+qqtbjlLdGjcz8aiUlUyYQyEpIB+YtRNi5JBApHns3hKcQpUxYJmTFZiQS5Uokm1w5bWKbRbjXYrh4WjPKY508qtC9QXFdi94ocZO8HJ4gUhVlapzCjpXbmopqM5EWWDwc6RIEuVM8rqAUAoAn5XIfI5Ni9b6RQ4vj2KU6ZiJZFiMtv3H3ivZ3EiXj0TSrLRSfMl9L5gRdJHtE7LLnp8KekKLHKTQ6Ox0IoaXa0ZLEJyLROZKSlacwS4BD1euwY6GN3i+GSiSGIZTgpUUkEGhB6RfDUus3P4KvCnxJKiuXqhV09XtloNKRPweMEwG7bFQJ1AcDWrNWp9Yu1ywRulvX1DVDXivVg/DPLRH9I5gALWJbqNNrwXtqCBYTcnLc1oS1ag01GmvaDPX+i4ZJApZqElOu1Ih+LzUbKNXr3IctU6dHiZKmgpYgG96C+rV0Zm0eMNOKFZRlzkmgqwbqXoH137wVKS9gG1Ap1LWFWqQfSggSCSs5XG5Dn/AFMGDHa7wybKzJUonKnlSAs8zAXKQco1avWIWDLLUqbAACr00cVJL/sFCBSQV0PLmpdwFM1G0YAUFMti0RDKLhJcrYnKmpYF9OjHo0DnJmkgZSkVYagBzUlQZTMGYgONjCqtlyUJzcw7hmqQakUDsLO9HjkBQTeujFqhwTTuYiyZy85cBlAUIQASS5CctSHSfMah9bWc7DAOpwoKSGKX0LNzVcHMCKXe0FZVs7EEtmSWF2JANL6gkDV/tEmWwBUhaqADKU5lEBgrNUhgC0Ama3tRtCPoX76WhFSWD5RZmFtq0YuA/R6wJIlTyDXozU633/8AEw7Mop5XZ3ynQt16EsQfTSASsUxcNykeZiLXcih6WGp2LImnVlKdWYu5JdzqaDvXSJYWWtfzEBy1Luwrpt32EExBTUCtdKOxrQ/b3hFf7vqNPRveEw62q93emod6kdREMSuBcBXJPjY2aiYtNUAUloOi1ZgM0ywDimjm2zwGBc5z5i3cC4f9jGa4VwyVIWk4nEfisUDypBfKoAE+HLdkMT5lNpaNLImqWjMoplpF2JUR20e9trm8dcY0nGsamRJXMUpglJPctQNuSw9TtGR4Jw+XIwspc9bKCHJUQAjO6yA9vM256xB+JlT+IzDLwwT4Uhi0w0mTCK5mo7EitAL+aC4j4cEsZ8fOMwoGYoJyykPQNLFSKZR+agbSG/giD8QcaRPRkl1w6QVTplUggfIksHJLCm9IyErgU3GrMzMkUfm5UJSBqqyUgd/W0F+JfjFWJWJcpLSEkNRipqAqagA0Gj7xZScNM/Clc3FeFJIYoSmq3o1CHJ6vF/rN3Wj4HifEw0pShUpqbvXK/qA/7QPH/D0macxBSrRaDlUD317GK/4M4oiZKWlAZMtTDMa5SCpL6Cy7WbW5Px/4ol4d0+eZ+UaP+bZtr9oxfl28ZMROI8ICQFTsTMUlIISlQBUS1AGAKj6HqYrsBxpSFf4cnOXZOZXWlEpqb6xQcS40tcwLmqcaC2Xsn+epi3wvEFhloKVPqdeyriGaxWmlz8SMueXJS9MuZTgkWJAVVgfWBY7h+cPkZdqKCgW0cgMRue0QV/FiZqRnGRSCCXsdKNe7sPpFtwrjMueSlDkpS5owqcoYnWpp0MOtZLGYxXDnBStN7+p03bQxpcOCqUhxUpD9aAf3iwm8PEyWUuzuH2fW+8MlYAy5YBDgPUbdtP7xXtSZURUzKXEcZ4y5jQ6gairn0GmumsKhSV2INKMXHrDMZ/hylqYnKlRp0BNul+0G9t34R8VgwGWg8tFEdNx06e0dgpi1vlS9TRnYAlqgXYA+vR4q5fECqUhCK5lAln5UggkPookUazmLfBcJUlDMavel701v/HjPlF4WnysOSXBoQ1By6O5NC5A+loHipNHd0pBKiSEja5v2OsSpuBP5T7fq7OzwNSqOz7C530tQ/WBrQsDJKeVBShVHahJNsxAqWA920iWjClVQco5bh3U1WBJc1N3Dm0Nk4MOCzVuC1e9NXJMdPBQ2VIdQVlzMW9GtZz1iZNnSHzKQUAZi4yAi6k0u9CRRmraAOUqZKk5tAoFJajkqSDQAFy1d7QWapRLBIKi2pbLUByRzDvs7Whk6WEkuS9EqajjYn5nc+hMASZEwKDhizu1RRx6jqC1DWA4iUcjS0KJepSoBBDlitwWcCwcmkGlSRQmWtQYB0pLpL0UT3ajWfeglz0y8qc6C5oRQqrVOauQ2cH6UiRstGU5TQ3ceUHYc162cfWJcqQeqiWew2ALO4vQG1KmB/iOVASnmB5ym4S1gA/Qh99YbiJ6Wy1FanVtKPd9aekCSES6tpux97V0p9YTwzYOPR7a9KRHlTtDT3Bd6EAPVqtW0WnCh4qjKLKLO6wDU6Okj3/eJakTuJmYrMQAe30fUVbakLNxqlDmOZrA2ptoIwKcRMJbDBWHTfnUVE0vlV6aJH0i0kY7EpYLWiYDQNLIVW1lML7R05OWWxpxiSgf4ZyXJyhq626tETMBmPK5Z+UEkjUkh9N9thFceMKSQmZKKSagAgkJAFVJLFNSW3Y7Qv/MUH5xTvSvTqGD3jXKCypPjEEk1B3LDfTb9I85+IeLHEzDlPIlwkPpck7xe/FHF3lhEolSlUOVzQ3c9Q2u8ZvDcNWkeQh6a1fSlw0YtWNJwKUj8IpcuYJa2/wARTOUMSwY6tUAOavpGRxmLSlRErMo/nVctsK/eLVHDsyPD8NSdSQpnYFioK5XqW7mEwPw5mWCpKijUghJa1HdzakUrfbPnDqJdTkxY8Gx65C6OUGihVvTYjf6RsBwmQkcskhLFlZsxKgSAWchg29SYgTJKllAKWSgAJQACAwAJIAqSQ5L+7Q8llHXgpU2X4o5km5FwRdLb2DXP3z83DTMNPUJK3MuqinygsyxdiEnMkmjt1Ea9GDuSt2atQABUBKacxUygpiQR1eCYfB4dKWCWJNSbk3cnUCjbRbh4nfDXxV44CZoyrJYflUeh7g8t/vGp8Rxr6D7fz7RkjgUKJMtQXkYnIC6ahtGuzHr1i2HFckgTDUsEkUdSgw9MxYvYOTFyNjPfGGGkomASkqTMW6lZCQz/ADMGvUtY5SdYZw+SpSQDMnKTUELUT7inSJkrBlKlLmEqmKPMewsAfKAHAF94n4fCEEUbuQasdumkZtakRJOBKWSkMKk8zaVozB6V2ifiMdNSkBGQEXK81R8tjepudISfiDmDKAc3YCt6AffpTWBTZpFQSzONKvTqXeM7WiKxk6aCFEZa+Vqi9fYdB1gmFlFy67JKiCS6Q7qIZqEEd7AmI6DmUUpWczAkA3zdwBSoPekGw2HIdgVk1FhtVzT6Cpi5LBVTxldJBBds7uau5TT2LfpDXCXUrmUr5rk5VO1LJ6Br6mHjDKc1AfudRtRx63eCMhFy9NnOvV6kmvTpFqAlL5QbsA6mAqVAOWNe4Dtto+Th86uZINLFWXKRd2BJVTsH6w5KAlblIAdme2V3ZtKN6+hkEmoKQk39TrcswYU6Vi0ATRNQSPEJSGoSMpNSfMcxoQH9rtB5fDpYR4i5UsOpg4StRCQzqo4Nmd6AWcQGatqkEtS16O394CkTGLLDk5sqg42sCGDABwd+0Gio83FqSohwQP6coDuSVNQH0oReGYTGpUApSFZAl1FgQHDu1d0l4TGoBKVGpDDKApScyRmZrKtTNsNnidIxktSQSoZlJOYB1XX65gwIBq7mEBSUZJpUCa2BYghrjXRwQWYU0g+CnTJcxS+Ykg5HOVAcVAS5KeYV7JbVgyXD5SBW5SpLh2FBfRh1GogyrXdq1r9AK/sA7xLFSJSX5nUdQ5a7uru5qTUxIkqALkksNHDO1XBpsLRysMyTbcOmgoR6dTCJmJYhyVHWgDmxyi17a7xAM4XKfIBms4HP10fVmpWERhSNFF6VqTen3p1gqEtcs4rRybMCf3tDcRjBLLBlmgp5epejAPeHERMmlKKr1Nv0a1oLiFhRNgokMEskAd7v1/eGzAUpCiAxrca6sWJFPvCJxClAjQ3DCovc9ngRmIwCwQkBOcgKyhXlSXrlqSH1p7tDxKU6UqAFhVgNKEgFtTV7bhod+HBUyFBAepo6mBSnsnQD7CkBRgkhbqdSi5JJJIf/AOL7RozT8TMUpIrRLpBFqEihtvXSkCmB8mUqL00ZIAtQNf8AU95SpT1uACW2Z6nQNUwyfmAICgBTRywBKgKa8tdGpGT8GmQo3IoxYm3o+ltokIWkIKSKuSHqTQMBUMHPS2jREQUvlSSflKlFkEAkOCzjM1N6NHJnpKlMoKAOVw7Peh9TXpEklTBJJmEEtyB7Aktldz8xu2tLkbuE5U1ar1DgjTQbDUgtrHKPM7E7AbBrVqzWr7mJUzCTEjMklwzAChcAu+gZSau3MDXVW4fIWCsFQzBWYHu9KP8AMdTt3h4nJLhSVBIdiKkPUPoX3H1iNi8M0xSQUsCcpKKgAlmLsKNpRrRKmTQpCU0dLpZgCoBi4Fzcklr7QVGSsGUrUgjmFSCeYgsxu9m2pAJ0kqooMRR7b6Cr/WCrBzBaiyiQQ+rUBf2BgBxJzEEhR5mbUpBJq52Ne8DUDwuDSJgAWEGjq8N3yWGYqLU/hsJq8Yp3Nez2HfbSIqmd3Zz96w+WvNS1t3Nrb/MYqRFDuDQBq9dOltKmOmSDcqDtTVjd3JD2pA50zKoMCo3JO79tCLQRMtaQFlSQA1qWLF/VohSyJzKIS2z9CKejN9ILKUkBiWqKgVt9ybn6UgCZpQLkBwHFA7FtaUBLw3x6gABIq9+aoJLk/be8AWUx1B7gEUs1Njv07RHVh1sCxSAeXYk08up5aO1jDsLihmAZ6WdmpQhr9O56RNnSTzWRRgGoGPM4+agGu3UwyGTVPKk5U6OXd63ZyQb9NojjDlcwqSVEJI0DAhiW2PlqRalKvpZeFTlyqVYDm0Jq9CW6jTaOlIKM/ISl+U2JB+YgVAtdheHKuKrU6SHS4oWLgM2mt3GtXrWI0/EqUrKJSkpU7nxQexpZ609xeLxaSsgOyQHpVySBazAZrDQi8PQQHLUD0I6BxX1De0OHgz0+WFKY2f8AWI+KTltvfWOjonOJmOwKRh0zA7vvTWnaKlckZXqSevYx0dBWQJ+DSolanWon5i4HYWFoncPV5U2BIBbqQPsYSOiKQuY4dg4BZhbmIpsWF4joS8vNqCP197x0dF9qDq+VOjEt2ZvSpjpqRXuPqanvHR0UJhlAJmmpKQCHJPzFO9mJHqd46WHAf+Uf77x0dGiNMSyQ1HgIxaiHdszEtS9fpp67x0dGDDknMSFVDEl9SSL7/wB4n8HUyi1MzpsLBGcf91Y6OihM4rVav6X9WOu8VePUzG9CK7BQ+8dHRROwhEx1qAcKyC7AEOWc0tEqZKZf86x0dERfFZL0okn2Bb9PYQTDzTMlgnVIsSGzNRJd0jmNtzHR0UZCnmgXrzNQUy7A7tXdzEPCTzMmsrbNShd0gegFISOhCShPN7j0p/eJkjFEEAMwt0vTtCx0EFAVPViJU9UxR5cwADAeWmmhLgWcCLlEgAlNWTlFSSS3LU79esJHRqs+J6MAlyQVA9zqxN4FxVGSWcpIfKHetSNd6mOjoa0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www.megacomfort.ru/d/79672/d/147191003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97" y="183604"/>
            <a:ext cx="2005373" cy="2673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04.slando.ru/images_slandoru/76856301_6_644x461_rakushechnik-prirodnyy-kamen-dlya-oblitsovki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68" y="4905164"/>
            <a:ext cx="2014329" cy="150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t-s.org.ua/images/articles/091209_sovetskie_teatry_1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65" y="5013177"/>
            <a:ext cx="1725205" cy="1293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ugintercom.ru/media/k2/items/cache/1d73e13563b8be946c0f00bab252d7ea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15023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images.tiu.ru/2825348_w640_h640_202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8" y="5013176"/>
            <a:ext cx="1725205" cy="1293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2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s03.olx.ru/ui/4/27/71/69252671_1--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548680"/>
            <a:ext cx="2499148" cy="1656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9532"/>
            <a:ext cx="5410944" cy="770344"/>
          </a:xfrm>
        </p:spPr>
        <p:txBody>
          <a:bodyPr/>
          <a:lstStyle/>
          <a:p>
            <a:r>
              <a:rPr lang="ru-RU" dirty="0" smtClean="0"/>
              <a:t>Природный камень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43136"/>
            <a:ext cx="6661373" cy="515421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Природный камень хорошо подходит для проведения внутренних отделочных </a:t>
            </a:r>
            <a:r>
              <a:rPr lang="ru-RU" dirty="0" smtClean="0"/>
              <a:t>работ.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Из </a:t>
            </a:r>
            <a:r>
              <a:rPr lang="ru-RU" dirty="0"/>
              <a:t>него делают подоконники, облицовывают прихожие, вестибюли, лестницы, залы, выставочные помещения, ответственные административные здания, станций и переходы метрополитена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В любом общественном помещении (ресторане, магазине, гостинице, торговом центре и т.п.) пол должен быть не только прочным, но и </a:t>
            </a:r>
            <a:r>
              <a:rPr lang="ru-RU" dirty="0" smtClean="0"/>
              <a:t>безопасным, его </a:t>
            </a:r>
            <a:r>
              <a:rPr lang="ru-RU" dirty="0"/>
              <a:t>повышенная устойчивость к различным воздействиям и его </a:t>
            </a:r>
            <a:r>
              <a:rPr lang="ru-RU" dirty="0" err="1"/>
              <a:t>антискользящее</a:t>
            </a:r>
            <a:r>
              <a:rPr lang="ru-RU" dirty="0"/>
              <a:t> покрытие. Ведь </a:t>
            </a:r>
            <a:r>
              <a:rPr lang="ru-RU" dirty="0" smtClean="0"/>
              <a:t>в </a:t>
            </a:r>
            <a:r>
              <a:rPr lang="ru-RU" dirty="0"/>
              <a:t>общественных местах пол подвергается максимальным нагрузкам из-за высокой проходимости, </a:t>
            </a:r>
            <a:r>
              <a:rPr lang="ru-RU" dirty="0" smtClean="0"/>
              <a:t>перепадам </a:t>
            </a:r>
            <a:r>
              <a:rPr lang="ru-RU" dirty="0"/>
              <a:t>температур, </a:t>
            </a:r>
            <a:r>
              <a:rPr lang="ru-RU" dirty="0" smtClean="0"/>
              <a:t>частым </a:t>
            </a:r>
            <a:r>
              <a:rPr lang="ru-RU" dirty="0"/>
              <a:t>ударным </a:t>
            </a:r>
            <a:r>
              <a:rPr lang="ru-RU" dirty="0" smtClean="0"/>
              <a:t>и </a:t>
            </a:r>
            <a:r>
              <a:rPr lang="ru-RU" dirty="0"/>
              <a:t>частой влажной уборке. </a:t>
            </a:r>
            <a:r>
              <a:rPr lang="ru-RU" dirty="0" smtClean="0"/>
              <a:t>Пол в </a:t>
            </a:r>
            <a:r>
              <a:rPr lang="ru-RU" dirty="0"/>
              <a:t>общественных помещениях </a:t>
            </a:r>
            <a:r>
              <a:rPr lang="ru-RU" dirty="0" smtClean="0"/>
              <a:t>должен </a:t>
            </a:r>
            <a:r>
              <a:rPr lang="ru-RU" dirty="0"/>
              <a:t>быть таким, чтобы выдерживало все эти нагрузки и воздействия. С </a:t>
            </a:r>
            <a:r>
              <a:rPr lang="ru-RU" dirty="0" smtClean="0"/>
              <a:t>этим идеально </a:t>
            </a:r>
            <a:r>
              <a:rPr lang="ru-RU" dirty="0"/>
              <a:t>справляется только пол из керамической плитки (</a:t>
            </a:r>
            <a:r>
              <a:rPr lang="ru-RU" dirty="0" err="1"/>
              <a:t>керамогранита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5" name="Picture 14" descr="http://stat11.privet.ru/lr/0811dcec211c0d4577cbb0d22dc824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98" y="2636912"/>
            <a:ext cx="1869901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2210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://www.bauservice.ru/upload/pictures/articles/vidi_keramicheskogo_granita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590420"/>
            <a:ext cx="1528195" cy="1729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or-engineer.info/wp-content/uploads/2010/11/gipsokar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50" y="2348880"/>
            <a:ext cx="3312368" cy="238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859216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Штукатурные работы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3600400" cy="883480"/>
          </a:xfrm>
        </p:spPr>
        <p:txBody>
          <a:bodyPr/>
          <a:lstStyle/>
          <a:p>
            <a:r>
              <a:rPr lang="ru-RU" dirty="0" smtClean="0"/>
              <a:t>Мокрая штукатурка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55976" y="1699897"/>
            <a:ext cx="3600400" cy="883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Сухая штукатурка</a:t>
            </a:r>
            <a:endParaRPr lang="ru-RU" dirty="0"/>
          </a:p>
        </p:txBody>
      </p:sp>
      <p:pic>
        <p:nvPicPr>
          <p:cNvPr id="11266" name="Picture 2" descr="http://www.uralstroyportal.ru/UserFiles/sheetr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штукатурка, текстура, скачать фото, фон, stucco background tex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461989" cy="235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3.gstatic.com/images?q=tbn:ANd9GcSasuh5SB2QGQHgYPw_rG9aPXGMfthMmo_SLLDLt6iuKRvcr9Y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2698923" cy="176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71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577</TotalTime>
  <Words>988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</vt:lpstr>
      <vt:lpstr>Презентация PowerPoint</vt:lpstr>
      <vt:lpstr>отделочных работы</vt:lpstr>
      <vt:lpstr>В состав отделочных работ входят: </vt:lpstr>
      <vt:lpstr>Облицовка может быть наружной и внутренней.</vt:lpstr>
      <vt:lpstr>Искусственная облицовка зданий</vt:lpstr>
      <vt:lpstr>Природный камень</vt:lpstr>
      <vt:lpstr>Природный камень</vt:lpstr>
      <vt:lpstr>Штукатурные работы</vt:lpstr>
      <vt:lpstr>штукатурные работы</vt:lpstr>
      <vt:lpstr>Презентация PowerPoint</vt:lpstr>
      <vt:lpstr>шпаклевка</vt:lpstr>
      <vt:lpstr>Покраска фасадов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Alina</dc:creator>
  <cp:lastModifiedBy>HoneyDroid_PC_Win</cp:lastModifiedBy>
  <cp:revision>47</cp:revision>
  <dcterms:created xsi:type="dcterms:W3CDTF">2012-01-07T10:45:16Z</dcterms:created>
  <dcterms:modified xsi:type="dcterms:W3CDTF">2013-02-12T13:11:17Z</dcterms:modified>
</cp:coreProperties>
</file>