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77" r:id="rId11"/>
    <p:sldId id="265" r:id="rId12"/>
    <p:sldId id="278" r:id="rId13"/>
    <p:sldId id="266" r:id="rId14"/>
    <p:sldId id="279" r:id="rId15"/>
    <p:sldId id="267" r:id="rId16"/>
    <p:sldId id="268" r:id="rId17"/>
    <p:sldId id="280" r:id="rId18"/>
    <p:sldId id="269" r:id="rId19"/>
    <p:sldId id="270" r:id="rId20"/>
    <p:sldId id="271" r:id="rId21"/>
    <p:sldId id="272" r:id="rId22"/>
    <p:sldId id="273" r:id="rId23"/>
    <p:sldId id="274" r:id="rId24"/>
    <p:sldId id="281" r:id="rId25"/>
    <p:sldId id="275" r:id="rId26"/>
    <p:sldId id="282" r:id="rId27"/>
    <p:sldId id="283" r:id="rId28"/>
    <p:sldId id="284" r:id="rId29"/>
    <p:sldId id="285" r:id="rId30"/>
    <p:sldId id="286" r:id="rId31"/>
    <p:sldId id="276" r:id="rId32"/>
    <p:sldId id="287" r:id="rId33"/>
    <p:sldId id="288" r:id="rId3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0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2927D92-AF91-4BD1-B028-D64213CAE8B7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D7536F5-21AD-462B-8BCB-49BD79E92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27D92-AF91-4BD1-B028-D64213CAE8B7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536F5-21AD-462B-8BCB-49BD79E92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27D92-AF91-4BD1-B028-D64213CAE8B7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536F5-21AD-462B-8BCB-49BD79E92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27D92-AF91-4BD1-B028-D64213CAE8B7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536F5-21AD-462B-8BCB-49BD79E92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2927D92-AF91-4BD1-B028-D64213CAE8B7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D7536F5-21AD-462B-8BCB-49BD79E92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27D92-AF91-4BD1-B028-D64213CAE8B7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D7536F5-21AD-462B-8BCB-49BD79E92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27D92-AF91-4BD1-B028-D64213CAE8B7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1D7536F5-21AD-462B-8BCB-49BD79E92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27D92-AF91-4BD1-B028-D64213CAE8B7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536F5-21AD-462B-8BCB-49BD79E92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32927D92-AF91-4BD1-B028-D64213CAE8B7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D7536F5-21AD-462B-8BCB-49BD79E9288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32927D92-AF91-4BD1-B028-D64213CAE8B7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D7536F5-21AD-462B-8BCB-49BD79E92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32927D92-AF91-4BD1-B028-D64213CAE8B7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1D7536F5-21AD-462B-8BCB-49BD79E92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32927D92-AF91-4BD1-B028-D64213CAE8B7}" type="datetimeFigureOut">
              <a:rPr lang="ru-RU" smtClean="0"/>
              <a:pPr/>
              <a:t>29.12.2010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1D7536F5-21AD-462B-8BCB-49BD79E9288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Relationship Id="rId4" Type="http://schemas.openxmlformats.org/officeDocument/2006/relationships/image" Target="http://upload.wikimedia.org/wikipedia/commons/thumb/1/17/DanishWindTurbines.jpg/400px-DanishWindTurbines.jpg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http://upload.wikimedia.org/wikipedia/commons/thumb/9/9f/NesjavellirPowerPlant_edit2.jpg/300px-NesjavellirPowerPlant_edit2.jpg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31.png"/><Relationship Id="rId7" Type="http://schemas.openxmlformats.org/officeDocument/2006/relationships/image" Target="../media/image35.jpeg"/><Relationship Id="rId12" Type="http://schemas.openxmlformats.org/officeDocument/2006/relationships/image" Target="../media/image38.gif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gif"/><Relationship Id="rId11" Type="http://schemas.openxmlformats.org/officeDocument/2006/relationships/image" Target="../media/image37.gif"/><Relationship Id="rId5" Type="http://schemas.openxmlformats.org/officeDocument/2006/relationships/image" Target="../media/image33.gif"/><Relationship Id="rId10" Type="http://schemas.openxmlformats.org/officeDocument/2006/relationships/image" Target="../media/image36.gif"/><Relationship Id="rId4" Type="http://schemas.openxmlformats.org/officeDocument/2006/relationships/image" Target="../media/image32.png"/><Relationship Id="rId9" Type="http://schemas.openxmlformats.org/officeDocument/2006/relationships/image" Target="../media/image8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ikipedia.org/" TargetMode="External"/><Relationship Id="rId2" Type="http://schemas.openxmlformats.org/officeDocument/2006/relationships/hyperlink" Target="http://allks.narod.ru/energet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energy-bio.ru/blouwenergy.htm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Samsung\Pictures\0_1b012_ecfeee72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571472" y="0"/>
            <a:ext cx="7777162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1400" b="1" i="1" dirty="0">
                <a:latin typeface="Times New Roman" pitchFamily="18" charset="0"/>
              </a:rPr>
              <a:t>частное общеобразовательное учреждение</a:t>
            </a:r>
            <a:br>
              <a:rPr lang="ru-RU" sz="1400" b="1" i="1" dirty="0">
                <a:latin typeface="Times New Roman" pitchFamily="18" charset="0"/>
              </a:rPr>
            </a:br>
            <a:r>
              <a:rPr lang="ru-RU" sz="1400" b="1" i="1" dirty="0">
                <a:latin typeface="Times New Roman" pitchFamily="18" charset="0"/>
              </a:rPr>
              <a:t>средняя общеобразовательная школа «Комашинского»</a:t>
            </a:r>
          </a:p>
        </p:txBody>
      </p:sp>
      <p:sp>
        <p:nvSpPr>
          <p:cNvPr id="6" name="Text Box 16"/>
          <p:cNvSpPr txBox="1">
            <a:spLocks noChangeArrowheads="1"/>
          </p:cNvSpPr>
          <p:nvPr/>
        </p:nvSpPr>
        <p:spPr bwMode="auto">
          <a:xfrm>
            <a:off x="3060700" y="6034088"/>
            <a:ext cx="2286000" cy="779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dirty="0">
                <a:latin typeface="Garamond" pitchFamily="18" charset="0"/>
                <a:cs typeface="Arial" charset="0"/>
              </a:rPr>
              <a:t>п.Славянка</a:t>
            </a:r>
          </a:p>
          <a:p>
            <a:pPr algn="ctr">
              <a:spcBef>
                <a:spcPct val="50000"/>
              </a:spcBef>
            </a:pPr>
            <a:r>
              <a:rPr lang="ru-RU" dirty="0" smtClean="0">
                <a:latin typeface="Garamond" pitchFamily="18" charset="0"/>
                <a:cs typeface="Arial" charset="0"/>
              </a:rPr>
              <a:t>2010 </a:t>
            </a:r>
            <a:r>
              <a:rPr lang="ru-RU" dirty="0">
                <a:latin typeface="Garamond" pitchFamily="18" charset="0"/>
                <a:cs typeface="Arial" charset="0"/>
              </a:rPr>
              <a:t>год</a:t>
            </a:r>
          </a:p>
        </p:txBody>
      </p:sp>
      <p:sp>
        <p:nvSpPr>
          <p:cNvPr id="7" name="Rectangle 17"/>
          <p:cNvSpPr>
            <a:spLocks noChangeArrowheads="1"/>
          </p:cNvSpPr>
          <p:nvPr/>
        </p:nvSpPr>
        <p:spPr bwMode="auto">
          <a:xfrm>
            <a:off x="6934200" y="5524528"/>
            <a:ext cx="2209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Выполнил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ученик </a:t>
            </a:r>
            <a:r>
              <a:rPr lang="ru-RU" sz="1600" b="1" i="1" dirty="0" smtClean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11 </a:t>
            </a:r>
            <a:r>
              <a:rPr lang="ru-RU" sz="16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класса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r>
              <a:rPr lang="ru-RU" sz="1600" b="1" i="1" dirty="0">
                <a:solidFill>
                  <a:schemeClr val="tx1">
                    <a:lumMod val="75000"/>
                  </a:schemeClr>
                </a:solidFill>
                <a:latin typeface="Times New Roman" pitchFamily="18" charset="0"/>
              </a:rPr>
              <a:t>Борткевич Владимир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600" b="1" i="1" dirty="0">
              <a:solidFill>
                <a:srgbClr val="000000"/>
              </a:solidFill>
              <a:latin typeface="Times New Roman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</a:pPr>
            <a:endParaRPr lang="ru-RU" sz="1600" dirty="0">
              <a:latin typeface="Times New Roman" pitchFamily="18" charset="0"/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71472" y="500042"/>
            <a:ext cx="8215370" cy="107157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-928726" y="319611"/>
            <a:ext cx="112872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Альтернативные источники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 электроэнергии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286776" y="6500834"/>
            <a:ext cx="857224" cy="357166"/>
          </a:xfrm>
          <a:prstGeom prst="roundRect">
            <a:avLst/>
          </a:prstGeom>
          <a:solidFill>
            <a:schemeClr val="bg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396536"/>
          </a:xfrm>
        </p:spPr>
        <p:txBody>
          <a:bodyPr/>
          <a:lstStyle/>
          <a:p>
            <a:pPr algn="ctr"/>
            <a:r>
              <a:rPr lang="ru-RU" dirty="0" smtClean="0"/>
              <a:t>Солнечные модули</a:t>
            </a:r>
            <a:endParaRPr lang="ru-RU" dirty="0"/>
          </a:p>
        </p:txBody>
      </p:sp>
      <p:pic>
        <p:nvPicPr>
          <p:cNvPr id="4" name="Picture 2" descr="Типы модулей солнечных батарей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951"/>
          <a:stretch>
            <a:fillRect/>
          </a:stretch>
        </p:blipFill>
        <p:spPr bwMode="auto">
          <a:xfrm>
            <a:off x="506045" y="3857628"/>
            <a:ext cx="8066483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" descr="Солнечные модули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1455498"/>
            <a:ext cx="1643074" cy="2302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" y="-142900"/>
            <a:ext cx="9144000" cy="1396536"/>
          </a:xfrm>
        </p:spPr>
        <p:txBody>
          <a:bodyPr/>
          <a:lstStyle/>
          <a:p>
            <a:pPr algn="ctr"/>
            <a:r>
              <a:rPr lang="ru-RU" dirty="0" smtClean="0"/>
              <a:t>Ветровая энергия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42844" y="1506668"/>
            <a:ext cx="86439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	Ветровая энергия - огромная энергия движущихся</a:t>
            </a:r>
          </a:p>
          <a:p>
            <a:r>
              <a:rPr lang="ru-RU" sz="2000" dirty="0" smtClean="0"/>
              <a:t>воздушных масс. 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57158" y="2227258"/>
            <a:ext cx="8786842" cy="15589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Принцип работы ветроустановок очень прост: лопасти, которые вращаются за счет силы ветра, через вал передают механическую энергию к электрогенератору. Тот в свою очередь вырабатывает энергию электрическую.  </a:t>
            </a:r>
          </a:p>
        </p:txBody>
      </p:sp>
      <p:pic>
        <p:nvPicPr>
          <p:cNvPr id="9" name="Picture 14" descr="Солнце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72330" y="214290"/>
            <a:ext cx="1873250" cy="187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 descr="Прибрежная ферма ветроэнергетических установок Миддельгрюнден, около Копенгагена, Дания. На момент постройки она была крупнейшей в мире"/>
          <p:cNvPicPr>
            <a:picLocks noChangeAspect="1" noChangeArrowheads="1"/>
          </p:cNvPicPr>
          <p:nvPr/>
        </p:nvPicPr>
        <p:blipFill>
          <a:blip r:embed="rId3" r:link="rId4"/>
          <a:srcRect b="18750"/>
          <a:stretch>
            <a:fillRect/>
          </a:stretch>
        </p:blipFill>
        <p:spPr bwMode="auto">
          <a:xfrm>
            <a:off x="1500166" y="3857628"/>
            <a:ext cx="5556409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-71406" y="357166"/>
            <a:ext cx="4643406" cy="5857916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sz="2600" dirty="0" smtClean="0"/>
              <a:t>	      В середине 90-х годов прошлого столетия, на территории Хасанского района Приморского края в поселке Славянка на предприятии </a:t>
            </a:r>
            <a:r>
              <a:rPr lang="en-US" sz="2600" dirty="0" smtClean="0"/>
              <a:t>“</a:t>
            </a:r>
            <a:r>
              <a:rPr lang="ru-RU" sz="2600" dirty="0" smtClean="0"/>
              <a:t>Дорожного ремонтно-строительное управления</a:t>
            </a:r>
            <a:r>
              <a:rPr lang="en-US" sz="2600" dirty="0" smtClean="0"/>
              <a:t>”</a:t>
            </a:r>
            <a:r>
              <a:rPr lang="ru-RU" sz="2600" dirty="0" smtClean="0"/>
              <a:t> под руководством Лопоникова, была смонтирована ветроустановка, но из-за не учета розы ветров в промышленную эксплуатацию ветроустановка запущена не была.</a:t>
            </a:r>
          </a:p>
          <a:p>
            <a:endParaRPr lang="ru-RU" dirty="0"/>
          </a:p>
        </p:txBody>
      </p:sp>
      <p:pic>
        <p:nvPicPr>
          <p:cNvPr id="6" name="Picture 8" descr="1756_WinGen92k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57165"/>
            <a:ext cx="4214842" cy="5898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/>
          <a:lstStyle/>
          <a:p>
            <a:pPr algn="ctr"/>
            <a:r>
              <a:rPr lang="ru-RU" dirty="0" err="1" smtClean="0"/>
              <a:t>Геотермальмая</a:t>
            </a:r>
            <a:r>
              <a:rPr lang="ru-RU" dirty="0" smtClean="0"/>
              <a:t> энергия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85720" y="1785926"/>
            <a:ext cx="91440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     Геотермальная энергетика — производство электроэнергии, а также тепловой энергии за счёт тепловой энергии, содержащейся в недрах земли. </a:t>
            </a:r>
          </a:p>
          <a:p>
            <a:r>
              <a:rPr lang="ru-RU" sz="2800" dirty="0"/>
              <a:t> </a:t>
            </a:r>
            <a:r>
              <a:rPr lang="ru-RU" sz="2800" dirty="0" smtClean="0"/>
              <a:t>    В вулканических районах циркулирующая вода перегревается выше температур кипения на относительно небольших глубинах и по трещинам поднимается к поверхности, иногда проявляя себя в виде гейзеров.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500034" y="214290"/>
            <a:ext cx="8229600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/>
              <a:t>		Существуют следующие принципиальные возможности использования тепла земных глубин. Воду или смесь воды и пара в зависимости от их температуры можно направлять для горячего водоснабжения и теплоснабжения, для выработки электроэнергии либо одновременно для всех трех целей. </a:t>
            </a:r>
            <a:endParaRPr lang="ru-RU" dirty="0"/>
          </a:p>
        </p:txBody>
      </p:sp>
      <p:pic>
        <p:nvPicPr>
          <p:cNvPr id="48131" name="Picture 3" descr="Несьявеллир ГеоТЭС, Исландия"/>
          <p:cNvPicPr>
            <a:picLocks noChangeAspect="1" noChangeArrowheads="1"/>
          </p:cNvPicPr>
          <p:nvPr/>
        </p:nvPicPr>
        <p:blipFill>
          <a:blip r:embed="rId2" r:link="rId3"/>
          <a:srcRect/>
          <a:stretch>
            <a:fillRect/>
          </a:stretch>
        </p:blipFill>
        <p:spPr bwMode="auto">
          <a:xfrm>
            <a:off x="1857356" y="2786058"/>
            <a:ext cx="4715842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71462"/>
            <a:ext cx="8229600" cy="1143000"/>
          </a:xfrm>
        </p:spPr>
        <p:txBody>
          <a:bodyPr/>
          <a:lstStyle/>
          <a:p>
            <a:r>
              <a:rPr lang="ru-RU" dirty="0" smtClean="0"/>
              <a:t>Энергия приливов и отливов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5829312" cy="3640151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		Стратегия оптимальной эксплуатации приливной электростанции (ПЭС) проста: накапливать воду в водохранилище за плотиной во время приливов и расходовать ее на производство электроэнергии, когда наступает “пик потребления” в единых энергосистемах, ослабляя тем самым нагрузку на другие электростанции. </a:t>
            </a:r>
          </a:p>
          <a:p>
            <a:endParaRPr lang="ru-RU" dirty="0"/>
          </a:p>
        </p:txBody>
      </p:sp>
      <p:pic>
        <p:nvPicPr>
          <p:cNvPr id="5" name="Picture 11" descr="Вода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29322" y="2214554"/>
            <a:ext cx="2934519" cy="2000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396536"/>
          </a:xfrm>
        </p:spPr>
        <p:txBody>
          <a:bodyPr/>
          <a:lstStyle/>
          <a:p>
            <a:pPr algn="ctr"/>
            <a:r>
              <a:rPr lang="ru-RU" dirty="0" smtClean="0"/>
              <a:t>Тепловая энергия океана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1428736"/>
            <a:ext cx="464347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Созданы установки мини-ОТЕС  и ОТЕС-1 (ОТЕС – начальные буквы английских слов Осеаn Тhеrmal Energy Conversion, т.e. преобразование тепловой энергии океана – речь идет о преобразовании в электрическую энергию).  Это – одна грандиозная труба, в верхней части которой находится круглый машинный зал, где размещены все необходимые устройства для преобразования энергии.</a:t>
            </a:r>
          </a:p>
        </p:txBody>
      </p:sp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42807" y="1500174"/>
            <a:ext cx="3415407" cy="50720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786874" cy="2928958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3500" dirty="0" smtClean="0"/>
              <a:t>		Верхний конец трубопровода холодной воды расположится в океане на глубине 25–50 м. Машинный зал проектируется вокруг трубы на глубине около 100 м. Там будут установлены турбоагрегаты, работающие на парах аммиака, а также все остальное оборудование. 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428736"/>
          </a:xfrm>
        </p:spPr>
        <p:txBody>
          <a:bodyPr/>
          <a:lstStyle/>
          <a:p>
            <a:pPr algn="ctr"/>
            <a:r>
              <a:rPr lang="ru-RU" dirty="0" smtClean="0"/>
              <a:t>Энергия морских течений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785926"/>
            <a:ext cx="4429156" cy="4526280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dirty="0" smtClean="0"/>
              <a:t>		</a:t>
            </a:r>
            <a:r>
              <a:rPr lang="ru-RU" sz="2400" dirty="0" smtClean="0"/>
              <a:t>Неисчерпаемые запасы кинетической энергии морских течений, накопленные в океанах и морях, можно превращать в механическую и электрическую энергию с помощью турбин, погруженных в воду (подобно ветряным мельницам, «погруженным» в атмосферу). </a:t>
            </a:r>
            <a:endParaRPr lang="ru-RU" sz="2400" dirty="0"/>
          </a:p>
        </p:txBody>
      </p:sp>
      <p:pic>
        <p:nvPicPr>
          <p:cNvPr id="4" name="Picture 12" descr="Вода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1714488"/>
            <a:ext cx="3143272" cy="37004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396536"/>
          </a:xfrm>
        </p:spPr>
        <p:txBody>
          <a:bodyPr/>
          <a:lstStyle/>
          <a:p>
            <a:pPr algn="ctr"/>
            <a:r>
              <a:rPr lang="ru-RU" dirty="0" smtClean="0"/>
              <a:t>Гидроэнергия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6"/>
            <a:ext cx="4186238" cy="4783159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	  “Мини-ГЭС” могут располагаться на небольших реках или даже ручьях, их электрогенераторы будут работать при небольших перепадах воды или движимые лишь силой течения. Эти же “мини-ГЭС” могут быть установлены и на крупных реках с относительно быстрым течением.</a:t>
            </a:r>
            <a:endParaRPr lang="ru-RU" dirty="0"/>
          </a:p>
        </p:txBody>
      </p:sp>
      <p:pic>
        <p:nvPicPr>
          <p:cNvPr id="27649" name="Picture 4" descr="C:\Documents and Settings\Саша\Рабочий стол\физика\Bassein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1643050"/>
            <a:ext cx="3619830" cy="4357718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4287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/>
              <a:t>Вступление 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736"/>
            <a:ext cx="8183880" cy="4187952"/>
          </a:xfrm>
        </p:spPr>
        <p:txBody>
          <a:bodyPr>
            <a:normAutofit fontScale="85000" lnSpcReduction="10000"/>
          </a:bodyPr>
          <a:lstStyle/>
          <a:p>
            <a:pPr lvl="1">
              <a:buNone/>
            </a:pPr>
            <a:r>
              <a:rPr lang="en-US" dirty="0" smtClean="0"/>
              <a:t>		</a:t>
            </a:r>
            <a:r>
              <a:rPr lang="ru-RU" dirty="0" smtClean="0"/>
              <a:t>На пороге </a:t>
            </a:r>
            <a:r>
              <a:rPr lang="en-US" dirty="0" smtClean="0"/>
              <a:t>XXI</a:t>
            </a:r>
            <a:r>
              <a:rPr lang="ru-RU" dirty="0" smtClean="0"/>
              <a:t> века человек все чаще стал задумываться о том, что станет основой его существования в новой эре. Можно выделять много составляющих, играющих важнейшую роль в жизни людей, но особое место в ней занимает – ЭНЕРГЕТИКА. В связи с дефицитом и ограниченностью топливных ресурсов, проявляется переход к нетрадиционным (альтернативным источникам энергии).</a:t>
            </a:r>
          </a:p>
          <a:p>
            <a:pPr lvl="1">
              <a:buNone/>
            </a:pPr>
            <a:endParaRPr lang="ru-RU" dirty="0" smtClean="0"/>
          </a:p>
          <a:p>
            <a:pPr lvl="1">
              <a:buNone/>
            </a:pPr>
            <a:r>
              <a:rPr lang="en-US" dirty="0" smtClean="0"/>
              <a:t>		</a:t>
            </a:r>
            <a:r>
              <a:rPr lang="ru-RU" dirty="0" smtClean="0"/>
              <a:t>В своей работе я решил рассмотреть основные возможности использования нетрадиционных способов добычи энергии, которые пока не популярны в современном мире, но необходимы в будущем.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396536"/>
          </a:xfrm>
        </p:spPr>
        <p:txBody>
          <a:bodyPr/>
          <a:lstStyle/>
          <a:p>
            <a:pPr algn="ctr"/>
            <a:r>
              <a:rPr lang="ru-RU" dirty="0" smtClean="0"/>
              <a:t>Энергия волн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76" y="1357298"/>
            <a:ext cx="8929718" cy="45262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900" dirty="0" smtClean="0"/>
              <a:t>		На дно моря или озера устанавливается вертикальная труба, в подводной части которой сделано “окно”; попадая в него, глубинная волна (а это – почти постоянное явление) сжимает воздух в шахте, а тот крутит турбину генератора. При обратном движении воздух в турбине разрежается, приводя в движение вторую турбину. Таким образом, волновая электростанция работает беспрерывно почти при любой погоде, а ток по подводному кабелю передается на берег.</a:t>
            </a:r>
          </a:p>
          <a:p>
            <a:endParaRPr lang="ru-RU" dirty="0"/>
          </a:p>
        </p:txBody>
      </p:sp>
      <p:pic>
        <p:nvPicPr>
          <p:cNvPr id="26625" name="Picture 1" descr="C:\Users\Samsung\Pictures\энергия вол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3500438"/>
            <a:ext cx="5214974" cy="3143272"/>
          </a:xfrm>
          <a:prstGeom prst="rect">
            <a:avLst/>
          </a:prstGeom>
          <a:noFill/>
        </p:spPr>
      </p:pic>
      <p:pic>
        <p:nvPicPr>
          <p:cNvPr id="5" name="Picture 7" descr="Вода7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214686"/>
            <a:ext cx="3443318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14338"/>
            <a:ext cx="9144000" cy="1396536"/>
          </a:xfrm>
        </p:spPr>
        <p:txBody>
          <a:bodyPr/>
          <a:lstStyle/>
          <a:p>
            <a:pPr algn="ctr"/>
            <a:r>
              <a:rPr lang="ru-RU" dirty="0" smtClean="0"/>
              <a:t>Гидротермальная энергия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46237"/>
            <a:ext cx="4757742" cy="4926035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600" dirty="0" smtClean="0"/>
              <a:t>		Принцип получения энергии гидротермальными электростанциями.   Для этого необходима установка, действующая по принципу “холодильник наоборот  Горячий пар, который образуется в результате теплообмена, конденсируется, его температура поднимается до 110</a:t>
            </a:r>
            <a:r>
              <a:rPr lang="ru-RU" sz="2600" dirty="0" smtClean="0">
                <a:sym typeface="Symbol"/>
              </a:rPr>
              <a:t></a:t>
            </a:r>
            <a:r>
              <a:rPr lang="ru-RU" sz="2600" dirty="0" smtClean="0"/>
              <a:t>С, а затем его можно пускать либо на турбины электростанций, либо на нагревание воды в батареях центрального отопления до 60-65</a:t>
            </a:r>
            <a:r>
              <a:rPr lang="ru-RU" sz="2600" dirty="0" smtClean="0">
                <a:sym typeface="Symbol"/>
              </a:rPr>
              <a:t></a:t>
            </a:r>
            <a:r>
              <a:rPr lang="ru-RU" sz="2600" dirty="0" smtClean="0"/>
              <a:t> С.  </a:t>
            </a:r>
          </a:p>
          <a:p>
            <a:endParaRPr lang="ru-RU" dirty="0"/>
          </a:p>
        </p:txBody>
      </p:sp>
      <p:pic>
        <p:nvPicPr>
          <p:cNvPr id="5" name="Picture 9" descr="art18_1"/>
          <p:cNvPicPr>
            <a:picLocks noChangeAspect="1" noChangeArrowheads="1"/>
          </p:cNvPicPr>
          <p:nvPr/>
        </p:nvPicPr>
        <p:blipFill>
          <a:blip r:embed="rId2"/>
          <a:srcRect t="3282" b="5275"/>
          <a:stretch>
            <a:fillRect/>
          </a:stretch>
        </p:blipFill>
        <p:spPr bwMode="auto">
          <a:xfrm>
            <a:off x="5143504" y="2000240"/>
            <a:ext cx="3742684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285776"/>
            <a:ext cx="9144000" cy="139653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Управляемый термоядерный синтез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74799"/>
            <a:ext cx="8229600" cy="2282829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dirty="0" smtClean="0"/>
              <a:t>		Управляемый термоядерный синтез использует ядерную энергию, выделяющуюся при слиянии легких ядер, таких как ядра водорода или его изотопов дейтерия и трития. (Реакция синтеза дейтерия с тритием D + T = </a:t>
            </a:r>
            <a:r>
              <a:rPr lang="ru-RU" sz="2400" dirty="0" err="1" smtClean="0"/>
              <a:t>He</a:t>
            </a:r>
            <a:r>
              <a:rPr lang="ru-RU" sz="2400" dirty="0" smtClean="0"/>
              <a:t> + </a:t>
            </a:r>
            <a:r>
              <a:rPr lang="ru-RU" sz="2400" dirty="0" err="1" smtClean="0"/>
              <a:t>n</a:t>
            </a:r>
            <a:r>
              <a:rPr lang="ru-RU" sz="2400" dirty="0" smtClean="0"/>
              <a:t>, результате которой образуется ядро гелия, Не, и нейтрон.).</a:t>
            </a:r>
          </a:p>
          <a:p>
            <a:endParaRPr lang="ru-RU" dirty="0"/>
          </a:p>
        </p:txBody>
      </p:sp>
      <p:pic>
        <p:nvPicPr>
          <p:cNvPr id="24577" name="Picture 1" descr="C:\Users\Samsung\Pictures\упр термояд синтез.jpg"/>
          <p:cNvPicPr>
            <a:picLocks noChangeAspect="1" noChangeArrowheads="1"/>
          </p:cNvPicPr>
          <p:nvPr/>
        </p:nvPicPr>
        <p:blipFill>
          <a:blip r:embed="rId2"/>
          <a:srcRect b="5188"/>
          <a:stretch>
            <a:fillRect/>
          </a:stretch>
        </p:blipFill>
        <p:spPr bwMode="auto">
          <a:xfrm>
            <a:off x="2643174" y="3357562"/>
            <a:ext cx="4014486" cy="32147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6536"/>
          </a:xfrm>
        </p:spPr>
        <p:txBody>
          <a:bodyPr/>
          <a:lstStyle/>
          <a:p>
            <a:pPr algn="ctr"/>
            <a:r>
              <a:rPr lang="ru-RU" dirty="0" smtClean="0"/>
              <a:t>Водород – топливо будущего</a:t>
            </a:r>
            <a:endParaRPr lang="ru-RU" dirty="0"/>
          </a:p>
        </p:txBody>
      </p:sp>
      <p:pic>
        <p:nvPicPr>
          <p:cNvPr id="2355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3571876"/>
            <a:ext cx="6182931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85752" y="1500174"/>
            <a:ext cx="842965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Водород  можно считать идеальным топливом. Он имеется всюду, где есть вода. При сжигании водорода образуется вода, которую можно снова разложить на водород и кислород, причем этот процесс не вызывает никакого загрязнения окружающей среды.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214282" y="1928802"/>
            <a:ext cx="8572560" cy="342902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На данный момент водород является самым разрабатываемым «топливом будущего». На это есть несколько причин: при окислении водорода образуется как побочный продукт вода, из нее же можно водород добывать. А если учесть, что 73% поверхности Земли покрыты водой, то можно считать, что водород неисчерпаемое топливо. Так же возможно использование водорода для осуществления термоядерного синтеза, который вот уже несколько миллиардов лет происходит на нашем Солнце и обеспечивает нас солнечной энергией.</a:t>
            </a:r>
          </a:p>
        </p:txBody>
      </p:sp>
      <p:pic>
        <p:nvPicPr>
          <p:cNvPr id="5" name="Picture 8" descr="_____159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214290"/>
            <a:ext cx="1500198" cy="2222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6536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Проблемы развития альтернативных источников электроэнергии в нашей стране?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85926"/>
            <a:ext cx="8229600" cy="4526280"/>
          </a:xfrm>
        </p:spPr>
        <p:txBody>
          <a:bodyPr>
            <a:normAutofit fontScale="62500" lnSpcReduction="20000"/>
          </a:bodyPr>
          <a:lstStyle/>
          <a:p>
            <a:r>
              <a:rPr lang="ru-RU" sz="4000" dirty="0" smtClean="0"/>
              <a:t>  В 1990 году на долю АПЭ приходилось приблизительно 0,05 % общего энергобаланса,   (т.е. приблизительно в 30 раз меньше, чем в США) Но в чем, же проблемы такого положения альтернативной электроэнергетике в России?  </a:t>
            </a:r>
          </a:p>
          <a:p>
            <a:r>
              <a:rPr lang="ru-RU" sz="4000" dirty="0" smtClean="0"/>
              <a:t>1.В стране отсутствует отрасль, объединяющая все   разрозненные разработки в единый стратегический замысел. </a:t>
            </a:r>
          </a:p>
          <a:p>
            <a:r>
              <a:rPr lang="ru-RU" sz="4000" dirty="0" smtClean="0"/>
              <a:t>2.Практически отсутствует стратегия полномасштабного перехода к альтернативной энергетике  </a:t>
            </a:r>
          </a:p>
          <a:p>
            <a:r>
              <a:rPr lang="ru-RU" sz="4000" dirty="0" smtClean="0"/>
              <a:t>3.Проблема финансирования  тоже актуальна и наиболее важная.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214290"/>
            <a:ext cx="857256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	Но все-таки в нашей стране существуют станции, которые вырабатывают энергию за счет альтернативных источников, несмотря на то, что их доля мала и незначительна. </a:t>
            </a:r>
          </a:p>
          <a:p>
            <a:r>
              <a:rPr lang="ru-RU" sz="2000" dirty="0" smtClean="0"/>
              <a:t>Подземное тепло или геотермальную энергию используют на Камчатке. </a:t>
            </a:r>
          </a:p>
          <a:p>
            <a:endParaRPr lang="ru-RU" dirty="0" smtClean="0"/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27062" y="2000240"/>
            <a:ext cx="6902524" cy="4429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2860" y="5300505"/>
            <a:ext cx="70723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	На Кольском полуострове используют энергию приливов и отливов (Кислогубская станция, она располагается в заливе, которое соединяется с морем, такое узкое пространство перегораживают плотиной и устанавливают турбины).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82" y="571480"/>
            <a:ext cx="89297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	Выделяют основные области использования геотермальной энергии.</a:t>
            </a:r>
            <a:endParaRPr lang="ru-RU" sz="2400" dirty="0"/>
          </a:p>
        </p:txBody>
      </p:sp>
      <p:pic>
        <p:nvPicPr>
          <p:cNvPr id="51204" name="Picture 4" descr="C:\Users\Samsung\Pictures\кольский полуостр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6578" y="5263343"/>
            <a:ext cx="1500198" cy="1451805"/>
          </a:xfrm>
          <a:prstGeom prst="rect">
            <a:avLst/>
          </a:prstGeom>
          <a:noFill/>
        </p:spPr>
      </p:pic>
      <p:pic>
        <p:nvPicPr>
          <p:cNvPr id="5120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571612"/>
            <a:ext cx="6607175" cy="35448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5357802"/>
            <a:ext cx="8229600" cy="142878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Солнечная энергию используют в разных частях России, особых закономерностей нет, только необходима ясная солнечная погода.</a:t>
            </a: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 t="5033" r="702" b="4295"/>
          <a:stretch>
            <a:fillRect/>
          </a:stretch>
        </p:blipFill>
        <p:spPr bwMode="auto">
          <a:xfrm>
            <a:off x="571472" y="357165"/>
            <a:ext cx="8215370" cy="504536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6039"/>
            <a:ext cx="8429684" cy="163988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800" dirty="0" smtClean="0"/>
              <a:t>        Ветровые станции широкого распространения у нас не получили, но выделяются некоторые области.   </a:t>
            </a:r>
          </a:p>
          <a:p>
            <a:endParaRPr lang="ru-RU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367" y="1714488"/>
            <a:ext cx="8094161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28736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Проблемные вопросы: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02962" y="1741378"/>
            <a:ext cx="8183880" cy="4187952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Что такое электроэнергетика?</a:t>
            </a:r>
          </a:p>
          <a:p>
            <a:r>
              <a:rPr lang="ru-RU" dirty="0" smtClean="0"/>
              <a:t>Что относится к видам «нетрадиционной» энергии? Способы её получения.</a:t>
            </a:r>
          </a:p>
          <a:p>
            <a:r>
              <a:rPr lang="ru-RU" dirty="0" smtClean="0"/>
              <a:t>Проблемы развития альтернативных источников электроэнергии в нашей стране?</a:t>
            </a:r>
          </a:p>
          <a:p>
            <a:r>
              <a:rPr lang="ru-RU" dirty="0" smtClean="0"/>
              <a:t>Общие проблемы развития «нетрадиционной» энергетики в нашей стране?</a:t>
            </a:r>
          </a:p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Проблем, связанных с переходом на альтернативную электроэнергетику, у нас очень много, но, главное, то, что нам необходимо начать разработку и финансирование станций таких типа, потому что это сказывается на экономическом отставании страны, если сейчас это еще не очень проявляется, то в будущем ситуация изменится в корне из-за того, что традиционные источники энергии не </a:t>
            </a:r>
            <a:r>
              <a:rPr lang="ru-RU" dirty="0" err="1" smtClean="0"/>
              <a:t>возобновимы</a:t>
            </a:r>
            <a:r>
              <a:rPr lang="ru-RU" dirty="0" smtClean="0"/>
              <a:t>, и на долго их не хватит.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1714488"/>
            <a:ext cx="8501122" cy="257176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dirty="0" smtClean="0"/>
              <a:t>		 </a:t>
            </a:r>
            <a:r>
              <a:rPr lang="ru-RU" sz="8000" dirty="0" smtClean="0"/>
              <a:t>В своей работе я рассказал об альтернативных источниках электроэнергетики,   выделил то, что тормозит развитие альтернативной энергии.</a:t>
            </a:r>
          </a:p>
          <a:p>
            <a:pPr>
              <a:buNone/>
            </a:pPr>
            <a:endParaRPr lang="ru-RU" sz="8000" dirty="0" smtClean="0"/>
          </a:p>
          <a:p>
            <a:pPr>
              <a:buNone/>
            </a:pPr>
            <a:r>
              <a:rPr lang="ru-RU" sz="8000" dirty="0" smtClean="0"/>
              <a:t> 		Существует много путей выхода, и каждый человек по-своему оценивает их, но я хочу предложить следующее:</a:t>
            </a:r>
          </a:p>
          <a:p>
            <a:pPr>
              <a:buNone/>
            </a:pPr>
            <a:r>
              <a:rPr lang="ru-RU" sz="8000" dirty="0" smtClean="0"/>
              <a:t>	1) Необходимо объединить все разрозненные разработки в единый стратегический замысел.</a:t>
            </a:r>
          </a:p>
          <a:p>
            <a:pPr>
              <a:buNone/>
            </a:pPr>
            <a:r>
              <a:rPr lang="ru-RU" sz="8000" dirty="0" smtClean="0"/>
              <a:t>	2) Обратить особое внимание на использование альтернативных источников в крупных, развитых, индустриальных городах .</a:t>
            </a:r>
          </a:p>
          <a:p>
            <a:pPr>
              <a:buNone/>
            </a:pPr>
            <a:r>
              <a:rPr lang="ru-RU" sz="8000" dirty="0" smtClean="0"/>
              <a:t>	3) Создать привлекательность для инвесторов во вложении денежных средств в проекты, связанные с переходом на альтернативные источники электроэнергетики, путем снижением налогов или предоставлением определенных льгот.  </a:t>
            </a:r>
          </a:p>
          <a:p>
            <a:pPr>
              <a:buNone/>
            </a:pPr>
            <a:r>
              <a:rPr lang="ru-RU" sz="8000" dirty="0" smtClean="0"/>
              <a:t>	4) Необходимо с помощью средств массовой информации донести до людей сложившуюся на сегодняшний день ситуацию, но и обратить их внимание на важность такого перехода.</a:t>
            </a:r>
          </a:p>
          <a:p>
            <a:endParaRPr lang="ru-RU" sz="80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222" y="142852"/>
            <a:ext cx="9144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dirty="0" smtClean="0"/>
              <a:t>    Роль энергии в поддержании и дальнейшем развитии цивилизации неоспорима.    </a:t>
            </a:r>
          </a:p>
          <a:p>
            <a:pPr>
              <a:buNone/>
            </a:pPr>
            <a:r>
              <a:rPr lang="ru-RU" sz="2000" dirty="0" smtClean="0"/>
              <a:t>    Уже сейчас явно выражена необходимость перехода к альтернативной электроэнергетике.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 lIns="73884" tIns="36942" bIns="36942"/>
          <a:lstStyle/>
          <a:p>
            <a:endParaRPr lang="ru-RU" smtClean="0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73884" tIns="36942" rIns="73884" bIns="36942"/>
          <a:lstStyle/>
          <a:p>
            <a:endParaRPr lang="ru-RU" smtClean="0"/>
          </a:p>
        </p:txBody>
      </p:sp>
      <p:pic>
        <p:nvPicPr>
          <p:cNvPr id="44036" name="Picture 4" descr="untitled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b="623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4037" name="Picture 5" descr="1756_WinGen92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35292" y="4724400"/>
            <a:ext cx="518751" cy="5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8" name="Picture 6" descr="1756_WinGen92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13895" y="3645505"/>
            <a:ext cx="454243" cy="50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9" name="Picture 7" descr="1756_WinGen92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56477" y="2002971"/>
            <a:ext cx="454243" cy="50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0" name="Picture 8" descr="1756_WinGen92k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228" y="5013477"/>
            <a:ext cx="517407" cy="5757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1" name="Picture 9" descr="sun03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65227" y="6062133"/>
            <a:ext cx="575196" cy="5769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2" name="Picture 10" descr="sun0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847" y="3645505"/>
            <a:ext cx="502624" cy="50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3" name="Picture 12" descr="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707863" y="5373915"/>
            <a:ext cx="420645" cy="6470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4" name="Picture 13" descr="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058752" y="5228772"/>
            <a:ext cx="481122" cy="7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45" name="Picture 14" descr="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3884" y="188686"/>
            <a:ext cx="588635" cy="908353"/>
          </a:xfrm>
          <a:prstGeom prst="rect">
            <a:avLst/>
          </a:prstGeom>
          <a:noFill/>
          <a:ln w="19050">
            <a:solidFill>
              <a:srgbClr val="FFFF66"/>
            </a:solidFill>
            <a:miter lim="800000"/>
            <a:headEnd/>
            <a:tailEnd/>
          </a:ln>
        </p:spPr>
      </p:pic>
      <p:pic>
        <p:nvPicPr>
          <p:cNvPr id="44046" name="Picture 36" descr="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211831" y="5589210"/>
            <a:ext cx="420646" cy="64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7" name="Text Box 38"/>
          <p:cNvSpPr txBox="1">
            <a:spLocks noChangeArrowheads="1"/>
          </p:cNvSpPr>
          <p:nvPr/>
        </p:nvSpPr>
        <p:spPr bwMode="auto">
          <a:xfrm>
            <a:off x="1115450" y="333829"/>
            <a:ext cx="2756371" cy="6463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31" tIns="45716" rIns="91431" bIns="45716">
            <a:spAutoFit/>
          </a:bodyPr>
          <a:lstStyle/>
          <a:p>
            <a:pPr defTabSz="914566">
              <a:spcBef>
                <a:spcPct val="50000"/>
              </a:spcBef>
            </a:pPr>
            <a:r>
              <a:rPr lang="ru-RU" dirty="0">
                <a:solidFill>
                  <a:srgbClr val="FFFF66"/>
                </a:solidFill>
              </a:rPr>
              <a:t>- </a:t>
            </a:r>
            <a:r>
              <a:rPr lang="ru-RU" b="1" dirty="0">
                <a:solidFill>
                  <a:srgbClr val="FFFF66"/>
                </a:solidFill>
              </a:rPr>
              <a:t>геотермические станции</a:t>
            </a:r>
          </a:p>
        </p:txBody>
      </p:sp>
      <p:pic>
        <p:nvPicPr>
          <p:cNvPr id="44048" name="Picture 39" descr="1756_WinGen92k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1313" y="1341363"/>
            <a:ext cx="841291" cy="936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49" name="Text Box 40"/>
          <p:cNvSpPr txBox="1">
            <a:spLocks noChangeArrowheads="1"/>
          </p:cNvSpPr>
          <p:nvPr/>
        </p:nvSpPr>
        <p:spPr bwMode="auto">
          <a:xfrm>
            <a:off x="1166519" y="1360715"/>
            <a:ext cx="2856598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pPr defTabSz="914566"/>
            <a:r>
              <a:rPr lang="ru-RU" b="1" dirty="0">
                <a:solidFill>
                  <a:srgbClr val="FFFF66"/>
                </a:solidFill>
              </a:rPr>
              <a:t>- </a:t>
            </a:r>
            <a:r>
              <a:rPr lang="ru-RU" b="1" dirty="0" err="1">
                <a:solidFill>
                  <a:srgbClr val="FFFF66"/>
                </a:solidFill>
              </a:rPr>
              <a:t>ветроэнергоустановки</a:t>
            </a:r>
            <a:endParaRPr lang="ru-RU" b="1" dirty="0">
              <a:solidFill>
                <a:srgbClr val="FFFF66"/>
              </a:solidFill>
            </a:endParaRPr>
          </a:p>
        </p:txBody>
      </p:sp>
      <p:pic>
        <p:nvPicPr>
          <p:cNvPr id="44050" name="Picture 41" descr="sun03"/>
          <p:cNvPicPr>
            <a:picLocks noChangeAspect="1" noChangeArrowheads="1" noCrop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78741" y="2492829"/>
            <a:ext cx="864137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51" name="Text Box 42"/>
          <p:cNvSpPr txBox="1">
            <a:spLocks noChangeArrowheads="1"/>
          </p:cNvSpPr>
          <p:nvPr/>
        </p:nvSpPr>
        <p:spPr bwMode="auto">
          <a:xfrm>
            <a:off x="1240435" y="2656114"/>
            <a:ext cx="2818639" cy="369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31" tIns="45716" rIns="91431" bIns="45716">
            <a:spAutoFit/>
          </a:bodyPr>
          <a:lstStyle/>
          <a:p>
            <a:pPr defTabSz="914566"/>
            <a:r>
              <a:rPr lang="ru-RU" b="1" dirty="0">
                <a:solidFill>
                  <a:srgbClr val="FFFF66"/>
                </a:solidFill>
              </a:rPr>
              <a:t>- «солнечные» станции </a:t>
            </a:r>
          </a:p>
        </p:txBody>
      </p:sp>
      <p:pic>
        <p:nvPicPr>
          <p:cNvPr id="44052" name="Picture 43" descr="bird1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230773" y="1179286"/>
            <a:ext cx="1644952" cy="874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3" name="Picture 45" descr="bird17"/>
          <p:cNvPicPr>
            <a:picLocks noChangeAspect="1" noChangeArrowheads="1" noCrop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87524" y="2989943"/>
            <a:ext cx="1644952" cy="874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4" name="Picture 46" descr="Ветер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766614" y="5458581"/>
            <a:ext cx="670613" cy="56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5" name="Picture 47" descr="Ветер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937545" y="3318934"/>
            <a:ext cx="670614" cy="560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6" name="Picture 48" descr="Ветер"/>
          <p:cNvPicPr>
            <a:picLocks noChangeAspect="1" noChangeArrowheads="1" noCrop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754773" y="850296"/>
            <a:ext cx="670614" cy="560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7" name="Picture 49" descr="bird3"/>
          <p:cNvPicPr>
            <a:picLocks noChangeAspect="1" noChangeArrowheads="1" noCrop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2316910" y="1618343"/>
            <a:ext cx="915207" cy="81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8" name="Picture 50" descr="sun03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01070" y="4526038"/>
            <a:ext cx="502624" cy="503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59" name="Picture 51" descr="1756_WinGen92k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9863" y="4526038"/>
            <a:ext cx="454243" cy="504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60" name="Picture 52" descr="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463525" y="4086982"/>
            <a:ext cx="481122" cy="7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l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-24"/>
            <a:ext cx="8229600" cy="1143000"/>
          </a:xfrm>
        </p:spPr>
        <p:txBody>
          <a:bodyPr/>
          <a:lstStyle/>
          <a:p>
            <a:pPr algn="ctr"/>
            <a:r>
              <a:rPr lang="ru-RU" dirty="0" smtClean="0"/>
              <a:t>Список </a:t>
            </a:r>
            <a:r>
              <a:rPr lang="ru-RU" dirty="0" err="1" smtClean="0"/>
              <a:t>литералуры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53249" name="Rectangle 1"/>
          <p:cNvSpPr>
            <a:spLocks noChangeArrowheads="1"/>
          </p:cNvSpPr>
          <p:nvPr/>
        </p:nvSpPr>
        <p:spPr bwMode="auto">
          <a:xfrm>
            <a:off x="214282" y="1500174"/>
            <a:ext cx="871543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1. Журнал  «Наука и жизнь», издательство «Правда», 1989г.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2. Источники энергии. Факты, проблемы, решения. – М.: Наука и техника, 1997г.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3. Нетрадиционные источники энергии. – М.: Знание, 1982г.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4. П.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Ревелль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Ч.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Ревелль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«Энергетические проблемы человечества», «Мир», 1995г.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5. Славкин В. Все обо всем – М.: ТКО «АСТ», 1996г.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6. Справочник школьника – М.: «Слово», 1995г.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7. Электротехнический справочник, книга 1 “Производство и распределение 	электрической энергии” (под общей редакцией профессоров МЭИ: И. Н. 	Орлова (гл. редактор) и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др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)) – М.: </a:t>
            </a:r>
            <a:r>
              <a:rPr kumimoji="0" lang="ru-RU" sz="16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Энергоатомиздат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, 1988г.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 Электронная библиотека: 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8.1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2"/>
              </a:rPr>
              <a:t>allks.narod.ru/energet.htm#5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8.2. www.science-award.siemens.ru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8.3.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3"/>
              </a:rPr>
              <a:t>www.wikipedia.org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8.4. </a:t>
            </a:r>
            <a:r>
              <a:rPr kumimoji="0" lang="en-US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  <a:hlinkClick r:id="rId4"/>
              </a:rPr>
              <a:t>www.energy-bio.ru/blouwenergy.htm</a:t>
            </a:r>
            <a:endParaRPr kumimoji="0" lang="en-US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Заголовок 59"/>
          <p:cNvSpPr>
            <a:spLocks noGrp="1"/>
          </p:cNvSpPr>
          <p:nvPr>
            <p:ph type="title"/>
          </p:nvPr>
        </p:nvSpPr>
        <p:spPr>
          <a:xfrm>
            <a:off x="0" y="-357214"/>
            <a:ext cx="9144000" cy="1433514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Что такое электроэнергетика?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1406" y="1357298"/>
            <a:ext cx="8858312" cy="92869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1800" dirty="0" smtClean="0"/>
              <a:t>         </a:t>
            </a:r>
            <a:r>
              <a:rPr lang="ru-RU" sz="1800" i="1" dirty="0" smtClean="0"/>
              <a:t>Электроэнергетика</a:t>
            </a:r>
            <a:r>
              <a:rPr lang="ru-RU" sz="1800" dirty="0" smtClean="0"/>
              <a:t> – составная часть энергетики, задача которой – выработка электроэнергии на электростанциях и передача ее</a:t>
            </a:r>
            <a:endParaRPr lang="en-US" sz="1800" dirty="0" smtClean="0"/>
          </a:p>
          <a:p>
            <a:pPr>
              <a:buNone/>
            </a:pPr>
            <a:r>
              <a:rPr lang="ru-RU" sz="1800" dirty="0" smtClean="0"/>
              <a:t> </a:t>
            </a:r>
            <a:r>
              <a:rPr lang="en-US" sz="1800" dirty="0" smtClean="0"/>
              <a:t>    </a:t>
            </a:r>
            <a:r>
              <a:rPr lang="ru-RU" sz="1800" dirty="0" smtClean="0"/>
              <a:t>потребителям</a:t>
            </a:r>
            <a:r>
              <a:rPr lang="en-US" sz="1800" dirty="0" smtClean="0"/>
              <a:t> </a:t>
            </a:r>
            <a:r>
              <a:rPr lang="ru-RU" sz="1800" dirty="0" smtClean="0"/>
              <a:t>по линиям электропередач.</a:t>
            </a:r>
          </a:p>
        </p:txBody>
      </p:sp>
      <p:pic>
        <p:nvPicPr>
          <p:cNvPr id="3074" name="Picture 2" descr="C:\Users\Samsung\Pictures\kts_475833005.jpg"/>
          <p:cNvPicPr>
            <a:picLocks noChangeAspect="1" noChangeArrowheads="1"/>
          </p:cNvPicPr>
          <p:nvPr/>
        </p:nvPicPr>
        <p:blipFill>
          <a:blip r:embed="rId2"/>
          <a:srcRect l="4167"/>
          <a:stretch>
            <a:fillRect/>
          </a:stretch>
        </p:blipFill>
        <p:spPr bwMode="auto">
          <a:xfrm>
            <a:off x="7286644" y="1714488"/>
            <a:ext cx="1643074" cy="1645961"/>
          </a:xfrm>
          <a:prstGeom prst="rect">
            <a:avLst/>
          </a:prstGeom>
          <a:noFill/>
        </p:spPr>
      </p:pic>
      <p:grpSp>
        <p:nvGrpSpPr>
          <p:cNvPr id="32" name="Organization Chart 7"/>
          <p:cNvGrpSpPr>
            <a:grpSpLocks noChangeAspect="1"/>
          </p:cNvGrpSpPr>
          <p:nvPr/>
        </p:nvGrpSpPr>
        <p:grpSpPr bwMode="auto">
          <a:xfrm>
            <a:off x="784455" y="2786058"/>
            <a:ext cx="6716503" cy="3929090"/>
            <a:chOff x="518" y="1468"/>
            <a:chExt cx="3744" cy="2448"/>
          </a:xfrm>
        </p:grpSpPr>
        <p:cxnSp>
          <p:nvCxnSpPr>
            <p:cNvPr id="33" name="_s172078"/>
            <p:cNvCxnSpPr>
              <a:cxnSpLocks noChangeShapeType="1"/>
              <a:stCxn id="57" idx="3"/>
              <a:endCxn id="47" idx="2"/>
            </p:cNvCxnSpPr>
            <p:nvPr/>
          </p:nvCxnSpPr>
          <p:spPr bwMode="auto">
            <a:xfrm flipV="1">
              <a:off x="2534" y="2188"/>
              <a:ext cx="145" cy="720"/>
            </a:xfrm>
            <a:prstGeom prst="bentConnector2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34" name="_s172076"/>
            <p:cNvCxnSpPr>
              <a:cxnSpLocks noChangeShapeType="1"/>
              <a:stCxn id="56" idx="3"/>
              <a:endCxn id="46" idx="2"/>
            </p:cNvCxnSpPr>
            <p:nvPr/>
          </p:nvCxnSpPr>
          <p:spPr bwMode="auto">
            <a:xfrm flipV="1">
              <a:off x="1382" y="2188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35" name="_s172074"/>
            <p:cNvCxnSpPr>
              <a:cxnSpLocks noChangeShapeType="1"/>
              <a:stCxn id="55" idx="3"/>
              <a:endCxn id="46" idx="2"/>
            </p:cNvCxnSpPr>
            <p:nvPr/>
          </p:nvCxnSpPr>
          <p:spPr bwMode="auto">
            <a:xfrm flipV="1">
              <a:off x="1382" y="2188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36" name="_s172072"/>
            <p:cNvCxnSpPr>
              <a:cxnSpLocks noChangeShapeType="1"/>
              <a:stCxn id="54" idx="3"/>
              <a:endCxn id="48" idx="2"/>
            </p:cNvCxnSpPr>
            <p:nvPr/>
          </p:nvCxnSpPr>
          <p:spPr bwMode="auto">
            <a:xfrm flipV="1">
              <a:off x="3686" y="2188"/>
              <a:ext cx="144" cy="1584"/>
            </a:xfrm>
            <a:prstGeom prst="bentConnector2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37" name="_s172070"/>
            <p:cNvCxnSpPr>
              <a:cxnSpLocks noChangeShapeType="1"/>
              <a:stCxn id="53" idx="3"/>
              <a:endCxn id="48" idx="2"/>
            </p:cNvCxnSpPr>
            <p:nvPr/>
          </p:nvCxnSpPr>
          <p:spPr bwMode="auto">
            <a:xfrm flipV="1">
              <a:off x="3686" y="2188"/>
              <a:ext cx="144" cy="1152"/>
            </a:xfrm>
            <a:prstGeom prst="bentConnector2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38" name="_s172068"/>
            <p:cNvCxnSpPr>
              <a:cxnSpLocks noChangeShapeType="1"/>
              <a:stCxn id="52" idx="3"/>
              <a:endCxn id="48" idx="2"/>
            </p:cNvCxnSpPr>
            <p:nvPr/>
          </p:nvCxnSpPr>
          <p:spPr bwMode="auto">
            <a:xfrm flipV="1">
              <a:off x="3686" y="2188"/>
              <a:ext cx="144" cy="720"/>
            </a:xfrm>
            <a:prstGeom prst="bentConnector2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39" name="_s172060"/>
            <p:cNvCxnSpPr>
              <a:cxnSpLocks noChangeShapeType="1"/>
              <a:stCxn id="51" idx="3"/>
              <a:endCxn id="48" idx="2"/>
            </p:cNvCxnSpPr>
            <p:nvPr/>
          </p:nvCxnSpPr>
          <p:spPr bwMode="auto">
            <a:xfrm flipV="1">
              <a:off x="3686" y="2188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40" name="_s172054"/>
            <p:cNvCxnSpPr>
              <a:cxnSpLocks noChangeShapeType="1"/>
              <a:stCxn id="50" idx="3"/>
              <a:endCxn id="47" idx="2"/>
            </p:cNvCxnSpPr>
            <p:nvPr/>
          </p:nvCxnSpPr>
          <p:spPr bwMode="auto">
            <a:xfrm flipV="1">
              <a:off x="2534" y="2188"/>
              <a:ext cx="145" cy="288"/>
            </a:xfrm>
            <a:prstGeom prst="bentConnector2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41" name="_s172048"/>
            <p:cNvCxnSpPr>
              <a:cxnSpLocks noChangeShapeType="1"/>
              <a:stCxn id="49" idx="3"/>
              <a:endCxn id="46" idx="2"/>
            </p:cNvCxnSpPr>
            <p:nvPr/>
          </p:nvCxnSpPr>
          <p:spPr bwMode="auto">
            <a:xfrm flipV="1">
              <a:off x="1382" y="2188"/>
              <a:ext cx="144" cy="288"/>
            </a:xfrm>
            <a:prstGeom prst="bentConnector2">
              <a:avLst/>
            </a:prstGeom>
            <a:noFill/>
            <a:ln w="285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42" name="_s172046"/>
            <p:cNvCxnSpPr>
              <a:cxnSpLocks noChangeShapeType="1"/>
              <a:stCxn id="48" idx="0"/>
              <a:endCxn id="45" idx="2"/>
            </p:cNvCxnSpPr>
            <p:nvPr/>
          </p:nvCxnSpPr>
          <p:spPr bwMode="auto">
            <a:xfrm rot="5400000" flipH="1">
              <a:off x="3182" y="1252"/>
              <a:ext cx="144" cy="115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cxnSp>
          <p:nvCxnSpPr>
            <p:cNvPr id="43" name="_s172045"/>
            <p:cNvCxnSpPr>
              <a:cxnSpLocks noChangeShapeType="1"/>
              <a:stCxn id="47" idx="0"/>
              <a:endCxn id="45" idx="2"/>
            </p:cNvCxnSpPr>
            <p:nvPr/>
          </p:nvCxnSpPr>
          <p:spPr bwMode="auto">
            <a:xfrm rot="-5400000">
              <a:off x="2607" y="1827"/>
              <a:ext cx="144" cy="1"/>
            </a:xfrm>
            <a:prstGeom prst="straightConnector1">
              <a:avLst/>
            </a:prstGeom>
            <a:noFill/>
            <a:ln w="28575">
              <a:solidFill>
                <a:srgbClr val="008000"/>
              </a:solidFill>
              <a:round/>
              <a:headEnd/>
              <a:tailEnd/>
            </a:ln>
          </p:spPr>
        </p:cxnSp>
        <p:cxnSp>
          <p:nvCxnSpPr>
            <p:cNvPr id="44" name="_s172044"/>
            <p:cNvCxnSpPr>
              <a:cxnSpLocks noChangeShapeType="1"/>
              <a:stCxn id="46" idx="0"/>
              <a:endCxn id="45" idx="2"/>
            </p:cNvCxnSpPr>
            <p:nvPr/>
          </p:nvCxnSpPr>
          <p:spPr bwMode="auto">
            <a:xfrm rot="16200000">
              <a:off x="2030" y="1252"/>
              <a:ext cx="144" cy="1152"/>
            </a:xfrm>
            <a:prstGeom prst="bentConnector3">
              <a:avLst>
                <a:gd name="adj1" fmla="val 50000"/>
              </a:avLst>
            </a:prstGeom>
            <a:noFill/>
            <a:ln w="2857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</p:spPr>
        </p:cxnSp>
        <p:sp>
          <p:nvSpPr>
            <p:cNvPr id="45" name="_s172040"/>
            <p:cNvSpPr>
              <a:spLocks noChangeArrowheads="1"/>
            </p:cNvSpPr>
            <p:nvPr/>
          </p:nvSpPr>
          <p:spPr bwMode="auto">
            <a:xfrm>
              <a:off x="2246" y="1468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tx2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131888">
                <a:defRPr/>
              </a:pPr>
              <a:r>
                <a:rPr lang="ru-RU" sz="1300" b="1" dirty="0">
                  <a:solidFill>
                    <a:srgbClr val="1C1C1C"/>
                  </a:solidFill>
                </a:rPr>
                <a:t>Электроэнергетика</a:t>
              </a:r>
            </a:p>
          </p:txBody>
        </p:sp>
        <p:sp>
          <p:nvSpPr>
            <p:cNvPr id="46" name="_s172041"/>
            <p:cNvSpPr>
              <a:spLocks noChangeArrowheads="1"/>
            </p:cNvSpPr>
            <p:nvPr/>
          </p:nvSpPr>
          <p:spPr bwMode="auto">
            <a:xfrm>
              <a:off x="1094" y="19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131888">
                <a:defRPr/>
              </a:pPr>
              <a:r>
                <a:rPr lang="ru-RU" sz="1500" dirty="0">
                  <a:solidFill>
                    <a:schemeClr val="bg1"/>
                  </a:solidFill>
                </a:rPr>
                <a:t>Производство </a:t>
              </a:r>
            </a:p>
            <a:p>
              <a:pPr algn="ctr" defTabSz="1131888">
                <a:defRPr/>
              </a:pPr>
              <a:r>
                <a:rPr lang="ru-RU" sz="1500" dirty="0">
                  <a:solidFill>
                    <a:schemeClr val="bg1"/>
                  </a:solidFill>
                </a:rPr>
                <a:t>электроэнергии</a:t>
              </a:r>
            </a:p>
          </p:txBody>
        </p:sp>
        <p:sp>
          <p:nvSpPr>
            <p:cNvPr id="47" name="_s172042"/>
            <p:cNvSpPr>
              <a:spLocks noChangeArrowheads="1"/>
            </p:cNvSpPr>
            <p:nvPr/>
          </p:nvSpPr>
          <p:spPr bwMode="auto">
            <a:xfrm>
              <a:off x="2246" y="19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131888">
                <a:defRPr/>
              </a:pPr>
              <a:r>
                <a:rPr lang="ru-RU" sz="1500" dirty="0">
                  <a:solidFill>
                    <a:schemeClr val="bg1"/>
                  </a:solidFill>
                </a:rPr>
                <a:t>Передача </a:t>
              </a:r>
            </a:p>
            <a:p>
              <a:pPr algn="ctr" defTabSz="1131888">
                <a:defRPr/>
              </a:pPr>
              <a:r>
                <a:rPr lang="ru-RU" sz="1500" dirty="0">
                  <a:solidFill>
                    <a:schemeClr val="bg1"/>
                  </a:solidFill>
                </a:rPr>
                <a:t>электроэнергии</a:t>
              </a:r>
            </a:p>
          </p:txBody>
        </p:sp>
        <p:sp>
          <p:nvSpPr>
            <p:cNvPr id="48" name="_s172043"/>
            <p:cNvSpPr>
              <a:spLocks noChangeArrowheads="1"/>
            </p:cNvSpPr>
            <p:nvPr/>
          </p:nvSpPr>
          <p:spPr bwMode="auto">
            <a:xfrm>
              <a:off x="3398" y="19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1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131888">
                <a:defRPr/>
              </a:pPr>
              <a:r>
                <a:rPr lang="ru-RU" sz="1500" dirty="0">
                  <a:solidFill>
                    <a:schemeClr val="bg1"/>
                  </a:solidFill>
                </a:rPr>
                <a:t>Использование</a:t>
              </a:r>
            </a:p>
            <a:p>
              <a:pPr algn="ctr" defTabSz="1131888">
                <a:defRPr/>
              </a:pPr>
              <a:r>
                <a:rPr lang="ru-RU" sz="1500" dirty="0">
                  <a:solidFill>
                    <a:schemeClr val="bg1"/>
                  </a:solidFill>
                </a:rPr>
                <a:t>электроэнергии</a:t>
              </a:r>
            </a:p>
          </p:txBody>
        </p:sp>
        <p:sp>
          <p:nvSpPr>
            <p:cNvPr id="49" name="_s172047"/>
            <p:cNvSpPr>
              <a:spLocks noChangeArrowheads="1"/>
            </p:cNvSpPr>
            <p:nvPr/>
          </p:nvSpPr>
          <p:spPr bwMode="auto">
            <a:xfrm>
              <a:off x="518" y="23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131888">
                <a:defRPr/>
              </a:pPr>
              <a:r>
                <a:rPr lang="ru-RU" sz="1500" dirty="0">
                  <a:solidFill>
                    <a:schemeClr val="bg1"/>
                  </a:solidFill>
                </a:rPr>
                <a:t>ГЭС</a:t>
              </a:r>
            </a:p>
          </p:txBody>
        </p:sp>
        <p:sp>
          <p:nvSpPr>
            <p:cNvPr id="50" name="_s172053"/>
            <p:cNvSpPr>
              <a:spLocks noChangeArrowheads="1"/>
            </p:cNvSpPr>
            <p:nvPr/>
          </p:nvSpPr>
          <p:spPr bwMode="auto">
            <a:xfrm>
              <a:off x="1670" y="23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131888">
                <a:defRPr/>
              </a:pPr>
              <a:r>
                <a:rPr lang="ru-RU" sz="1300" dirty="0" smtClean="0">
                  <a:solidFill>
                    <a:schemeClr val="bg1"/>
                  </a:solidFill>
                </a:rPr>
                <a:t>Линии переменного</a:t>
              </a:r>
              <a:endParaRPr lang="ru-RU" sz="1300" dirty="0">
                <a:solidFill>
                  <a:schemeClr val="bg1"/>
                </a:solidFill>
              </a:endParaRPr>
            </a:p>
            <a:p>
              <a:pPr algn="ctr" defTabSz="1131888">
                <a:defRPr/>
              </a:pPr>
              <a:r>
                <a:rPr lang="ru-RU" sz="1300" dirty="0" smtClean="0">
                  <a:solidFill>
                    <a:schemeClr val="bg1"/>
                  </a:solidFill>
                </a:rPr>
                <a:t>тока</a:t>
              </a:r>
              <a:endParaRPr lang="ru-RU" sz="1300" dirty="0">
                <a:solidFill>
                  <a:schemeClr val="bg1"/>
                </a:solidFill>
              </a:endParaRPr>
            </a:p>
          </p:txBody>
        </p:sp>
        <p:sp>
          <p:nvSpPr>
            <p:cNvPr id="51" name="_s172059"/>
            <p:cNvSpPr>
              <a:spLocks noChangeArrowheads="1"/>
            </p:cNvSpPr>
            <p:nvPr/>
          </p:nvSpPr>
          <p:spPr bwMode="auto">
            <a:xfrm>
              <a:off x="2822" y="2332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131888">
                <a:defRPr/>
              </a:pPr>
              <a:r>
                <a:rPr lang="ru-RU" sz="1300" dirty="0">
                  <a:solidFill>
                    <a:schemeClr val="bg1"/>
                  </a:solidFill>
                </a:rPr>
                <a:t>промышленность</a:t>
              </a:r>
            </a:p>
          </p:txBody>
        </p:sp>
        <p:sp>
          <p:nvSpPr>
            <p:cNvPr id="52" name="_s172067"/>
            <p:cNvSpPr>
              <a:spLocks noChangeArrowheads="1"/>
            </p:cNvSpPr>
            <p:nvPr/>
          </p:nvSpPr>
          <p:spPr bwMode="auto">
            <a:xfrm>
              <a:off x="2822" y="276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131888">
                <a:defRPr/>
              </a:pPr>
              <a:r>
                <a:rPr lang="ru-RU" sz="1500" dirty="0">
                  <a:solidFill>
                    <a:schemeClr val="bg1"/>
                  </a:solidFill>
                </a:rPr>
                <a:t>транспорт</a:t>
              </a:r>
            </a:p>
          </p:txBody>
        </p:sp>
        <p:sp>
          <p:nvSpPr>
            <p:cNvPr id="53" name="_s172069"/>
            <p:cNvSpPr>
              <a:spLocks noChangeArrowheads="1"/>
            </p:cNvSpPr>
            <p:nvPr/>
          </p:nvSpPr>
          <p:spPr bwMode="auto">
            <a:xfrm>
              <a:off x="2822" y="31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131888">
                <a:defRPr/>
              </a:pPr>
              <a:r>
                <a:rPr lang="ru-RU" sz="1300" dirty="0">
                  <a:solidFill>
                    <a:schemeClr val="bg1"/>
                  </a:solidFill>
                </a:rPr>
                <a:t>сельское хозяйство</a:t>
              </a:r>
            </a:p>
          </p:txBody>
        </p:sp>
        <p:sp>
          <p:nvSpPr>
            <p:cNvPr id="54" name="_s172071"/>
            <p:cNvSpPr>
              <a:spLocks noChangeArrowheads="1"/>
            </p:cNvSpPr>
            <p:nvPr/>
          </p:nvSpPr>
          <p:spPr bwMode="auto">
            <a:xfrm>
              <a:off x="2823" y="3628"/>
              <a:ext cx="863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131888">
                <a:defRPr/>
              </a:pPr>
              <a:r>
                <a:rPr lang="ru-RU" sz="1500" dirty="0">
                  <a:solidFill>
                    <a:schemeClr val="bg1"/>
                  </a:solidFill>
                </a:rPr>
                <a:t>бытовое</a:t>
              </a:r>
            </a:p>
          </p:txBody>
        </p:sp>
        <p:sp>
          <p:nvSpPr>
            <p:cNvPr id="55" name="_s172073"/>
            <p:cNvSpPr>
              <a:spLocks noChangeArrowheads="1"/>
            </p:cNvSpPr>
            <p:nvPr/>
          </p:nvSpPr>
          <p:spPr bwMode="auto">
            <a:xfrm>
              <a:off x="518" y="276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131888">
                <a:defRPr/>
              </a:pPr>
              <a:r>
                <a:rPr lang="ru-RU" sz="1500" dirty="0">
                  <a:solidFill>
                    <a:schemeClr val="bg1"/>
                  </a:solidFill>
                </a:rPr>
                <a:t>ТЭС</a:t>
              </a:r>
            </a:p>
          </p:txBody>
        </p:sp>
        <p:sp>
          <p:nvSpPr>
            <p:cNvPr id="56" name="_s172075"/>
            <p:cNvSpPr>
              <a:spLocks noChangeArrowheads="1"/>
            </p:cNvSpPr>
            <p:nvPr/>
          </p:nvSpPr>
          <p:spPr bwMode="auto">
            <a:xfrm>
              <a:off x="518" y="31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131888">
                <a:defRPr/>
              </a:pPr>
              <a:r>
                <a:rPr lang="ru-RU" sz="1500" dirty="0">
                  <a:solidFill>
                    <a:schemeClr val="bg1"/>
                  </a:solidFill>
                </a:rPr>
                <a:t>АЭС</a:t>
              </a:r>
            </a:p>
          </p:txBody>
        </p:sp>
        <p:sp>
          <p:nvSpPr>
            <p:cNvPr id="57" name="_s172077"/>
            <p:cNvSpPr>
              <a:spLocks noChangeArrowheads="1"/>
            </p:cNvSpPr>
            <p:nvPr/>
          </p:nvSpPr>
          <p:spPr bwMode="auto">
            <a:xfrm>
              <a:off x="1670" y="2764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chemeClr val="accent3">
                <a:lumMod val="40000"/>
                <a:lumOff val="60000"/>
              </a:schemeClr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pPr algn="ctr" defTabSz="1131888">
                <a:defRPr/>
              </a:pPr>
              <a:r>
                <a:rPr lang="ru-RU" sz="1300" dirty="0">
                  <a:solidFill>
                    <a:schemeClr val="bg1"/>
                  </a:solidFill>
                </a:rPr>
                <a:t>Линии постоянного</a:t>
              </a:r>
            </a:p>
            <a:p>
              <a:pPr algn="ctr" defTabSz="1131888">
                <a:defRPr/>
              </a:pPr>
              <a:r>
                <a:rPr lang="ru-RU" sz="1300" dirty="0">
                  <a:solidFill>
                    <a:schemeClr val="bg1"/>
                  </a:solidFill>
                </a:rPr>
                <a:t>тока</a:t>
              </a:r>
            </a:p>
          </p:txBody>
        </p:sp>
      </p:grpSp>
      <p:sp>
        <p:nvSpPr>
          <p:cNvPr id="59" name="TextBox 58"/>
          <p:cNvSpPr txBox="1"/>
          <p:nvPr/>
        </p:nvSpPr>
        <p:spPr>
          <a:xfrm>
            <a:off x="357158" y="2219918"/>
            <a:ext cx="68580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smtClean="0"/>
              <a:t>   Энергетика </a:t>
            </a:r>
            <a:r>
              <a:rPr lang="ru-RU" dirty="0"/>
              <a:t>– важнейшая часть жизнедеятельности человека. Она является основой развития производственных сил в любом государстве.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extBox 29"/>
          <p:cNvSpPr txBox="1"/>
          <p:nvPr/>
        </p:nvSpPr>
        <p:spPr>
          <a:xfrm>
            <a:off x="357158" y="435098"/>
            <a:ext cx="88583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Электроэнергия, единственная отрасль промышленности производимая на электростанциях, продукцию которой нельзя хранить.</a:t>
            </a:r>
            <a:endParaRPr lang="ru-RU" sz="2000" dirty="0"/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/>
        </p:nvGraphicFramePr>
        <p:xfrm>
          <a:off x="2714612" y="1417659"/>
          <a:ext cx="5532631" cy="5226051"/>
        </p:xfrm>
        <a:graphic>
          <a:graphicData uri="http://schemas.openxmlformats.org/drawingml/2006/table">
            <a:tbl>
              <a:tblPr/>
              <a:tblGrid>
                <a:gridCol w="1524557"/>
                <a:gridCol w="1341458"/>
                <a:gridCol w="1274629"/>
                <a:gridCol w="1391987"/>
              </a:tblGrid>
              <a:tr h="42284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Тип электростанций</a:t>
                      </a:r>
                    </a:p>
                  </a:txBody>
                  <a:tcPr marL="50683" marR="5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Строительство и эксплуатация</a:t>
                      </a:r>
                    </a:p>
                  </a:txBody>
                  <a:tcPr marL="50683" marR="5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Работа в энергосистеме</a:t>
                      </a:r>
                    </a:p>
                  </a:txBody>
                  <a:tcPr marL="50683" marR="5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Воздействие на окружающую среду</a:t>
                      </a:r>
                    </a:p>
                  </a:txBody>
                  <a:tcPr marL="50683" marR="5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0791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Тепловые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(ТЭС)</a:t>
                      </a:r>
                    </a:p>
                  </a:txBody>
                  <a:tcPr marL="50683" marR="5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Строятся быстро и дешево, но потребляют большое количество топлива, следовательно, затраты на добычу и перевозку топлива.</a:t>
                      </a:r>
                    </a:p>
                  </a:txBody>
                  <a:tcPr marL="50683" marR="5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Работают в постоянном режиме, но требуют длительной остановки при ремонтах.</a:t>
                      </a:r>
                    </a:p>
                  </a:txBody>
                  <a:tcPr marL="50683" marR="5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Угольные ТЭС выбрасывают много твердых отходов и вредных газов в атмосферу.</a:t>
                      </a:r>
                    </a:p>
                  </a:txBody>
                  <a:tcPr marL="50683" marR="5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6226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Гидравлические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(ГЭС)</a:t>
                      </a:r>
                    </a:p>
                  </a:txBody>
                  <a:tcPr marL="50683" marR="5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Строятся дольше, стоят дороже всех типов электростанций. Используют энергию падающей воды, обслуживающий персонал невелик, себестоимость электроэнергии минимальна.</a:t>
                      </a:r>
                    </a:p>
                  </a:txBody>
                  <a:tcPr marL="50683" marR="5068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Могут покрывать сильные нагрузки, легко включаясь в нужное время.</a:t>
                      </a:r>
                    </a:p>
                  </a:txBody>
                  <a:tcPr marL="50683" marR="5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Происходит затопление речных долин – особо ценных земель; зарегулирование стока рек.</a:t>
                      </a:r>
                    </a:p>
                  </a:txBody>
                  <a:tcPr marL="50683" marR="5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4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Атомные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(АЭС)</a:t>
                      </a:r>
                    </a:p>
                  </a:txBody>
                  <a:tcPr marL="50683" marR="5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Строятся долго и стоят дорого, но электроэнергия дешевле, чем на ТЭС.</a:t>
                      </a:r>
                    </a:p>
                  </a:txBody>
                  <a:tcPr marL="50683" marR="5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latin typeface="Times New Roman"/>
                          <a:ea typeface="Times New Roman"/>
                          <a:cs typeface="Times New Roman"/>
                        </a:rPr>
                        <a:t>Использует уран, не зависит от топливных ресурсов, требует точности оборудования. Квалифицированных работников.</a:t>
                      </a:r>
                    </a:p>
                  </a:txBody>
                  <a:tcPr marL="50683" marR="5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latin typeface="Times New Roman"/>
                          <a:ea typeface="Times New Roman"/>
                          <a:cs typeface="Times New Roman"/>
                        </a:rPr>
                        <a:t>При работе без происшествий – воздействие на среду незначительно; требуется захоронение радиоактивных отходов.</a:t>
                      </a:r>
                    </a:p>
                  </a:txBody>
                  <a:tcPr marL="50683" marR="5068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097" name="Picture 1" descr="C:\Users\Samsung\Downloads\тэс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418980"/>
            <a:ext cx="2445845" cy="1724268"/>
          </a:xfrm>
          <a:prstGeom prst="rect">
            <a:avLst/>
          </a:prstGeom>
          <a:noFill/>
        </p:spPr>
      </p:pic>
      <p:pic>
        <p:nvPicPr>
          <p:cNvPr id="4098" name="Picture 2" descr="C:\Users\Samsung\Pictures\гэс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3286124"/>
            <a:ext cx="2503188" cy="1714512"/>
          </a:xfrm>
          <a:prstGeom prst="rect">
            <a:avLst/>
          </a:prstGeom>
          <a:noFill/>
        </p:spPr>
      </p:pic>
      <p:pic>
        <p:nvPicPr>
          <p:cNvPr id="4099" name="Picture 3" descr="C:\Users\Samsung\Pictures\аэс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5072073"/>
            <a:ext cx="2428892" cy="16430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AutoShape 3"/>
          <p:cNvSpPr>
            <a:spLocks noChangeArrowheads="1"/>
          </p:cNvSpPr>
          <p:nvPr/>
        </p:nvSpPr>
        <p:spPr bwMode="auto">
          <a:xfrm>
            <a:off x="2071670" y="1643050"/>
            <a:ext cx="5000660" cy="3143272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12700">
            <a:solidFill>
              <a:srgbClr val="4F81BD"/>
            </a:solidFill>
            <a:prstDash val="dash"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 l="19073" t="22011" r="2080" b="13327"/>
          <a:stretch>
            <a:fillRect/>
          </a:stretch>
        </p:blipFill>
        <p:spPr bwMode="auto">
          <a:xfrm>
            <a:off x="2143109" y="1925382"/>
            <a:ext cx="4857783" cy="2360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-71470" y="661554"/>
            <a:ext cx="91440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 Unicode MS" pitchFamily="34" charset="-128"/>
                <a:cs typeface="Arial" pitchFamily="34" charset="0"/>
              </a:rPr>
              <a:t>Производство электроэнергии на станциях разного типа.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42910" y="5072074"/>
            <a:ext cx="800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Из диаграммы видно, что больше всего приходит на ТЭС, затем идет ГЭС, а последней стала атомная электростанция.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Альтернативные источники электроэнергии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714348" y="1643050"/>
            <a:ext cx="821537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	Ученые предостерегают: разведанных запасов органического топлива при нынешних темпах роста энергопотребления хватит всего на 70-130 лет. Именно такие умозаключения лишний раз подтверждают необходимость скорейшего перехода к альтернативным источникам электроэнергии.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60804"/>
            <a:ext cx="8686800" cy="825056"/>
          </a:xfrm>
        </p:spPr>
        <p:txBody>
          <a:bodyPr>
            <a:normAutofit/>
          </a:bodyPr>
          <a:lstStyle/>
          <a:p>
            <a:pPr algn="ctr"/>
            <a:r>
              <a:rPr lang="ru-RU" sz="2400" dirty="0" smtClean="0"/>
              <a:t>Что относится к видам «нетрадиционной» энергии? Способы её получения.</a:t>
            </a:r>
            <a:endParaRPr lang="ru-RU" sz="2400" dirty="0"/>
          </a:p>
        </p:txBody>
      </p:sp>
      <p:sp>
        <p:nvSpPr>
          <p:cNvPr id="4" name="Содержимое 1"/>
          <p:cNvSpPr txBox="1">
            <a:spLocks/>
          </p:cNvSpPr>
          <p:nvPr/>
        </p:nvSpPr>
        <p:spPr>
          <a:xfrm>
            <a:off x="214282" y="1785926"/>
            <a:ext cx="8715436" cy="242889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Основные виды «нетрадиционной» энергии, перерабатываемой в электрическую:</a:t>
            </a:r>
          </a:p>
          <a:p>
            <a:pPr marL="292100" marR="0" lvl="0" indent="-2921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                                                                                 солнечная, ветровая, геотермальная, водородная, тепловая энергия океана, энергия приливов и отливов, морских течений</a:t>
            </a:r>
            <a:r>
              <a:rPr kumimoji="0" lang="ru-RU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и т.п.</a:t>
            </a:r>
            <a:endParaRPr kumimoji="0" lang="ru-RU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57158" y="-4802"/>
            <a:ext cx="8229600" cy="7905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Солнечная энергия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4282" y="1353909"/>
            <a:ext cx="84296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dirty="0" smtClean="0"/>
              <a:t>          </a:t>
            </a:r>
            <a:r>
              <a:rPr lang="ru-RU" u="sng" dirty="0" smtClean="0"/>
              <a:t>Солнечная энергия </a:t>
            </a:r>
            <a:r>
              <a:rPr lang="ru-RU" dirty="0" smtClean="0"/>
              <a:t>– это кинетическая  энергия излучения, </a:t>
            </a:r>
          </a:p>
          <a:p>
            <a:pPr>
              <a:buNone/>
            </a:pPr>
            <a:r>
              <a:rPr lang="ru-RU" dirty="0"/>
              <a:t>о</a:t>
            </a:r>
            <a:r>
              <a:rPr lang="ru-RU" dirty="0" smtClean="0"/>
              <a:t>бразующаяся в результате реакций в недрах Солнца.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8596" y="2149610"/>
            <a:ext cx="75724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i="1" dirty="0" smtClean="0"/>
              <a:t>Способы получения электричества и тепла из солнечного излучения.</a:t>
            </a:r>
            <a:endParaRPr lang="ru-RU" sz="20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714348" y="2988230"/>
            <a:ext cx="6429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1.Получение электроэнергии с помощью фотоэлементов.</a:t>
            </a:r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714348" y="3220050"/>
            <a:ext cx="69294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2. Гелиотермальная энергетика - Нагревание поверхности, поглощающей солнечные лучи и последующее распределение, </a:t>
            </a:r>
          </a:p>
          <a:p>
            <a:pPr lvl="0"/>
            <a:r>
              <a:rPr lang="ru-RU" dirty="0" smtClean="0"/>
              <a:t>и использование тепла.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14348" y="4011232"/>
            <a:ext cx="63579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dirty="0" smtClean="0"/>
              <a:t>3. «Солнечный парус» может в безвоздушном пространстве преобразовывать солнечные лучи в кинетическую энергию.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4348" y="4859735"/>
            <a:ext cx="71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4. Термовоздушные электростанции (преобразование солнечной энергию в энергию воздушного потока).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714348" y="5434628"/>
            <a:ext cx="707236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5. Солнечные аэростатные электростанции (генерация водяного пара внутри баллона аэростата за счет нагрева солнечным излучением поверхности аэростата).</a:t>
            </a:r>
            <a:endParaRPr lang="ru-RU" dirty="0"/>
          </a:p>
        </p:txBody>
      </p:sp>
      <p:pic>
        <p:nvPicPr>
          <p:cNvPr id="17" name="Picture 9" descr="sun0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768" y="214290"/>
            <a:ext cx="1785918" cy="19832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 tmFilter="0,0; .5, 1; 1, 1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799</TotalTime>
  <Words>929</Words>
  <Application>Microsoft Office PowerPoint</Application>
  <PresentationFormat>Экран (4:3)</PresentationFormat>
  <Paragraphs>141</Paragraphs>
  <Slides>33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33</vt:i4>
      </vt:variant>
    </vt:vector>
  </HeadingPairs>
  <TitlesOfParts>
    <vt:vector size="34" baseType="lpstr">
      <vt:lpstr>Литейная</vt:lpstr>
      <vt:lpstr>Слайд 1</vt:lpstr>
      <vt:lpstr>Вступление :</vt:lpstr>
      <vt:lpstr>Проблемные вопросы:</vt:lpstr>
      <vt:lpstr>Что такое электроэнергетика?</vt:lpstr>
      <vt:lpstr>Слайд 5</vt:lpstr>
      <vt:lpstr>Слайд 6</vt:lpstr>
      <vt:lpstr>Альтернативные источники электроэнергии</vt:lpstr>
      <vt:lpstr>Что относится к видам «нетрадиционной» энергии? Способы её получения.</vt:lpstr>
      <vt:lpstr>Солнечная энергия</vt:lpstr>
      <vt:lpstr>Солнечные модули</vt:lpstr>
      <vt:lpstr>Ветровая энергия</vt:lpstr>
      <vt:lpstr>Слайд 12</vt:lpstr>
      <vt:lpstr>Геотермальмая энергия</vt:lpstr>
      <vt:lpstr>Слайд 14</vt:lpstr>
      <vt:lpstr>Энергия приливов и отливов</vt:lpstr>
      <vt:lpstr>Тепловая энергия океана</vt:lpstr>
      <vt:lpstr>Слайд 17</vt:lpstr>
      <vt:lpstr>Энергия морских течений</vt:lpstr>
      <vt:lpstr>Гидроэнергия</vt:lpstr>
      <vt:lpstr>Энергия волн</vt:lpstr>
      <vt:lpstr>Гидротермальная энергия</vt:lpstr>
      <vt:lpstr>Управляемый термоядерный синтез</vt:lpstr>
      <vt:lpstr>Водород – топливо будущего</vt:lpstr>
      <vt:lpstr>Слайд 24</vt:lpstr>
      <vt:lpstr>Проблемы развития альтернативных источников электроэнергии в нашей стране?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Список литералуры: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Борткевич</dc:creator>
  <cp:lastModifiedBy>Вовка</cp:lastModifiedBy>
  <cp:revision>75</cp:revision>
  <dcterms:created xsi:type="dcterms:W3CDTF">2010-03-19T10:18:06Z</dcterms:created>
  <dcterms:modified xsi:type="dcterms:W3CDTF">2010-12-29T00:51:17Z</dcterms:modified>
</cp:coreProperties>
</file>