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85" r:id="rId9"/>
    <p:sldId id="264" r:id="rId10"/>
    <p:sldId id="286" r:id="rId11"/>
    <p:sldId id="263" r:id="rId12"/>
    <p:sldId id="267" r:id="rId13"/>
    <p:sldId id="281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D:\!!!Festival\__Temp\609813\&#1055;&#1088;&#1077;&#1079;&#1077;&#1085;&#1090;&#1072;&#1094;&#1080;&#1103;.ppt\2.wmv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cosmosravelin.narod.ru/r-space/Gagarin2004/GO_3i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Человек в космосе.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Памяти Гагарина» А. Твардовский</a:t>
            </a:r>
            <a:endParaRPr lang="ru-RU" sz="6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6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Ах, этот день двенадцатый апреля!</a:t>
            </a:r>
          </a:p>
          <a:p>
            <a:r>
              <a:rPr lang="ru-RU" sz="6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он прошелся по людским сердцам.</a:t>
            </a:r>
          </a:p>
          <a:p>
            <a:r>
              <a:rPr lang="ru-RU" sz="6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Казалось, мир невольно стал добрее,</a:t>
            </a:r>
          </a:p>
          <a:p>
            <a:r>
              <a:rPr lang="ru-RU" sz="6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Своей победой потрясенный сам.</a:t>
            </a:r>
          </a:p>
          <a:p>
            <a:endParaRPr lang="ru-RU" dirty="0"/>
          </a:p>
        </p:txBody>
      </p:sp>
      <p:pic>
        <p:nvPicPr>
          <p:cNvPr id="9218" name="Picture 2" descr="C:\Documents and Settings\Admin\Рабочий стол\Космос 12\анимация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2143140" cy="2805565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космос\Космос 12\анимация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04"/>
            <a:ext cx="3362340" cy="291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76738" y="3186113"/>
          <a:ext cx="390525" cy="485775"/>
        </p:xfrm>
        <a:graphic>
          <a:graphicData uri="http://schemas.openxmlformats.org/presentationml/2006/ole">
            <p:oleObj spid="_x0000_s1026" name="Пакет" r:id="rId4" imgW="390600" imgH="485640" progId="Package">
              <p:embed/>
            </p:oleObj>
          </a:graphicData>
        </a:graphic>
      </p:graphicFrame>
      <p:pic>
        <p:nvPicPr>
          <p:cNvPr id="4" name="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85720" y="214290"/>
            <a:ext cx="8501090" cy="637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357166"/>
            <a:ext cx="3900486" cy="106047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Человек на Луне, следующий шаг.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3857628"/>
            <a:ext cx="8401080" cy="226853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  июле   1969  года первый  человек ступил  на Луну.   Это  был  американский астронавт  Нил </a:t>
            </a:r>
            <a:r>
              <a:rPr lang="ru-RU" dirty="0" err="1" smtClean="0"/>
              <a:t>Армстронг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Admin\Рабочий стол\космос\Космос 12\armol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714876" cy="314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Первая экспедиция людей на Луну. Астронавты Н. </a:t>
            </a:r>
            <a:r>
              <a:rPr lang="ru-RU" dirty="0" err="1" smtClean="0"/>
              <a:t>Армстронг</a:t>
            </a:r>
            <a:r>
              <a:rPr lang="ru-RU" dirty="0" smtClean="0"/>
              <a:t> и Э. </a:t>
            </a:r>
            <a:r>
              <a:rPr lang="ru-RU" dirty="0" err="1" smtClean="0"/>
              <a:t>Олдрин</a:t>
            </a:r>
            <a:r>
              <a:rPr lang="ru-RU" dirty="0" smtClean="0"/>
              <a:t> в лунном модуле «</a:t>
            </a:r>
            <a:r>
              <a:rPr lang="ru-RU" dirty="0" err="1" smtClean="0"/>
              <a:t>Еаglе</a:t>
            </a:r>
            <a:r>
              <a:rPr lang="ru-RU" dirty="0" smtClean="0"/>
              <a:t>» 20 июля 1969 года совершили посадку на Луну, а 21 июля впервые вышли на лунную поверхность. Они провели на Луне 21,5 часа, из них 2,5 часа - вне лунной кабины во время однократного выхода. Собрано 22 кг образцов камней и грунта. На поверхности оставлены сейсмометр для наблюдения за </a:t>
            </a:r>
            <a:r>
              <a:rPr lang="ru-RU" dirty="0" err="1" smtClean="0"/>
              <a:t>лумотрясениями</a:t>
            </a:r>
            <a:r>
              <a:rPr lang="ru-RU" dirty="0" smtClean="0"/>
              <a:t> и лазерный отражатель для локации с Земли. Район посадки на равнинном участке Моря Спокойствия (0° 40' </a:t>
            </a:r>
            <a:r>
              <a:rPr lang="ru-RU" dirty="0" err="1" smtClean="0"/>
              <a:t>с.ш</a:t>
            </a:r>
            <a:r>
              <a:rPr lang="ru-RU" dirty="0" smtClean="0"/>
              <a:t>., 23° 29'в.д.) получил название База Спокойствия. Стартовав с Луны, лунная кабина состыковалась с командным модулем «</a:t>
            </a:r>
            <a:r>
              <a:rPr lang="ru-RU" dirty="0" err="1" smtClean="0"/>
              <a:t>Соlumbia</a:t>
            </a:r>
            <a:r>
              <a:rPr lang="ru-RU" dirty="0" smtClean="0"/>
              <a:t>», в котором находился астронавт М. Коллинз, ждавший своих коллег на окололунной орбите. 24 июля 1969 года отсек с экипажем приводнился в Тихом океане.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\Рабочий стол\Космос 12\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077623" cy="3071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11429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Задача профессора.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214778" y="571480"/>
            <a:ext cx="49292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Наблюдая у себя дома по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телевизору высадку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космонавтов на Луну,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профессор заметил,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что у одного из отсеков корабля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свисал, качаясь,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рядом с фигурой космонавта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канат длиной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примерно с рост космонавта.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Посмотрев на часы, профессор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сумел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определить ускорение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свободного падения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на этой планете. Как он это сделал?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4624668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Ответ: Оценить длину каната примерно 1м.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За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секунд канат совершил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колебаний.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Отсюда определим период колебаний: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\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Пользуясь формулой маятника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=2π√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\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163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627966" cy="828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Единственная станция в космосе-  М К С.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0418" name="Picture 2" descr="C:\Documents and Settings\Admin\Рабочий стол\космос\Космос 12\анимация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071546"/>
            <a:ext cx="1576390" cy="1367026"/>
          </a:xfrm>
          <a:prstGeom prst="rect">
            <a:avLst/>
          </a:prstGeom>
          <a:noFill/>
        </p:spPr>
      </p:pic>
      <p:pic>
        <p:nvPicPr>
          <p:cNvPr id="60419" name="Picture 3" descr="C:\Documents and Settings\Admin\Рабочий стол\космос\Космос 12\мкс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143272" cy="3857652"/>
          </a:xfrm>
          <a:prstGeom prst="rect">
            <a:avLst/>
          </a:prstGeom>
          <a:noFill/>
        </p:spPr>
      </p:pic>
      <p:pic>
        <p:nvPicPr>
          <p:cNvPr id="60420" name="Picture 4" descr="C:\Documents and Settings\Admin\Рабочий стол\космос\Космос 12\мкс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928934"/>
            <a:ext cx="4263227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наши дни. Дмитрий Кондратьев в космосе</a:t>
            </a:r>
            <a:endParaRPr lang="ru-RU" dirty="0"/>
          </a:p>
        </p:txBody>
      </p:sp>
      <p:pic>
        <p:nvPicPr>
          <p:cNvPr id="4" name="Содержимое 3" descr="http://polit.ru/img/alex/kondr_23_01_2011_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lit.ru/img/alex/kondr_23_01_2011_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0112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lit.ru/img/alex/kondr_23_01_2011_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09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lit.ru/img/alex/kondr_23_01_2011_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001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lit.ru/img/alex/kondr_23_01_2011_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1.Обобщить и систематизировать знания полученные по теме «Реактивное движение», «Перегрузки».</a:t>
            </a:r>
          </a:p>
          <a:p>
            <a:r>
              <a:rPr lang="ru-RU" dirty="0" smtClean="0"/>
              <a:t>2. Научить видеть проявление изученных закономерностей в окружающем мире.</a:t>
            </a:r>
          </a:p>
          <a:p>
            <a:r>
              <a:rPr lang="ru-RU" dirty="0" smtClean="0"/>
              <a:t>3. Расширить кругозор учащихся, способствовать развитию чувства гордости за свою </a:t>
            </a:r>
            <a:r>
              <a:rPr lang="en-US" dirty="0" smtClean="0"/>
              <a:t>Родину.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lit.ru/img/alex/kondr_23_01_2011_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lit.ru/img/alex/kondr_23_01_2011_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lit.ru/img/alex/kondr_23_01_2011_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lit.ru/img/alex/kondr_23_01_2011_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в космосе.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864371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400" dirty="0" smtClean="0"/>
              <a:t> Служба </a:t>
            </a:r>
            <a:r>
              <a:rPr lang="ru-RU" sz="2400" dirty="0" err="1" smtClean="0"/>
              <a:t>погоды,спасение</a:t>
            </a:r>
            <a:r>
              <a:rPr lang="ru-RU" sz="2400" dirty="0" smtClean="0"/>
              <a:t> лесов, всемирное телевидение, </a:t>
            </a:r>
          </a:p>
          <a:p>
            <a:pPr marL="342900" indent="-342900"/>
            <a:r>
              <a:rPr lang="ru-RU" sz="2400" dirty="0" smtClean="0"/>
              <a:t>всеобъемлющая связь,</a:t>
            </a:r>
          </a:p>
          <a:p>
            <a:pPr marL="342900" indent="-342900"/>
            <a:r>
              <a:rPr lang="ru-RU" sz="2400" dirty="0" smtClean="0"/>
              <a:t> сверхчистые лекарства и полупроводники с </a:t>
            </a:r>
          </a:p>
          <a:p>
            <a:pPr marL="342900" indent="-342900"/>
            <a:r>
              <a:rPr lang="ru-RU" sz="2400" dirty="0" smtClean="0"/>
              <a:t>орбиты, самая передовая </a:t>
            </a:r>
          </a:p>
          <a:p>
            <a:pPr marL="342900" indent="-342900"/>
            <a:r>
              <a:rPr lang="ru-RU" sz="2400" dirty="0" smtClean="0"/>
              <a:t>технология - это уже и сегодняшний день,</a:t>
            </a:r>
          </a:p>
          <a:p>
            <a:pPr marL="342900" indent="-342900"/>
            <a:r>
              <a:rPr lang="ru-RU" sz="2400" dirty="0" smtClean="0"/>
              <a:t> и очень близкий завтрашний</a:t>
            </a:r>
          </a:p>
          <a:p>
            <a:pPr marL="342900" indent="-342900"/>
            <a:r>
              <a:rPr lang="ru-RU" sz="2400" dirty="0" smtClean="0"/>
              <a:t> день космонавтики. А впереди - электростанции </a:t>
            </a:r>
          </a:p>
          <a:p>
            <a:pPr marL="342900" indent="-342900"/>
            <a:r>
              <a:rPr lang="ru-RU" sz="2400" dirty="0" smtClean="0"/>
              <a:t>в космосе, удаление </a:t>
            </a:r>
          </a:p>
          <a:p>
            <a:pPr marL="342900" indent="-342900"/>
            <a:r>
              <a:rPr lang="ru-RU" sz="2400" dirty="0" smtClean="0"/>
              <a:t>вредных производств с поверхности планеты,</a:t>
            </a:r>
          </a:p>
          <a:p>
            <a:pPr marL="342900" indent="-342900"/>
            <a:r>
              <a:rPr lang="ru-RU" sz="2400" dirty="0" smtClean="0"/>
              <a:t> заводы на околоземной</a:t>
            </a:r>
          </a:p>
          <a:p>
            <a:pPr marL="342900" indent="-342900"/>
            <a:r>
              <a:rPr lang="ru-RU" sz="2400" dirty="0" smtClean="0"/>
              <a:t> орбите и Луне. И многое- многое другое.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00034" y="1357298"/>
            <a:ext cx="750092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Викторина.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Кто является основоположником космонавтики?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Как звали первую собаку-космонавта?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Как называлась космическая орбитальная станция, на которой жили и работали космонавты? В 2003 году из-за окончания срока годности утоплена в Тихом океане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Сколько планет в Солнечной Системе?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Сколько насчитывается зодиакальных созвездий?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Какова геометрическая форма Земли?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Кто был вторым космонавтом?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Кто первым вышел в открытый космос? (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Как назывался космический корабль, на котором летал Юрий Гагарин?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Кто в настоящее время на станции МКС?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называется современная  космическая орбитальная станция.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Повторение З С И , </a:t>
            </a:r>
            <a:r>
              <a:rPr lang="ru-RU" dirty="0" err="1" smtClean="0"/>
              <a:t>и</a:t>
            </a:r>
            <a:r>
              <a:rPr lang="ru-RU" dirty="0" smtClean="0"/>
              <a:t> реактивного движения.</a:t>
            </a:r>
          </a:p>
          <a:p>
            <a:pPr lvl="0"/>
            <a:r>
              <a:rPr lang="ru-RU" dirty="0" smtClean="0"/>
              <a:t>Расчет первой космической скорости.</a:t>
            </a:r>
          </a:p>
          <a:p>
            <a:pPr lvl="0"/>
            <a:r>
              <a:rPr lang="ru-RU" dirty="0" smtClean="0"/>
              <a:t>Человек на Луне.</a:t>
            </a:r>
          </a:p>
          <a:p>
            <a:pPr lvl="0"/>
            <a:r>
              <a:rPr lang="ru-RU" dirty="0" smtClean="0"/>
              <a:t>Экскурсия в историю Первый выход космонавта в открытый космос.</a:t>
            </a:r>
          </a:p>
          <a:p>
            <a:pPr lvl="0"/>
            <a:r>
              <a:rPr lang="ru-RU" dirty="0" smtClean="0"/>
              <a:t>В космосе наш земляк.</a:t>
            </a:r>
          </a:p>
          <a:p>
            <a:pPr lvl="0"/>
            <a:r>
              <a:rPr lang="ru-RU" dirty="0" smtClean="0"/>
              <a:t>Возвращение из космоса.</a:t>
            </a:r>
          </a:p>
          <a:p>
            <a:pPr lvl="0"/>
            <a:r>
              <a:rPr lang="ru-RU" dirty="0" smtClean="0"/>
              <a:t>Заключение.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сохранения импульса.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Опыты.</a:t>
            </a:r>
          </a:p>
          <a:p>
            <a:r>
              <a:rPr lang="ru-RU" dirty="0" smtClean="0"/>
              <a:t>Воздушный шарик.</a:t>
            </a:r>
          </a:p>
          <a:p>
            <a:r>
              <a:rPr lang="ru-RU" dirty="0" err="1" smtClean="0"/>
              <a:t>Сегнерово</a:t>
            </a:r>
            <a:r>
              <a:rPr lang="ru-RU" dirty="0" smtClean="0"/>
              <a:t> колесо.</a:t>
            </a:r>
          </a:p>
          <a:p>
            <a:pPr>
              <a:buNone/>
            </a:pPr>
            <a:r>
              <a:rPr lang="ru-RU" dirty="0" smtClean="0"/>
              <a:t>Геометрическая сумма импульсов тел в замкнутой системе до взаимодействия = геометрической сумме импульсов тел после взаимодействия.</a:t>
            </a:r>
          </a:p>
          <a:p>
            <a:pPr>
              <a:buNone/>
            </a:pPr>
            <a:r>
              <a:rPr lang="ru-RU" dirty="0" smtClean="0"/>
              <a:t> Мы видели, отдача дает возможность осуществлять движение без отталкивания от какой либо опоры, так называемое реактивное движение.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Реактивное движение.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 реактивным движением понимают движение тела, возникающее при отделении некоторой его части с определенной скоростью относительно тела.</a:t>
            </a:r>
          </a:p>
          <a:p>
            <a:r>
              <a:rPr lang="ru-RU" dirty="0" smtClean="0"/>
              <a:t>Рассчитаем, с какой скоростью движется оболочка ракеты. Запишем закон сохранения импульса для замкнутой системы двух тел: газа и оболочки.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572000" y="1827517"/>
            <a:ext cx="3429024" cy="195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0=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m 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m 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307181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1432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v</a:t>
            </a:r>
            <a:r>
              <a:rPr lang="ru-RU" sz="3200" b="1" baseline="-25000" dirty="0" err="1" smtClean="0"/>
              <a:t>об</a:t>
            </a:r>
            <a:r>
              <a:rPr lang="ru-RU" sz="3200" b="1" dirty="0" err="1" smtClean="0"/>
              <a:t>=</a:t>
            </a:r>
            <a:r>
              <a:rPr lang="en-US" sz="3200" b="1" dirty="0" smtClean="0"/>
              <a:t>m </a:t>
            </a:r>
            <a:r>
              <a:rPr lang="ru-RU" sz="3200" b="1" baseline="-25000" dirty="0" smtClean="0"/>
              <a:t>г</a:t>
            </a:r>
            <a:r>
              <a:rPr lang="en-US" sz="3200" b="1" dirty="0" smtClean="0"/>
              <a:t>v</a:t>
            </a:r>
            <a:r>
              <a:rPr lang="ru-RU" sz="3200" b="1" baseline="-25000" dirty="0" smtClean="0"/>
              <a:t>г</a:t>
            </a:r>
            <a:r>
              <a:rPr lang="ru-RU" sz="3200" b="1" dirty="0" smtClean="0"/>
              <a:t>/</a:t>
            </a:r>
            <a:r>
              <a:rPr lang="en-US" sz="3200" b="1" dirty="0" smtClean="0"/>
              <a:t>m</a:t>
            </a:r>
            <a:r>
              <a:rPr lang="ru-RU" sz="3200" b="1" baseline="-25000" dirty="0" smtClean="0"/>
              <a:t>об</a:t>
            </a:r>
            <a:br>
              <a:rPr lang="ru-RU" sz="3200" b="1" baseline="-25000" dirty="0" smtClean="0"/>
            </a:br>
            <a:endParaRPr lang="ru-RU" sz="32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333651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3" name="AutoShape 5"/>
          <p:cNvSpPr>
            <a:spLocks noChangeShapeType="1"/>
          </p:cNvSpPr>
          <p:nvPr/>
        </p:nvSpPr>
        <p:spPr bwMode="auto">
          <a:xfrm>
            <a:off x="5286380" y="642918"/>
            <a:ext cx="171450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/>
          <p:cNvSpPr>
            <a:spLocks noChangeShapeType="1"/>
          </p:cNvSpPr>
          <p:nvPr/>
        </p:nvSpPr>
        <p:spPr bwMode="auto">
          <a:xfrm>
            <a:off x="6357950" y="642918"/>
            <a:ext cx="152400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714876" y="571480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m 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Admin\Рабочий стол\космос\Космос 12\анимация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500570"/>
            <a:ext cx="2614621" cy="1920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41248"/>
          </a:xfrm>
        </p:spPr>
        <p:txBody>
          <a:bodyPr/>
          <a:lstStyle/>
          <a:p>
            <a:r>
              <a:rPr lang="ru-RU" dirty="0" smtClean="0"/>
              <a:t>Перегрузки.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57161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Космическая ракета  при старте с поверхности земли движется вертикально с ускорением 20 м/с</a:t>
            </a:r>
            <a:r>
              <a:rPr lang="en-US" baseline="30000" dirty="0" smtClean="0"/>
              <a:t>2</a:t>
            </a:r>
            <a:r>
              <a:rPr lang="ru-RU" baseline="30000" dirty="0" smtClean="0"/>
              <a:t> </a:t>
            </a:r>
            <a:r>
              <a:rPr lang="ru-RU" dirty="0" smtClean="0"/>
              <a:t> Найти вес летчика – космонавта в кабине, если его масса 80кг. Какую перегрузку испытывает летчик?</a:t>
            </a:r>
            <a:endParaRPr lang="ru-RU" dirty="0"/>
          </a:p>
        </p:txBody>
      </p:sp>
      <p:grpSp>
        <p:nvGrpSpPr>
          <p:cNvPr id="60" name="Группа 59"/>
          <p:cNvGrpSpPr/>
          <p:nvPr/>
        </p:nvGrpSpPr>
        <p:grpSpPr>
          <a:xfrm>
            <a:off x="285720" y="2714620"/>
            <a:ext cx="8572560" cy="3866381"/>
            <a:chOff x="285720" y="2714620"/>
            <a:chExt cx="8572560" cy="3866381"/>
          </a:xfrm>
        </p:grpSpPr>
        <p:sp>
          <p:nvSpPr>
            <p:cNvPr id="4" name="TextBox 3"/>
            <p:cNvSpPr txBox="1"/>
            <p:nvPr/>
          </p:nvSpPr>
          <p:spPr>
            <a:xfrm>
              <a:off x="785786" y="2786058"/>
              <a:ext cx="7929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Дано:                               </a:t>
              </a:r>
              <a:r>
                <a:rPr lang="en-US" dirty="0" smtClean="0"/>
                <a:t>                                          </a:t>
              </a:r>
              <a:r>
                <a:rPr lang="ru-RU" dirty="0" smtClean="0"/>
                <a:t>Решение.</a:t>
              </a:r>
              <a:endParaRPr lang="ru-RU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86380" y="3164681"/>
              <a:ext cx="35719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Запишем второй закон Ньютона для нашей задачи</a:t>
              </a:r>
              <a:r>
                <a:rPr lang="en-US" dirty="0" smtClean="0"/>
                <a:t>  </a:t>
              </a:r>
            </a:p>
            <a:p>
              <a:r>
                <a:rPr lang="en-US" dirty="0" smtClean="0"/>
                <a:t>ma  = mg +N  ? </a:t>
              </a:r>
              <a:r>
                <a:rPr lang="ru-RU" dirty="0" smtClean="0"/>
                <a:t>В проекции</a:t>
              </a:r>
            </a:p>
            <a:p>
              <a:r>
                <a:rPr lang="en-US" dirty="0" smtClean="0"/>
                <a:t>ma  =  N – mg</a:t>
              </a:r>
              <a:r>
                <a:rPr lang="ru-RU" dirty="0" smtClean="0"/>
                <a:t>, из третьего закона </a:t>
              </a:r>
              <a:r>
                <a:rPr lang="en-US" dirty="0" smtClean="0"/>
                <a:t>N = P </a:t>
              </a:r>
              <a:r>
                <a:rPr lang="ru-RU" dirty="0" smtClean="0"/>
                <a:t>, получаем уравнения для нахождения веса космонавта</a:t>
              </a:r>
            </a:p>
            <a:p>
              <a:r>
                <a:rPr lang="en-US" dirty="0" smtClean="0"/>
                <a:t>P = </a:t>
              </a:r>
              <a:r>
                <a:rPr lang="en-US" dirty="0" err="1" smtClean="0"/>
                <a:t>ma+mg</a:t>
              </a:r>
              <a:r>
                <a:rPr lang="ru-RU" dirty="0" smtClean="0"/>
                <a:t> =</a:t>
              </a:r>
              <a:r>
                <a:rPr lang="en-US" dirty="0" smtClean="0"/>
                <a:t>m (</a:t>
              </a:r>
              <a:r>
                <a:rPr lang="en-US" dirty="0" err="1" smtClean="0"/>
                <a:t>a+g</a:t>
              </a:r>
              <a:r>
                <a:rPr lang="en-US" dirty="0" smtClean="0"/>
                <a:t>) =2400 H</a:t>
              </a:r>
            </a:p>
            <a:p>
              <a:r>
                <a:rPr lang="en-US" dirty="0" smtClean="0"/>
                <a:t>n= 2400/800 =3</a:t>
              </a:r>
              <a:r>
                <a:rPr lang="ru-RU" dirty="0" smtClean="0"/>
                <a:t>.</a:t>
              </a:r>
            </a:p>
            <a:p>
              <a:r>
                <a:rPr lang="ru-RU" dirty="0" smtClean="0"/>
                <a:t> </a:t>
              </a:r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285720" y="2714620"/>
              <a:ext cx="6357982" cy="1869530"/>
              <a:chOff x="357158" y="2857496"/>
              <a:chExt cx="6357982" cy="1869530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 rot="5400000">
                <a:off x="1357290" y="3500438"/>
                <a:ext cx="12858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57158" y="4000504"/>
                <a:ext cx="164307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71472" y="3214686"/>
                <a:ext cx="12144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а=20м/с</a:t>
                </a:r>
                <a:r>
                  <a:rPr lang="ru-RU" baseline="30000" dirty="0" smtClean="0"/>
                  <a:t>2</a:t>
                </a:r>
                <a:endParaRPr lang="ru-RU" dirty="0" smtClean="0"/>
              </a:p>
              <a:p>
                <a:r>
                  <a:rPr lang="en-US" dirty="0" smtClean="0"/>
                  <a:t>m=80</a:t>
                </a:r>
                <a:r>
                  <a:rPr lang="ru-RU" dirty="0" smtClean="0"/>
                  <a:t>кг</a:t>
                </a:r>
                <a:endParaRPr lang="ru-RU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8596" y="4071942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n-</a:t>
                </a:r>
                <a:r>
                  <a:rPr lang="ru-RU" dirty="0" smtClean="0"/>
                  <a:t>?</a:t>
                </a:r>
                <a:endParaRPr lang="ru-RU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57422" y="3286124"/>
                <a:ext cx="3714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643174" y="3357562"/>
                <a:ext cx="500066" cy="6429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4" name="Прямая со стрелкой 23"/>
              <p:cNvCxnSpPr/>
              <p:nvPr/>
            </p:nvCxnSpPr>
            <p:spPr>
              <a:xfrm rot="5400000" flipH="1" flipV="1">
                <a:off x="2428860" y="3286124"/>
                <a:ext cx="85725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 rot="5400000">
                <a:off x="2500298" y="4000504"/>
                <a:ext cx="71438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 rot="5400000" flipH="1" flipV="1">
                <a:off x="3571868" y="3714752"/>
                <a:ext cx="114300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 rot="5400000" flipH="1" flipV="1">
                <a:off x="3321835" y="3536157"/>
                <a:ext cx="50006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928926" y="4357694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mg</a:t>
                </a:r>
                <a:endParaRPr lang="ru-RU" dirty="0"/>
              </a:p>
            </p:txBody>
          </p:sp>
          <p:cxnSp>
            <p:nvCxnSpPr>
              <p:cNvPr id="37" name="Прямая со стрелкой 36"/>
              <p:cNvCxnSpPr/>
              <p:nvPr/>
            </p:nvCxnSpPr>
            <p:spPr>
              <a:xfrm>
                <a:off x="3000364" y="3000372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/>
              <p:cNvCxnSpPr/>
              <p:nvPr/>
            </p:nvCxnSpPr>
            <p:spPr>
              <a:xfrm>
                <a:off x="3143240" y="4500570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14744" y="357187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ru-RU" dirty="0"/>
              </a:p>
            </p:txBody>
          </p:sp>
          <p:cxnSp>
            <p:nvCxnSpPr>
              <p:cNvPr id="40" name="Прямая со стрелкой 39"/>
              <p:cNvCxnSpPr/>
              <p:nvPr/>
            </p:nvCxnSpPr>
            <p:spPr>
              <a:xfrm>
                <a:off x="3714744" y="3643314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4286248" y="3286124"/>
                <a:ext cx="214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</a:t>
                </a:r>
                <a:endParaRPr lang="ru-RU" dirty="0"/>
              </a:p>
            </p:txBody>
          </p:sp>
          <p:cxnSp>
            <p:nvCxnSpPr>
              <p:cNvPr id="42" name="Прямая со стрелкой 41"/>
              <p:cNvCxnSpPr/>
              <p:nvPr/>
            </p:nvCxnSpPr>
            <p:spPr>
              <a:xfrm>
                <a:off x="4286248" y="3357562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000364" y="300037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ru-RU" dirty="0"/>
              </a:p>
            </p:txBody>
          </p:sp>
          <p:cxnSp>
            <p:nvCxnSpPr>
              <p:cNvPr id="56" name="Прямая со стрелкой 55"/>
              <p:cNvCxnSpPr/>
              <p:nvPr/>
            </p:nvCxnSpPr>
            <p:spPr>
              <a:xfrm>
                <a:off x="5500694" y="392906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>
                <a:off x="6072198" y="392906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 стрелкой 57"/>
              <p:cNvCxnSpPr/>
              <p:nvPr/>
            </p:nvCxnSpPr>
            <p:spPr>
              <a:xfrm>
                <a:off x="6429388" y="392906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00298" y="914127"/>
            <a:ext cx="64294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Ю.А.Гагарин на космическом корабле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«Восток-1» пролетел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вокруг Земли расстояние 50400 км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со средней скоростью 28000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км\ч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. Сколько витков вокруг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Земли было совершено?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Сколько времени длился полет?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(радиус орбиты примерно 8000 км)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000232" y="5072074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Гагарин Ю.А.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4282" y="500042"/>
            <a:ext cx="23002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285720" y="4429132"/>
            <a:ext cx="8286808" cy="1477328"/>
            <a:chOff x="285720" y="4429132"/>
            <a:chExt cx="8286808" cy="147732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85720" y="5357826"/>
              <a:ext cx="2357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8596" y="4429132"/>
              <a:ext cx="81439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Дано:</a:t>
              </a:r>
              <a:r>
                <a:rPr lang="en-US" b="1" dirty="0" smtClean="0">
                  <a:solidFill>
                    <a:srgbClr val="000000"/>
                  </a:solidFill>
                  <a:ea typeface="Times New Roman" pitchFamily="18" charset="0"/>
                </a:rPr>
                <a:t>                                                       </a:t>
              </a: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Решение: </a:t>
              </a:r>
              <a:endParaRPr lang="en-US" b="1" dirty="0" smtClean="0">
                <a:solidFill>
                  <a:srgbClr val="000000"/>
                </a:solidFill>
                <a:ea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ea typeface="Times New Roman" pitchFamily="18" charset="0"/>
                </a:rPr>
                <a:t>s </a:t>
              </a: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=50400 </a:t>
              </a:r>
              <a:r>
                <a:rPr lang="ru-RU" dirty="0" smtClean="0">
                  <a:solidFill>
                    <a:srgbClr val="000000"/>
                  </a:solidFill>
                  <a:ea typeface="Times New Roman" pitchFamily="18" charset="0"/>
                </a:rPr>
                <a:t>км</a:t>
              </a: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                              Время полета </a:t>
              </a:r>
              <a:r>
                <a:rPr lang="en-US" b="1" dirty="0" smtClean="0">
                  <a:solidFill>
                    <a:srgbClr val="000000"/>
                  </a:solidFill>
                  <a:ea typeface="Times New Roman" pitchFamily="18" charset="0"/>
                </a:rPr>
                <a:t>t</a:t>
              </a: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 = </a:t>
              </a:r>
              <a:r>
                <a:rPr lang="en-US" b="1" dirty="0" smtClean="0">
                  <a:solidFill>
                    <a:srgbClr val="000000"/>
                  </a:solidFill>
                  <a:ea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\</a:t>
              </a:r>
              <a:r>
                <a:rPr lang="en-US" b="1" dirty="0" smtClean="0">
                  <a:solidFill>
                    <a:srgbClr val="000000"/>
                  </a:solidFill>
                  <a:ea typeface="Times New Roman" pitchFamily="18" charset="0"/>
                </a:rPr>
                <a:t>v</a:t>
              </a: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.</a:t>
              </a:r>
              <a:endParaRPr lang="ru-RU" b="1" dirty="0" smtClean="0">
                <a:ea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  <a:ea typeface="Times New Roman" pitchFamily="18" charset="0"/>
                </a:rPr>
                <a:t>v=28000</a:t>
              </a: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  км/ч          </a:t>
              </a:r>
              <a:r>
                <a:rPr lang="en-US" b="1" dirty="0" smtClean="0">
                  <a:solidFill>
                    <a:srgbClr val="000000"/>
                  </a:solidFill>
                  <a:ea typeface="Times New Roman" pitchFamily="18" charset="0"/>
                </a:rPr>
                <a:t>t</a:t>
              </a: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 = 50400км\ 28000км\ч = 1,8 ч =</a:t>
              </a:r>
              <a:r>
                <a:rPr lang="ru-RU" b="1" u="sng" dirty="0" smtClean="0">
                  <a:solidFill>
                    <a:srgbClr val="000000"/>
                  </a:solidFill>
                  <a:ea typeface="Times New Roman" pitchFamily="18" charset="0"/>
                </a:rPr>
                <a:t>108 мин.</a:t>
              </a:r>
              <a:endParaRPr lang="ru-RU" b="1" dirty="0" smtClean="0">
                <a:ea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                                                    Длина орбиты </a:t>
              </a:r>
              <a:r>
                <a:rPr lang="en-US" b="1" dirty="0" smtClean="0">
                  <a:solidFill>
                    <a:srgbClr val="000000"/>
                  </a:solidFill>
                  <a:ea typeface="Times New Roman" pitchFamily="18" charset="0"/>
                </a:rPr>
                <a:t>C</a:t>
              </a: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 = 2</a:t>
              </a:r>
              <a:r>
                <a:rPr lang="en-US" b="1" dirty="0" smtClean="0">
                  <a:solidFill>
                    <a:srgbClr val="000000"/>
                  </a:solidFill>
                  <a:ea typeface="Times New Roman" pitchFamily="18" charset="0"/>
                </a:rPr>
                <a:t>π R</a:t>
              </a:r>
              <a:r>
                <a:rPr lang="ru-RU" b="1" dirty="0" smtClean="0">
                  <a:solidFill>
                    <a:srgbClr val="000000"/>
                  </a:solidFill>
                  <a:ea typeface="Times New Roman" pitchFamily="18" charset="0"/>
                </a:rPr>
                <a:t> =                                           6,28*8000км=50240км.        Значит, совершен </a:t>
              </a:r>
              <a:r>
                <a:rPr lang="ru-RU" b="1" u="sng" dirty="0" smtClean="0">
                  <a:solidFill>
                    <a:srgbClr val="000000"/>
                  </a:solidFill>
                  <a:ea typeface="Times New Roman" pitchFamily="18" charset="0"/>
                </a:rPr>
                <a:t>один виток</a:t>
              </a:r>
              <a:r>
                <a:rPr lang="ru-RU" sz="1100" b="1" dirty="0" smtClean="0">
                  <a:solidFill>
                    <a:srgbClr val="000000"/>
                  </a:solidFill>
                  <a:latin typeface="Arial Black" pitchFamily="34" charset="0"/>
                  <a:ea typeface="Times New Roman" pitchFamily="18" charset="0"/>
                </a:rPr>
                <a:t>.</a:t>
              </a:r>
              <a:endParaRPr lang="ru-RU" sz="1400" b="1" dirty="0" smtClean="0">
                <a:latin typeface="Arial Black" pitchFamily="34" charset="0"/>
              </a:endParaRPr>
            </a:p>
          </p:txBody>
        </p:sp>
      </p:grpSp>
      <p:pic>
        <p:nvPicPr>
          <p:cNvPr id="2050" name="Picture 2" descr="C:\Documents and Settings\Admin\Рабочий стол\космос\Космос 12\анимация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714752"/>
            <a:ext cx="175023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onov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636837" cy="35004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857232"/>
            <a:ext cx="5514956" cy="385765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В марте 1965 года - новый прорыв: Алексей Леонов первый в мире покинул корабль и вышел в открытый космос.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Первый полетв открытый космос\Леонов А. 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2857520" cy="4286280"/>
          </a:xfrm>
          <a:prstGeom prst="rect">
            <a:avLst/>
          </a:prstGeom>
          <a:noFill/>
        </p:spPr>
      </p:pic>
      <p:pic>
        <p:nvPicPr>
          <p:cNvPr id="4" name="Picture 1" descr="C:\Documents and Settings\Admin\Рабочий стол\Космос 12\анимация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29066"/>
            <a:ext cx="3631432" cy="2667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447</TotalTime>
  <Words>907</Words>
  <Application>Microsoft Office PowerPoint</Application>
  <PresentationFormat>Экран (4:3)</PresentationFormat>
  <Paragraphs>110</Paragraphs>
  <Slides>25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Трек</vt:lpstr>
      <vt:lpstr>Пакет</vt:lpstr>
      <vt:lpstr>Человек в космосе.</vt:lpstr>
      <vt:lpstr>Цели урока:</vt:lpstr>
      <vt:lpstr>План урока:</vt:lpstr>
      <vt:lpstr>Закон сохранения импульса.</vt:lpstr>
      <vt:lpstr>Реактивное движение.</vt:lpstr>
      <vt:lpstr>Слайд 6</vt:lpstr>
      <vt:lpstr>Перегрузки.</vt:lpstr>
      <vt:lpstr>Слайд 8</vt:lpstr>
      <vt:lpstr>В марте 1965 года - новый прорыв: Алексей Леонов первый в мире покинул корабль и вышел в открытый космос. </vt:lpstr>
      <vt:lpstr>Слайд 10</vt:lpstr>
      <vt:lpstr>Человек на Луне, следующий шаг.</vt:lpstr>
      <vt:lpstr>Слайд 12</vt:lpstr>
      <vt:lpstr>Задача профессора.</vt:lpstr>
      <vt:lpstr>Единственная станция в космосе-  М К С. </vt:lpstr>
      <vt:lpstr>В наши дни. Дмитрий Кондратьев в космосе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Достижения в космосе.</vt:lpstr>
      <vt:lpstr>Итоги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в космосе.</dc:title>
  <cp:lastModifiedBy>Tata</cp:lastModifiedBy>
  <cp:revision>56</cp:revision>
  <dcterms:modified xsi:type="dcterms:W3CDTF">2012-05-07T14:17:40Z</dcterms:modified>
</cp:coreProperties>
</file>