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61" r:id="rId2"/>
    <p:sldId id="258" r:id="rId3"/>
    <p:sldId id="259" r:id="rId4"/>
    <p:sldId id="260" r:id="rId5"/>
    <p:sldId id="262" r:id="rId6"/>
    <p:sldId id="270" r:id="rId7"/>
    <p:sldId id="263" r:id="rId8"/>
    <p:sldId id="264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1315"/>
    <a:srgbClr val="771B1B"/>
    <a:srgbClr val="FEDB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72" d="100"/>
          <a:sy n="72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B280-2909-420D-A387-46D38F104779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5A4C3-7581-4A6C-8CD7-58578C49E2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lubs.ya.ru/hand-made/replies.xml?item_no=10752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ru.wikipedia.org/wiki/%D3%E8%F7%EE%EB%E8" TargetMode="External"/><Relationship Id="rId4" Type="http://schemas.openxmlformats.org/officeDocument/2006/relationships/hyperlink" Target="http://domznaniy.my1.ru/index/nitkografija/0-1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4643446"/>
            <a:ext cx="5500694" cy="171451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Работу выполнила</a:t>
            </a:r>
          </a:p>
          <a:p>
            <a:pPr algn="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Орлова Марина Викторовна</a:t>
            </a:r>
          </a:p>
          <a:p>
            <a:pPr algn="r"/>
            <a:endParaRPr lang="ru-RU" sz="14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г. Сургут, гимназия имени Ф.К. Салманова</a:t>
            </a:r>
          </a:p>
          <a:p>
            <a:pPr algn="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учитель ИЗО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500174"/>
            <a:ext cx="77153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51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Конкурс </a:t>
            </a:r>
          </a:p>
          <a:p>
            <a:pPr algn="ctr"/>
            <a:r>
              <a:rPr lang="ru-RU" sz="4000" b="1" dirty="0" smtClean="0">
                <a:solidFill>
                  <a:srgbClr val="551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«Чудеса своими руками» </a:t>
            </a:r>
          </a:p>
          <a:p>
            <a:pPr algn="ctr"/>
            <a:endParaRPr lang="ru-RU" sz="4000" b="1" dirty="0" smtClean="0">
              <a:solidFill>
                <a:srgbClr val="55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551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Сообщества </a:t>
            </a:r>
            <a:r>
              <a:rPr lang="ru-RU" sz="3200" b="1" dirty="0" smtClean="0">
                <a:solidFill>
                  <a:srgbClr val="551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взаимопомощи учителей http://pedsovet.su</a:t>
            </a:r>
            <a:endParaRPr lang="ru-RU" sz="3200" b="1" dirty="0">
              <a:solidFill>
                <a:srgbClr val="5513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498128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P1130015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4222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642918"/>
            <a:ext cx="685804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4000" b="1" dirty="0" smtClean="0">
                <a:solidFill>
                  <a:srgbClr val="551315"/>
                </a:solidFill>
              </a:rPr>
              <a:t>2. Эскиз карандашом на основе будущего рисунка</a:t>
            </a:r>
            <a:endParaRPr lang="ru-RU" sz="4000" b="1" dirty="0">
              <a:solidFill>
                <a:srgbClr val="55131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2143116"/>
            <a:ext cx="5786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технике  ниткографии  можно выполнить любой рисунок: пейзаж, натюрморт, портрет, анималистический жанр  и т.д.</a:t>
            </a:r>
          </a:p>
          <a:p>
            <a:r>
              <a:rPr lang="ru-RU" sz="2000" b="1" dirty="0" smtClean="0"/>
              <a:t>Рисунок выполняется карандашом  легкими </a:t>
            </a:r>
            <a:r>
              <a:rPr lang="ru-RU" sz="2000" b="1" dirty="0" smtClean="0"/>
              <a:t>линиями.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3864122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Примечание: </a:t>
            </a:r>
            <a:r>
              <a:rPr lang="ru-RU" sz="2000" b="1" dirty="0" smtClean="0"/>
              <a:t>на плотную основу (картон или </a:t>
            </a:r>
            <a:r>
              <a:rPr lang="ru-RU" sz="2000" b="1" dirty="0" err="1" smtClean="0"/>
              <a:t>двп</a:t>
            </a:r>
            <a:r>
              <a:rPr lang="ru-RU" sz="2000" b="1" dirty="0" smtClean="0"/>
              <a:t>) можно также наклеить, например, бархатистую бумагу или </a:t>
            </a:r>
            <a:r>
              <a:rPr lang="ru-RU" sz="2000" b="1" dirty="0" smtClean="0"/>
              <a:t>ткань.</a:t>
            </a:r>
            <a:endParaRPr lang="ru-RU" sz="2000" b="1" dirty="0"/>
          </a:p>
        </p:txBody>
      </p:sp>
      <p:pic>
        <p:nvPicPr>
          <p:cNvPr id="9221" name="Picture 5" descr="C:\Users\1\Desktop\184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599023"/>
            <a:ext cx="3155139" cy="21875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286644" y="4643446"/>
            <a:ext cx="1571636" cy="2000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3" descr="C:\Users\1\Desktop\P1130ааа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167394" y="4909985"/>
            <a:ext cx="1810135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9222" name="Picture 6" descr="C:\Users\1\Desktop\P113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285992"/>
            <a:ext cx="979012" cy="13985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P1130015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4222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819677"/>
            <a:ext cx="6858048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800" b="1" dirty="0" smtClean="0">
                <a:solidFill>
                  <a:srgbClr val="551315"/>
                </a:solidFill>
              </a:rPr>
              <a:t>3. Нанесение клея на основу по контуру рисунка</a:t>
            </a:r>
            <a:endParaRPr lang="ru-RU" sz="2800" b="1" dirty="0">
              <a:solidFill>
                <a:srgbClr val="55131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143116"/>
            <a:ext cx="685804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800" b="1" dirty="0" smtClean="0">
                <a:solidFill>
                  <a:srgbClr val="551315"/>
                </a:solidFill>
              </a:rPr>
              <a:t>4. Выкладывание ниток на клей</a:t>
            </a:r>
            <a:endParaRPr lang="ru-RU" sz="2800" b="1" dirty="0">
              <a:solidFill>
                <a:srgbClr val="55131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4714884"/>
            <a:ext cx="5143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Эти два этапа ведутся последовательно. То есть наносим клей сначала на один участок рисунка, затем выкладываем его нитками, потом продолжаем работать над следующими частями изображения.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86644" y="4643446"/>
            <a:ext cx="1571636" cy="2000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Users\1\Desktop\P1130ааа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67394" y="4909985"/>
            <a:ext cx="1810135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C:\Users\1\Desktop\P113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857496"/>
            <a:ext cx="2000264" cy="15001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7" name="Picture 3" descr="C:\Users\1\Desktop\P1130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2857496"/>
            <a:ext cx="2000264" cy="15001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1\Desktop\P11300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857495"/>
            <a:ext cx="2000264" cy="1500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P1130015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422275"/>
          </a:xfrm>
          <a:prstGeom prst="rect">
            <a:avLst/>
          </a:prstGeom>
          <a:noFill/>
        </p:spPr>
      </p:pic>
      <p:pic>
        <p:nvPicPr>
          <p:cNvPr id="10242" name="Picture 2" descr="C:\Users\1\Desktop\ввввввP113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5588">
            <a:off x="1536264" y="1131105"/>
            <a:ext cx="1870892" cy="265345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027" name="Picture 3" descr="C:\Users\1\Desktop\P113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656704"/>
            <a:ext cx="4214842" cy="59155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428728" y="5286388"/>
            <a:ext cx="2172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«Шерстяной кот»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ниткография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30х40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498128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071670" y="2857496"/>
            <a:ext cx="63580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3"/>
            </a:endParaRP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u="sng" dirty="0" smtClean="0">
                <a:solidFill>
                  <a:srgbClr val="0070C0"/>
                </a:solidFill>
              </a:rPr>
              <a:t>http://clubs.ya.ru/hand-made/replies.xml?item_no=107529</a:t>
            </a:r>
            <a:endParaRPr lang="ru-RU" u="sng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 </a:t>
            </a:r>
            <a:r>
              <a:rPr lang="en-US" u="sng" dirty="0" smtClean="0">
                <a:solidFill>
                  <a:srgbClr val="0070C0"/>
                </a:solidFill>
              </a:rPr>
              <a:t>http://domznaniy.my1.ru/index/nitkografija/0-17</a:t>
            </a:r>
            <a:endParaRPr lang="ru-RU" u="sng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 </a:t>
            </a:r>
            <a:r>
              <a:rPr lang="en-US" u="sng" dirty="0" smtClean="0">
                <a:solidFill>
                  <a:srgbClr val="0070C0"/>
                </a:solidFill>
              </a:rPr>
              <a:t>http://ru.wikipedia.org/wiki/</a:t>
            </a:r>
            <a:r>
              <a:rPr lang="ru-RU" u="sng" dirty="0" smtClean="0">
                <a:solidFill>
                  <a:srgbClr val="0070C0"/>
                </a:solidFill>
              </a:rPr>
              <a:t>Уичоли</a:t>
            </a:r>
            <a:endParaRPr lang="ru-RU" u="sng" dirty="0" smtClean="0">
              <a:solidFill>
                <a:srgbClr val="0070C0"/>
              </a:solidFill>
              <a:hlinkClick r:id="rId4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u="sng" dirty="0" smtClean="0">
                <a:solidFill>
                  <a:srgbClr val="0070C0"/>
                </a:solidFill>
              </a:rPr>
              <a:t>http://images.yandex.ru/</a:t>
            </a:r>
            <a:endParaRPr lang="ru-RU" u="sng" dirty="0" smtClean="0">
              <a:solidFill>
                <a:srgbClr val="0070C0"/>
              </a:solidFill>
              <a:hlinkClick r:id="rId5"/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00166" y="2000240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 создании презентации были использованы следующие источники: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00166" y="928670"/>
            <a:ext cx="7215238" cy="2500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НИТКОГРАФИЯ</a:t>
            </a:r>
          </a:p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«Шерстяные чудеса»</a:t>
            </a:r>
            <a:endParaRPr lang="ru-RU" sz="4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3" name="Picture 5" descr="C:\Users\1\Desktop\P1130015аа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876"/>
            <a:ext cx="6000760" cy="2928942"/>
          </a:xfrm>
          <a:prstGeom prst="rect">
            <a:avLst/>
          </a:prstGeom>
          <a:noFill/>
        </p:spPr>
      </p:pic>
      <p:pic>
        <p:nvPicPr>
          <p:cNvPr id="11" name="Picture 5" descr="C:\Users\1\Desktop\P1130015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8143900" cy="42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71810"/>
            <a:ext cx="4959838" cy="32548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Прямоугольник 1"/>
          <p:cNvSpPr/>
          <p:nvPr/>
        </p:nvSpPr>
        <p:spPr>
          <a:xfrm>
            <a:off x="4357686" y="714356"/>
            <a:ext cx="4572032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- выкладывание с помощью шнурка или  толстой нити контурных изображений различных предметов, т.е. "рисование" с помощью нити.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1285860"/>
            <a:ext cx="3126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НИТКОГРАФИЯ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1\Desktop\68826802_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071942"/>
            <a:ext cx="2918986" cy="2214578"/>
          </a:xfrm>
          <a:prstGeom prst="rect">
            <a:avLst/>
          </a:prstGeom>
          <a:noFill/>
        </p:spPr>
      </p:pic>
      <p:pic>
        <p:nvPicPr>
          <p:cNvPr id="3077" name="Picture 5" descr="C:\Users\1\Desktop\P1130015а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0"/>
            <a:ext cx="8143900" cy="422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P1130015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4222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642918"/>
            <a:ext cx="757242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Корни ниткографии можно обнаружить у народа Уичоли. Это индейский народ, проживающий в западной и центральной Мексике. Уичоли занимаются ткачеством, вышивкой, узорным плетением, бисерным рукоделием, росписью и пр. </a:t>
            </a:r>
            <a:endParaRPr lang="ru-RU" sz="2400" b="1" dirty="0"/>
          </a:p>
        </p:txBody>
      </p:sp>
      <p:pic>
        <p:nvPicPr>
          <p:cNvPr id="4098" name="Picture 2" descr="C:\Users\1\Desktop\46445868_Jaguar_beaded_Huichol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5022859" cy="33410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857884" y="3105835"/>
            <a:ext cx="31432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5513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«Уичоли - племя художников»</a:t>
            </a:r>
          </a:p>
          <a:p>
            <a:endParaRPr lang="ru-RU" sz="3600" dirty="0" smtClean="0"/>
          </a:p>
          <a:p>
            <a:r>
              <a:rPr lang="ru-RU" sz="2000" b="1" dirty="0" smtClean="0"/>
              <a:t>Антрополог </a:t>
            </a:r>
            <a:r>
              <a:rPr lang="ru-RU" sz="2000" b="1" dirty="0" smtClean="0"/>
              <a:t> Роберт </a:t>
            </a:r>
            <a:r>
              <a:rPr lang="ru-RU" sz="2000" b="1" dirty="0" err="1" smtClean="0"/>
              <a:t>Зингг</a:t>
            </a:r>
            <a:endParaRPr lang="ru-RU" sz="2000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P1130015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4222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571480"/>
            <a:ext cx="7572428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 Также широко известны своеобразные картины </a:t>
            </a:r>
            <a:r>
              <a:rPr lang="ru-RU" sz="2400" b="1" dirty="0" err="1" smtClean="0"/>
              <a:t>уичоли</a:t>
            </a:r>
            <a:r>
              <a:rPr lang="ru-RU" sz="2400" b="1" dirty="0" smtClean="0"/>
              <a:t>, выполненные в характерном стиле из шерстяной пряжи. Традиционно они представляют собой круглую или квадратную дощечку с отверстием в центре, покрытую с обеих сторон смесью пчелиного воска и сосновой смолы, на которую наклеивают разноцветные шерстяные нити.</a:t>
            </a:r>
            <a:endParaRPr lang="ru-RU" sz="2400" b="1" dirty="0"/>
          </a:p>
        </p:txBody>
      </p:sp>
      <p:pic>
        <p:nvPicPr>
          <p:cNvPr id="5124" name="Picture 4" descr="C:\Users\1\Desktop\huichol_benitez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460198"/>
            <a:ext cx="8072494" cy="315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P1130015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422275"/>
          </a:xfrm>
          <a:prstGeom prst="rect">
            <a:avLst/>
          </a:prstGeom>
          <a:noFill/>
        </p:spPr>
      </p:pic>
      <p:pic>
        <p:nvPicPr>
          <p:cNvPr id="1026" name="Picture 2" descr="C:\Users\1\Desktop\Новая папка (2)\245131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642918"/>
            <a:ext cx="6000792" cy="5974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DSC_9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284471"/>
            <a:ext cx="3643306" cy="4573529"/>
          </a:xfrm>
          <a:prstGeom prst="rect">
            <a:avLst/>
          </a:prstGeom>
          <a:noFill/>
        </p:spPr>
      </p:pic>
      <p:pic>
        <p:nvPicPr>
          <p:cNvPr id="2" name="Picture 5" descr="C:\Users\1\Desktop\P1130015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8143900" cy="4222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642918"/>
            <a:ext cx="75724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642918"/>
            <a:ext cx="7572428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"Рисунки", выполненные толстой нитью или шнуром, отличаются мягкостью получаемых форм, кажутся объемными и "живыми", по сравнению с обычным контурным изображением. Кроме того занятия с податливой, мягкой и пушистой нитью успокаивают и развивают интерес к декоративно-прикладному искусству.</a:t>
            </a:r>
            <a:endParaRPr lang="ru-RU" sz="2400" b="1" dirty="0"/>
          </a:p>
        </p:txBody>
      </p:sp>
      <p:pic>
        <p:nvPicPr>
          <p:cNvPr id="6146" name="Picture 2" descr="C:\Users\1\Desktop\0_44303_4555c76b_X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71876"/>
            <a:ext cx="4214842" cy="31400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286644" y="4643446"/>
            <a:ext cx="1571636" cy="2000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 descr="C:\Users\1\Desktop\P1130ааа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167394" y="4909985"/>
            <a:ext cx="1810135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" name="Picture 5" descr="C:\Users\1\Desktop\P1130015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8143900" cy="4222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14480" y="785794"/>
            <a:ext cx="6643734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4000" b="1" dirty="0" smtClean="0">
                <a:solidFill>
                  <a:srgbClr val="551315"/>
                </a:solidFill>
              </a:rPr>
              <a:t>ПОСЛЕДОВАТЕЛЬНОСТЬ  ВЫПОЛНЕНИЯ   РАБОТЫ</a:t>
            </a:r>
            <a:endParaRPr lang="ru-RU" sz="4000" b="1" dirty="0">
              <a:solidFill>
                <a:srgbClr val="55131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2500306"/>
            <a:ext cx="62151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/>
              <a:t>Подготовка материалов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Эскиз  </a:t>
            </a:r>
            <a:r>
              <a:rPr lang="ru-RU" sz="3200" b="1" dirty="0" smtClean="0"/>
              <a:t>карандашом на основе    будущего рисунка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Нанесение </a:t>
            </a:r>
            <a:r>
              <a:rPr lang="ru-RU" sz="3200" b="1" dirty="0" smtClean="0"/>
              <a:t>клея на основу по </a:t>
            </a:r>
            <a:r>
              <a:rPr lang="ru-RU" sz="3200" b="1" dirty="0" smtClean="0"/>
              <a:t>контуру </a:t>
            </a:r>
            <a:r>
              <a:rPr lang="ru-RU" sz="3200" b="1" dirty="0" smtClean="0"/>
              <a:t>рисунка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Выкладывание </a:t>
            </a:r>
            <a:r>
              <a:rPr lang="ru-RU" sz="3200" b="1" dirty="0" smtClean="0"/>
              <a:t>ниток на </a:t>
            </a:r>
          </a:p>
          <a:p>
            <a:pPr marL="342900" indent="-342900"/>
            <a:r>
              <a:rPr lang="ru-RU" sz="3200" b="1" dirty="0" smtClean="0"/>
              <a:t>     клей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P1130015а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0"/>
            <a:ext cx="8143900" cy="4222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785794"/>
            <a:ext cx="642942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4000" b="1" dirty="0" smtClean="0">
                <a:solidFill>
                  <a:srgbClr val="551315"/>
                </a:solidFill>
              </a:rPr>
              <a:t>1. Подготовка материалов</a:t>
            </a:r>
            <a:endParaRPr lang="ru-RU" sz="4000" b="1" dirty="0">
              <a:solidFill>
                <a:srgbClr val="551315"/>
              </a:solidFill>
            </a:endParaRPr>
          </a:p>
        </p:txBody>
      </p:sp>
      <p:pic>
        <p:nvPicPr>
          <p:cNvPr id="7171" name="Picture 3" descr="C:\Users\1\Desktop\P113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785926"/>
            <a:ext cx="3429024" cy="4572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5214942" y="1666483"/>
            <a:ext cx="378621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Нитки </a:t>
            </a:r>
          </a:p>
          <a:p>
            <a:r>
              <a:rPr lang="ru-RU" sz="2000" b="1" dirty="0" smtClean="0"/>
              <a:t>В качестве "волшебной нити" может использоваться толстая хлопчатобумажная или шерстяная нитка разных оттенков.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Клей</a:t>
            </a:r>
          </a:p>
          <a:p>
            <a:r>
              <a:rPr lang="ru-RU" sz="2000" b="1" dirty="0" smtClean="0"/>
              <a:t>Я использовала клей-момент универсальный, прозрачный.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Основа для изображения</a:t>
            </a:r>
          </a:p>
          <a:p>
            <a:r>
              <a:rPr lang="ru-RU" sz="2000" b="1" dirty="0" smtClean="0"/>
              <a:t>Можно использовать плотную бумагу, картон, </a:t>
            </a:r>
            <a:r>
              <a:rPr lang="ru-RU" sz="2000" b="1" dirty="0" err="1" smtClean="0"/>
              <a:t>двп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Карандаш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Ножницы</a:t>
            </a:r>
          </a:p>
          <a:p>
            <a:endParaRPr lang="ru-RU" dirty="0" smtClean="0"/>
          </a:p>
          <a:p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15298" y="5429264"/>
            <a:ext cx="1014420" cy="1285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1\Desktop\P1130ааа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886612" y="5615114"/>
            <a:ext cx="1086078" cy="8572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183</TotalTime>
  <Words>393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Вампиро</dc:creator>
  <cp:lastModifiedBy>Сивков</cp:lastModifiedBy>
  <cp:revision>22</cp:revision>
  <dcterms:created xsi:type="dcterms:W3CDTF">2011-10-11T13:02:09Z</dcterms:created>
  <dcterms:modified xsi:type="dcterms:W3CDTF">2011-10-16T09:33:07Z</dcterms:modified>
</cp:coreProperties>
</file>