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4" r:id="rId17"/>
    <p:sldId id="275" r:id="rId18"/>
    <p:sldId id="276" r:id="rId19"/>
    <p:sldId id="277" r:id="rId20"/>
    <p:sldId id="278" r:id="rId21"/>
    <p:sldId id="279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13" Type="http://schemas.openxmlformats.org/officeDocument/2006/relationships/image" Target="http://www.koolinar.ru/all_image/recipe_pictures/198/198720/rp198720_step_by_step.jpg" TargetMode="External"/><Relationship Id="rId3" Type="http://schemas.openxmlformats.org/officeDocument/2006/relationships/image" Target="http://darudar.org/var/files/img/a8/0a/a80af2031385a6f9c3f82a85e36b26eb_200.jpg" TargetMode="External"/><Relationship Id="rId7" Type="http://schemas.openxmlformats.org/officeDocument/2006/relationships/image" Target="http://www.dream-symbols.com/wp-content/uploads/2010/08/cream.jpg" TargetMode="External"/><Relationship Id="rId12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1.jpeg"/><Relationship Id="rId11" Type="http://schemas.openxmlformats.org/officeDocument/2006/relationships/image" Target="http://www.xakac.info/sites/default/files/1232393021_pic_id2499.jpg?1285292260" TargetMode="External"/><Relationship Id="rId5" Type="http://schemas.openxmlformats.org/officeDocument/2006/relationships/image" Target="http://static2.aif.ru/pictures/201012/Untitled-16.jpg" TargetMode="External"/><Relationship Id="rId15" Type="http://schemas.openxmlformats.org/officeDocument/2006/relationships/image" Target="http://s011.radikal.ru/i318/1011/f5/3611842ef24dx.jpg" TargetMode="External"/><Relationship Id="rId10" Type="http://schemas.openxmlformats.org/officeDocument/2006/relationships/image" Target="../media/image13.jpeg"/><Relationship Id="rId4" Type="http://schemas.openxmlformats.org/officeDocument/2006/relationships/image" Target="../media/image10.jpeg"/><Relationship Id="rId9" Type="http://schemas.openxmlformats.org/officeDocument/2006/relationships/image" Target="http://image.samanyoluhaber.com/Images/News/2011712/189623_tarcin.jpg" TargetMode="External"/><Relationship Id="rId1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http://xmages.net/out.php/i65492_shutterstock0000009.jpg" TargetMode="External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http://cl.november.dp.ua/attach/menu/frappe-caramel-macchiato-large.jpg" TargetMode="External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http://cubanaturetrip.com/data/images/contenido/Cuba_Libre.jpg" TargetMode="External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http://www.restoran.ua/storage/images/restoran/kiev/news/specialno/2010-09-17-panorama/kofe-po-irlandski/676514-1-rus-RU/Kofe-po-irlandski_full.jpg" TargetMode="External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http://os1.i.ua/3/1/6675116_8e373d9d.jpg" TargetMode="External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http://d13.wikimart.ru/e6/21/86c6df99-94c3-41be-b046-2de621517222.jpeg" TargetMode="External"/><Relationship Id="rId7" Type="http://schemas.openxmlformats.org/officeDocument/2006/relationships/image" Target="http://us.cdn3.123rf.com/168nwm/timhester/timhester1102/timhester110200047/8902977-drinking-straws-in-many-different-colours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4.jpeg"/><Relationship Id="rId11" Type="http://schemas.openxmlformats.org/officeDocument/2006/relationships/image" Target="http://www.griezunrive.lv/public/upload/productimage/352-107-2.jpg?1290226603" TargetMode="External"/><Relationship Id="rId5" Type="http://schemas.openxmlformats.org/officeDocument/2006/relationships/image" Target="http://www.vippresent.ru/silver/2-8-0001.jpg_250.jpg" TargetMode="External"/><Relationship Id="rId10" Type="http://schemas.openxmlformats.org/officeDocument/2006/relationships/image" Target="../media/image6.jpeg"/><Relationship Id="rId4" Type="http://schemas.openxmlformats.org/officeDocument/2006/relationships/image" Target="../media/image3.jpeg"/><Relationship Id="rId9" Type="http://schemas.openxmlformats.org/officeDocument/2006/relationships/image" Target="http://horeca-trade.narod.ru/Farfor-steklo/steklo_foto/steklo_franz/ISLANDE/74607.gif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3600400"/>
          </a:xfrm>
        </p:spPr>
        <p:txBody>
          <a:bodyPr>
            <a:normAutofit/>
          </a:bodyPr>
          <a:lstStyle/>
          <a:p>
            <a:pPr algn="ctr"/>
            <a:r>
              <a:rPr lang="ru-RU" b="1" u="sng" dirty="0" smtClean="0"/>
              <a:t>ТЕМА:</a:t>
            </a:r>
            <a:br>
              <a:rPr lang="ru-RU" b="1" u="sng" dirty="0" smtClean="0"/>
            </a:br>
            <a:r>
              <a:rPr lang="ru-RU" b="1" u="sng" dirty="0" smtClean="0"/>
              <a:t>Описание технологического процесса приготовления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к</a:t>
            </a:r>
            <a:r>
              <a:rPr lang="ru-RU" b="1" u="sng" dirty="0" smtClean="0"/>
              <a:t>октейлей группы «Горячих смешанных напитков на основе кофе»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961614" y="2588918"/>
            <a:ext cx="6309360" cy="1680163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Подготовка сырья к производству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35696" y="260648"/>
            <a:ext cx="4032448" cy="6408712"/>
          </a:xfrm>
        </p:spPr>
        <p:txBody>
          <a:bodyPr>
            <a:no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-измельчить зерна кофе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-сварить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-плитку шоколада растопить</a:t>
            </a:r>
          </a:p>
          <a:p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-сливки взбить миксером</a:t>
            </a:r>
          </a:p>
          <a:p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-измельчить на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блендере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-подогреть на водяной бане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 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-цедру натереть на терке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 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-измельчить в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льдогенераторе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http://darudar.org/var/files/img/a8/0a/a80af2031385a6f9c3f82a85e36b26eb_200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r:link="rId3" cstate="print"/>
          <a:srcRect l="16250" r="16250"/>
          <a:stretch>
            <a:fillRect/>
          </a:stretch>
        </p:blipFill>
        <p:spPr bwMode="auto">
          <a:xfrm>
            <a:off x="395536" y="260648"/>
            <a:ext cx="947463" cy="105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 descr="http://static2.aif.ru/pictures/201012/Untitled-16.jpg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323528" y="1340768"/>
            <a:ext cx="1296144" cy="790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 descr="http://www.dream-symbols.com/wp-content/uploads/2010/08/cream.jpg"/>
          <p:cNvPicPr>
            <a:picLocks noChangeAspect="1" noChangeArrowheads="1"/>
          </p:cNvPicPr>
          <p:nvPr/>
        </p:nvPicPr>
        <p:blipFill>
          <a:blip r:embed="rId6" r:link="rId7" cstate="print"/>
          <a:srcRect/>
          <a:stretch>
            <a:fillRect/>
          </a:stretch>
        </p:blipFill>
        <p:spPr bwMode="auto">
          <a:xfrm>
            <a:off x="323528" y="2204864"/>
            <a:ext cx="1296144" cy="790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 descr="http://image.samanyoluhaber.com/Images/News/2011712/189623_tarcin.jpg"/>
          <p:cNvPicPr>
            <a:picLocks noChangeAspect="1" noChangeArrowheads="1"/>
          </p:cNvPicPr>
          <p:nvPr/>
        </p:nvPicPr>
        <p:blipFill>
          <a:blip r:embed="rId8" r:link="rId9" cstate="print"/>
          <a:srcRect/>
          <a:stretch>
            <a:fillRect/>
          </a:stretch>
        </p:blipFill>
        <p:spPr bwMode="auto">
          <a:xfrm>
            <a:off x="323528" y="3140968"/>
            <a:ext cx="1224136" cy="806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 descr="http://www.xakac.info/sites/default/files/1232393021_pic_id2499.jpg?1285292260"/>
          <p:cNvPicPr>
            <a:picLocks noChangeAspect="1" noChangeArrowheads="1"/>
          </p:cNvPicPr>
          <p:nvPr/>
        </p:nvPicPr>
        <p:blipFill>
          <a:blip r:embed="rId10" r:link="rId11" cstate="print"/>
          <a:srcRect/>
          <a:stretch>
            <a:fillRect/>
          </a:stretch>
        </p:blipFill>
        <p:spPr bwMode="auto">
          <a:xfrm>
            <a:off x="323528" y="4077072"/>
            <a:ext cx="1224136" cy="742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7" descr="http://www.koolinar.ru/all_image/recipe_pictures/198/198720/rp198720_step_by_step.jpg"/>
          <p:cNvPicPr>
            <a:picLocks noChangeAspect="1" noChangeArrowheads="1"/>
          </p:cNvPicPr>
          <p:nvPr/>
        </p:nvPicPr>
        <p:blipFill>
          <a:blip r:embed="rId12" r:link="rId13" cstate="print"/>
          <a:srcRect/>
          <a:stretch>
            <a:fillRect/>
          </a:stretch>
        </p:blipFill>
        <p:spPr bwMode="auto">
          <a:xfrm>
            <a:off x="323528" y="4869160"/>
            <a:ext cx="1296144" cy="868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8" descr="http://s011.radikal.ru/i318/1011/f5/3611842ef24dx.jpg"/>
          <p:cNvPicPr>
            <a:picLocks noChangeAspect="1" noChangeArrowheads="1"/>
          </p:cNvPicPr>
          <p:nvPr/>
        </p:nvPicPr>
        <p:blipFill>
          <a:blip r:embed="rId14" r:link="rId15" cstate="print"/>
          <a:srcRect/>
          <a:stretch>
            <a:fillRect/>
          </a:stretch>
        </p:blipFill>
        <p:spPr bwMode="auto">
          <a:xfrm>
            <a:off x="323528" y="5805264"/>
            <a:ext cx="1224136" cy="840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331640" y="764704"/>
          <a:ext cx="6083935" cy="1974215"/>
        </p:xfrm>
        <a:graphic>
          <a:graphicData uri="http://schemas.openxmlformats.org/drawingml/2006/table">
            <a:tbl>
              <a:tblPr/>
              <a:tblGrid>
                <a:gridCol w="409575"/>
                <a:gridCol w="1714500"/>
                <a:gridCol w="2057400"/>
                <a:gridCol w="1902460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571875" algn="l"/>
                        </a:tabLst>
                      </a:pPr>
                      <a:r>
                        <a:rPr lang="ru-RU" sz="1400" kern="50" dirty="0">
                          <a:latin typeface="Times New Roman"/>
                          <a:ea typeface="DejaVu Sans"/>
                          <a:cs typeface="Times New Roman"/>
                        </a:rPr>
                        <a:t>№</a:t>
                      </a:r>
                      <a:endParaRPr lang="ru-RU" sz="1000" kern="50" dirty="0"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571875" algn="l"/>
                        </a:tabLst>
                      </a:pPr>
                      <a:r>
                        <a:rPr lang="ru-RU" sz="1400" b="1" i="1" kern="50">
                          <a:latin typeface="Times New Roman"/>
                          <a:ea typeface="DejaVu Sans"/>
                          <a:cs typeface="Times New Roman"/>
                        </a:rPr>
                        <a:t>Операция</a:t>
                      </a:r>
                      <a:endParaRPr lang="ru-RU" sz="1000" kern="50"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571875" algn="l"/>
                        </a:tabLst>
                      </a:pPr>
                      <a:r>
                        <a:rPr lang="ru-RU" sz="1400" b="1" i="1" kern="50">
                          <a:latin typeface="Times New Roman"/>
                          <a:ea typeface="DejaVu Sans"/>
                          <a:cs typeface="Times New Roman"/>
                        </a:rPr>
                        <a:t>Требование к операции</a:t>
                      </a:r>
                      <a:endParaRPr lang="ru-RU" sz="1000" kern="50"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571875" algn="l"/>
                        </a:tabLst>
                      </a:pPr>
                      <a:r>
                        <a:rPr lang="ru-RU" sz="1400" b="1" i="1" kern="50">
                          <a:latin typeface="Times New Roman"/>
                          <a:ea typeface="DejaVu Sans"/>
                          <a:cs typeface="Times New Roman"/>
                        </a:rPr>
                        <a:t>Оборудование, инвентарь</a:t>
                      </a:r>
                      <a:endParaRPr lang="ru-RU" sz="1000" kern="50"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571875" algn="l"/>
                        </a:tabLst>
                      </a:pPr>
                      <a:r>
                        <a:rPr lang="ru-RU" sz="1400" kern="50">
                          <a:latin typeface="Times New Roman"/>
                          <a:ea typeface="DejaVu Sans"/>
                          <a:cs typeface="Times New Roman"/>
                        </a:rPr>
                        <a:t>1</a:t>
                      </a:r>
                      <a:endParaRPr lang="ru-RU" sz="1000" kern="50"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571875" algn="l"/>
                        </a:tabLst>
                      </a:pPr>
                      <a:r>
                        <a:rPr lang="ru-RU" sz="1400" kern="50">
                          <a:latin typeface="Times New Roman"/>
                          <a:ea typeface="DejaVu Sans"/>
                          <a:cs typeface="Times New Roman"/>
                        </a:rPr>
                        <a:t>Сварить</a:t>
                      </a:r>
                      <a:endParaRPr lang="ru-RU" sz="1000" kern="50"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571875" algn="l"/>
                        </a:tabLst>
                      </a:pPr>
                      <a:r>
                        <a:rPr lang="ru-RU" sz="1400" kern="50">
                          <a:latin typeface="Times New Roman"/>
                          <a:ea typeface="DejaVu Sans"/>
                          <a:cs typeface="Times New Roman"/>
                        </a:rPr>
                        <a:t>Крепкий черный кофе</a:t>
                      </a:r>
                      <a:endParaRPr lang="ru-RU" sz="1000" kern="50"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571875" algn="l"/>
                        </a:tabLst>
                      </a:pPr>
                      <a:r>
                        <a:rPr lang="ru-RU" sz="1400" kern="50">
                          <a:latin typeface="Times New Roman"/>
                          <a:ea typeface="DejaVu Sans"/>
                          <a:cs typeface="Times New Roman"/>
                        </a:rPr>
                        <a:t>Кофеварка</a:t>
                      </a:r>
                      <a:endParaRPr lang="ru-RU" sz="1000" kern="50"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571875" algn="l"/>
                        </a:tabLst>
                      </a:pPr>
                      <a:r>
                        <a:rPr lang="ru-RU" sz="1400" kern="50">
                          <a:latin typeface="Times New Roman"/>
                          <a:ea typeface="DejaVu Sans"/>
                          <a:cs typeface="Times New Roman"/>
                        </a:rPr>
                        <a:t>2</a:t>
                      </a:r>
                      <a:endParaRPr lang="ru-RU" sz="1000" kern="50"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571875" algn="l"/>
                        </a:tabLst>
                      </a:pPr>
                      <a:r>
                        <a:rPr lang="ru-RU" sz="1400" kern="50">
                          <a:latin typeface="Times New Roman"/>
                          <a:ea typeface="DejaVu Sans"/>
                          <a:cs typeface="Times New Roman"/>
                        </a:rPr>
                        <a:t>Растопить</a:t>
                      </a:r>
                      <a:endParaRPr lang="ru-RU" sz="1000" kern="50"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571875" algn="l"/>
                        </a:tabLst>
                      </a:pPr>
                      <a:r>
                        <a:rPr lang="ru-RU" sz="1400" kern="50">
                          <a:latin typeface="Times New Roman"/>
                          <a:ea typeface="DejaVu Sans"/>
                          <a:cs typeface="Times New Roman"/>
                        </a:rPr>
                        <a:t>Горячий шоколад</a:t>
                      </a:r>
                      <a:endParaRPr lang="ru-RU" sz="1000" kern="50"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571875" algn="l"/>
                        </a:tabLst>
                      </a:pPr>
                      <a:r>
                        <a:rPr lang="ru-RU" sz="1400" kern="50">
                          <a:latin typeface="Times New Roman"/>
                          <a:ea typeface="DejaVu Sans"/>
                          <a:cs typeface="Times New Roman"/>
                        </a:rPr>
                        <a:t>Тарелка</a:t>
                      </a:r>
                      <a:endParaRPr lang="ru-RU" sz="1000" kern="50"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6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571875" algn="l"/>
                        </a:tabLst>
                      </a:pPr>
                      <a:r>
                        <a:rPr lang="ru-RU" sz="1400" kern="50">
                          <a:latin typeface="Times New Roman"/>
                          <a:ea typeface="DejaVu Sans"/>
                          <a:cs typeface="Times New Roman"/>
                        </a:rPr>
                        <a:t>3</a:t>
                      </a:r>
                      <a:endParaRPr lang="ru-RU" sz="1000" kern="50"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50">
                          <a:latin typeface="Times New Roman"/>
                          <a:ea typeface="DejaVu Sans"/>
                          <a:cs typeface="Times New Roman"/>
                        </a:rPr>
                        <a:t>Взбить</a:t>
                      </a:r>
                      <a:endParaRPr lang="ru-RU" sz="1000" kern="50"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571875" algn="l"/>
                        </a:tabLst>
                      </a:pPr>
                      <a:r>
                        <a:rPr lang="ru-RU" sz="1400" kern="50">
                          <a:latin typeface="Times New Roman"/>
                          <a:ea typeface="DejaVu Sans"/>
                          <a:cs typeface="Times New Roman"/>
                        </a:rPr>
                        <a:t>Сливки</a:t>
                      </a:r>
                      <a:endParaRPr lang="ru-RU" sz="1000" kern="50"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571875" algn="l"/>
                        </a:tabLst>
                      </a:pPr>
                      <a:endParaRPr lang="ru-RU" sz="1400" kern="50">
                        <a:latin typeface="Times New Roman"/>
                        <a:ea typeface="DejaVu Sans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571875" algn="l"/>
                        </a:tabLst>
                      </a:pPr>
                      <a:r>
                        <a:rPr lang="ru-RU" sz="1400" kern="50">
                          <a:latin typeface="Times New Roman"/>
                          <a:ea typeface="DejaVu Sans"/>
                          <a:cs typeface="Times New Roman"/>
                        </a:rPr>
                        <a:t>Миксер, венчик</a:t>
                      </a:r>
                      <a:endParaRPr lang="ru-RU" sz="1000" kern="50"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571875" algn="l"/>
                        </a:tabLst>
                      </a:pPr>
                      <a:r>
                        <a:rPr lang="ru-RU" sz="1400" kern="50">
                          <a:latin typeface="Times New Roman"/>
                          <a:ea typeface="DejaVu Sans"/>
                          <a:cs typeface="Times New Roman"/>
                        </a:rPr>
                        <a:t>4</a:t>
                      </a:r>
                      <a:endParaRPr lang="ru-RU" sz="1000" kern="50"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571875" algn="l"/>
                        </a:tabLst>
                      </a:pPr>
                      <a:r>
                        <a:rPr lang="ru-RU" sz="1400" kern="50">
                          <a:latin typeface="Times New Roman"/>
                          <a:ea typeface="DejaVu Sans"/>
                          <a:cs typeface="Times New Roman"/>
                        </a:rPr>
                        <a:t>Натереть</a:t>
                      </a:r>
                      <a:endParaRPr lang="ru-RU" sz="1000" kern="50"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571875" algn="l"/>
                        </a:tabLst>
                      </a:pPr>
                      <a:r>
                        <a:rPr lang="ru-RU" sz="1400" kern="50" dirty="0">
                          <a:latin typeface="Times New Roman"/>
                          <a:ea typeface="DejaVu Sans"/>
                          <a:cs typeface="Times New Roman"/>
                        </a:rPr>
                        <a:t>Цедра</a:t>
                      </a:r>
                      <a:endParaRPr lang="ru-RU" sz="1000" kern="50" dirty="0"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571875" algn="l"/>
                        </a:tabLst>
                      </a:pPr>
                      <a:r>
                        <a:rPr lang="ru-RU" sz="1400" kern="50" dirty="0">
                          <a:latin typeface="Times New Roman"/>
                          <a:ea typeface="DejaVu Sans"/>
                          <a:cs typeface="Times New Roman"/>
                        </a:rPr>
                        <a:t>Терка </a:t>
                      </a:r>
                      <a:endParaRPr lang="ru-RU" sz="1000" kern="50" dirty="0"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259632" y="112568"/>
            <a:ext cx="6377900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71875" algn="l"/>
              </a:tabLst>
            </a:pP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52"/>
                <a:cs typeface="Times New Roman" pitchFamily="18" charset="0"/>
              </a:rPr>
              <a:t>Инструкционно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52"/>
                <a:cs typeface="Times New Roman" pitchFamily="18" charset="0"/>
              </a:rPr>
              <a:t> - технологическая карта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71875" algn="l"/>
              </a:tabLst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52"/>
                <a:cs typeface="Times New Roman" pitchFamily="18" charset="0"/>
              </a:rPr>
              <a:t>Наименование коктейля кофе «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52"/>
                <a:cs typeface="Times New Roman" pitchFamily="18" charset="0"/>
              </a:rPr>
              <a:t>Борджия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52"/>
                <a:cs typeface="Times New Roman" pitchFamily="18" charset="0"/>
              </a:rPr>
              <a:t>»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71875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331640" y="3717032"/>
          <a:ext cx="6083935" cy="2349702"/>
        </p:xfrm>
        <a:graphic>
          <a:graphicData uri="http://schemas.openxmlformats.org/drawingml/2006/table">
            <a:tbl>
              <a:tblPr/>
              <a:tblGrid>
                <a:gridCol w="409575"/>
                <a:gridCol w="1714500"/>
                <a:gridCol w="2057400"/>
                <a:gridCol w="1902460"/>
              </a:tblGrid>
              <a:tr h="4207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571875" algn="l"/>
                        </a:tabLst>
                      </a:pPr>
                      <a:r>
                        <a:rPr lang="ru-RU" sz="1400" kern="50">
                          <a:latin typeface="Times New Roman"/>
                          <a:ea typeface="DejaVu Sans"/>
                          <a:cs typeface="Times New Roman"/>
                        </a:rPr>
                        <a:t>№</a:t>
                      </a:r>
                      <a:endParaRPr lang="ru-RU" sz="1000" kern="50"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571875" algn="l"/>
                        </a:tabLst>
                      </a:pPr>
                      <a:r>
                        <a:rPr lang="ru-RU" sz="1400" b="1" i="1" kern="50">
                          <a:latin typeface="Times New Roman"/>
                          <a:ea typeface="DejaVu Sans"/>
                          <a:cs typeface="Times New Roman"/>
                        </a:rPr>
                        <a:t>Операция</a:t>
                      </a:r>
                      <a:endParaRPr lang="ru-RU" sz="1000" kern="50"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571875" algn="l"/>
                        </a:tabLst>
                      </a:pPr>
                      <a:r>
                        <a:rPr lang="ru-RU" sz="1400" b="1" i="1" kern="50">
                          <a:latin typeface="Times New Roman"/>
                          <a:ea typeface="DejaVu Sans"/>
                          <a:cs typeface="Times New Roman"/>
                        </a:rPr>
                        <a:t>Требование к операции</a:t>
                      </a:r>
                      <a:endParaRPr lang="ru-RU" sz="1000" kern="50"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571875" algn="l"/>
                        </a:tabLst>
                      </a:pPr>
                      <a:r>
                        <a:rPr lang="ru-RU" sz="1400" b="1" i="1" kern="50">
                          <a:latin typeface="Times New Roman"/>
                          <a:ea typeface="DejaVu Sans"/>
                          <a:cs typeface="Times New Roman"/>
                        </a:rPr>
                        <a:t>Оборудование, инвентарь</a:t>
                      </a:r>
                      <a:endParaRPr lang="ru-RU" sz="1000" kern="50"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0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571875" algn="l"/>
                        </a:tabLst>
                      </a:pPr>
                      <a:r>
                        <a:rPr lang="ru-RU" sz="1400" kern="50">
                          <a:latin typeface="Times New Roman"/>
                          <a:ea typeface="DejaVu Sans"/>
                          <a:cs typeface="Times New Roman"/>
                        </a:rPr>
                        <a:t>1</a:t>
                      </a:r>
                      <a:endParaRPr lang="ru-RU" sz="1000" kern="50"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571875" algn="l"/>
                        </a:tabLst>
                      </a:pPr>
                      <a:r>
                        <a:rPr lang="ru-RU" sz="1400" kern="50">
                          <a:latin typeface="Times New Roman"/>
                          <a:ea typeface="DejaVu Sans"/>
                          <a:cs typeface="Times New Roman"/>
                        </a:rPr>
                        <a:t>Сварить, охладить</a:t>
                      </a:r>
                      <a:endParaRPr lang="ru-RU" sz="1000" kern="50"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571875" algn="l"/>
                        </a:tabLst>
                      </a:pPr>
                      <a:r>
                        <a:rPr lang="ru-RU" sz="1400" kern="50">
                          <a:latin typeface="Times New Roman"/>
                          <a:ea typeface="DejaVu Sans"/>
                          <a:cs typeface="Times New Roman"/>
                        </a:rPr>
                        <a:t>Черный кофе</a:t>
                      </a:r>
                      <a:endParaRPr lang="ru-RU" sz="1000" kern="50"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571875" algn="l"/>
                        </a:tabLst>
                      </a:pPr>
                      <a:r>
                        <a:rPr lang="ru-RU" sz="1400" kern="50">
                          <a:latin typeface="Times New Roman"/>
                          <a:ea typeface="DejaVu Sans"/>
                          <a:cs typeface="Times New Roman"/>
                        </a:rPr>
                        <a:t>Кофеварка</a:t>
                      </a:r>
                      <a:endParaRPr lang="ru-RU" sz="1000" kern="50"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6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571875" algn="l"/>
                        </a:tabLst>
                      </a:pPr>
                      <a:r>
                        <a:rPr lang="ru-RU" sz="1400" kern="50">
                          <a:latin typeface="Times New Roman"/>
                          <a:ea typeface="DejaVu Sans"/>
                          <a:cs typeface="Times New Roman"/>
                        </a:rPr>
                        <a:t>2</a:t>
                      </a:r>
                      <a:endParaRPr lang="ru-RU" sz="1000" kern="50"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571875" algn="l"/>
                        </a:tabLst>
                      </a:pPr>
                      <a:r>
                        <a:rPr lang="ru-RU" sz="1400" kern="50">
                          <a:latin typeface="Times New Roman"/>
                          <a:ea typeface="DejaVu Sans"/>
                          <a:cs typeface="Times New Roman"/>
                        </a:rPr>
                        <a:t>Измельчить</a:t>
                      </a:r>
                      <a:endParaRPr lang="ru-RU" sz="1000" kern="50"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571875" algn="l"/>
                        </a:tabLst>
                      </a:pPr>
                      <a:r>
                        <a:rPr lang="ru-RU" sz="1400" kern="50">
                          <a:latin typeface="Times New Roman"/>
                          <a:ea typeface="DejaVu Sans"/>
                          <a:cs typeface="Times New Roman"/>
                        </a:rPr>
                        <a:t>Лед</a:t>
                      </a:r>
                      <a:endParaRPr lang="ru-RU" sz="1000" kern="50"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571875" algn="l"/>
                        </a:tabLst>
                      </a:pPr>
                      <a:r>
                        <a:rPr lang="ru-RU" sz="1400" kern="50">
                          <a:latin typeface="Times New Roman"/>
                          <a:ea typeface="DejaVu Sans"/>
                          <a:cs typeface="Times New Roman"/>
                        </a:rPr>
                        <a:t>Льдогенератор</a:t>
                      </a:r>
                      <a:endParaRPr lang="ru-RU" sz="1000" kern="50"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7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571875" algn="l"/>
                        </a:tabLst>
                      </a:pPr>
                      <a:r>
                        <a:rPr lang="ru-RU" sz="1400" kern="50">
                          <a:latin typeface="Times New Roman"/>
                          <a:ea typeface="DejaVu Sans"/>
                          <a:cs typeface="Times New Roman"/>
                        </a:rPr>
                        <a:t>3</a:t>
                      </a:r>
                      <a:endParaRPr lang="ru-RU" sz="1000" kern="50"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50">
                          <a:latin typeface="Times New Roman"/>
                          <a:ea typeface="DejaVu Sans"/>
                          <a:cs typeface="Times New Roman"/>
                        </a:rPr>
                        <a:t>Взбить</a:t>
                      </a:r>
                      <a:endParaRPr lang="ru-RU" sz="1000" kern="50"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571875" algn="l"/>
                        </a:tabLst>
                      </a:pPr>
                      <a:r>
                        <a:rPr lang="ru-RU" sz="1400" kern="50">
                          <a:latin typeface="Times New Roman"/>
                          <a:ea typeface="DejaVu Sans"/>
                          <a:cs typeface="Times New Roman"/>
                        </a:rPr>
                        <a:t>Сливки</a:t>
                      </a:r>
                      <a:endParaRPr lang="ru-RU" sz="1000" kern="50"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571875" algn="l"/>
                        </a:tabLst>
                      </a:pPr>
                      <a:endParaRPr lang="ru-RU" sz="1400" kern="50">
                        <a:latin typeface="Times New Roman"/>
                        <a:ea typeface="DejaVu Sans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571875" algn="l"/>
                        </a:tabLst>
                      </a:pPr>
                      <a:r>
                        <a:rPr lang="ru-RU" sz="1400" kern="50">
                          <a:latin typeface="Times New Roman"/>
                          <a:ea typeface="DejaVu Sans"/>
                          <a:cs typeface="Times New Roman"/>
                        </a:rPr>
                        <a:t>Миксер, венчик</a:t>
                      </a:r>
                      <a:endParaRPr lang="ru-RU" sz="1000" kern="50"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2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571875" algn="l"/>
                        </a:tabLst>
                      </a:pPr>
                      <a:r>
                        <a:rPr lang="ru-RU" sz="1400" kern="50">
                          <a:latin typeface="Times New Roman"/>
                          <a:ea typeface="DejaVu Sans"/>
                          <a:cs typeface="Times New Roman"/>
                        </a:rPr>
                        <a:t>4</a:t>
                      </a:r>
                      <a:endParaRPr lang="ru-RU" sz="1000" kern="50"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571875" algn="l"/>
                        </a:tabLst>
                      </a:pPr>
                      <a:r>
                        <a:rPr lang="ru-RU" sz="1400" kern="50">
                          <a:latin typeface="Times New Roman"/>
                          <a:ea typeface="DejaVu Sans"/>
                          <a:cs typeface="Times New Roman"/>
                        </a:rPr>
                        <a:t>Помолоть</a:t>
                      </a:r>
                      <a:endParaRPr lang="ru-RU" sz="1000" kern="50"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571875" algn="l"/>
                        </a:tabLst>
                      </a:pPr>
                      <a:r>
                        <a:rPr lang="ru-RU" sz="1400" kern="50">
                          <a:latin typeface="Times New Roman"/>
                          <a:ea typeface="DejaVu Sans"/>
                          <a:cs typeface="Times New Roman"/>
                        </a:rPr>
                        <a:t>Корица</a:t>
                      </a:r>
                      <a:endParaRPr lang="ru-RU" sz="1000" kern="50"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571875" algn="l"/>
                        </a:tabLst>
                      </a:pPr>
                      <a:r>
                        <a:rPr lang="ru-RU" sz="1400" kern="50">
                          <a:latin typeface="Times New Roman"/>
                          <a:ea typeface="DejaVu Sans"/>
                          <a:cs typeface="Times New Roman"/>
                        </a:rPr>
                        <a:t>Блендер</a:t>
                      </a:r>
                      <a:endParaRPr lang="ru-RU" sz="1000" kern="50"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2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571875" algn="l"/>
                        </a:tabLst>
                      </a:pPr>
                      <a:r>
                        <a:rPr lang="ru-RU" sz="1400" kern="50">
                          <a:latin typeface="Times New Roman"/>
                          <a:ea typeface="DejaVu Sans"/>
                          <a:cs typeface="Times New Roman"/>
                        </a:rPr>
                        <a:t>5</a:t>
                      </a:r>
                      <a:endParaRPr lang="ru-RU" sz="1000" kern="50"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571875" algn="l"/>
                        </a:tabLst>
                      </a:pPr>
                      <a:r>
                        <a:rPr lang="ru-RU" sz="1400" kern="50">
                          <a:latin typeface="Times New Roman"/>
                          <a:ea typeface="DejaVu Sans"/>
                          <a:cs typeface="Times New Roman"/>
                        </a:rPr>
                        <a:t>Мед</a:t>
                      </a:r>
                      <a:endParaRPr lang="ru-RU" sz="1000" kern="50"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571875" algn="l"/>
                        </a:tabLst>
                      </a:pPr>
                      <a:endParaRPr lang="ru-RU" sz="1400" kern="50">
                        <a:latin typeface="Times New Roman"/>
                        <a:ea typeface="DejaVu San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571875" algn="l"/>
                        </a:tabLst>
                      </a:pPr>
                      <a:endParaRPr lang="ru-RU" sz="1400" kern="50" dirty="0">
                        <a:latin typeface="Times New Roman"/>
                        <a:ea typeface="DejaVu San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771800" y="2708920"/>
            <a:ext cx="352378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" algn="l"/>
              </a:tabLst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DejaVu Sans" charset="-52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" algn="l"/>
              </a:tabLst>
            </a:pP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52"/>
                <a:cs typeface="Times New Roman" pitchFamily="18" charset="0"/>
              </a:rPr>
              <a:t>Инструкционно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52"/>
                <a:cs typeface="Times New Roman" pitchFamily="18" charset="0"/>
              </a:rPr>
              <a:t> - технологическая карта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" algn="l"/>
              </a:tabLst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52"/>
                <a:cs typeface="Times New Roman" pitchFamily="18" charset="0"/>
              </a:rPr>
              <a:t>Наименование коктейля кофе «Медовый»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8291264" cy="614129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Техника безопасности бармена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Общие требования безопасности. 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1.1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К работе в качестве бармена допускаются мужчины и женщины достигшие возраста 18 лет.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1.2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На рабочем месте работник получает первичный инструктаж по безопасности труда и проходит: стажировку; обучение устройству и правилам эксплуатации используемого оборудования; санитарно-гигиеническую подготовку; 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1.3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Во время работы работник проходит: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 обучение безопасности труда по действующему оборудованию каждые 2 года, а по новому оборудованию – по мере его поступления на место работу, но до момента пуска этого оборудования в эксплуатацию;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 проверку знаний безопасности труда (на работах с повышенной опасностью) – ежегодно;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 осмотр открытых поверхностей тела на наличие гнойничковых и др. кожных заболеваний – ежедневно перед началом смены;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 проверку знаний по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электробезопасности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(при использовании оборудования, работающего от электрической сети) – ежегодно;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 проверку санитарно-гигиенических знаний – один раз в год;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 периодический медицинский осмотр;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Повторный инструктаж по безопасности труда на рабочем месте работник должен проходить один раз в 3 месяца.</a:t>
            </a:r>
          </a:p>
          <a:p>
            <a:pPr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619672" y="2060848"/>
          <a:ext cx="5879045" cy="4228951"/>
        </p:xfrm>
        <a:graphic>
          <a:graphicData uri="http://schemas.openxmlformats.org/drawingml/2006/table">
            <a:tbl>
              <a:tblPr/>
              <a:tblGrid>
                <a:gridCol w="1960185"/>
                <a:gridCol w="1960185"/>
                <a:gridCol w="701806"/>
                <a:gridCol w="697821"/>
                <a:gridCol w="559048"/>
              </a:tblGrid>
              <a:tr h="337885">
                <a:tc gridSpan="2">
                  <a:txBody>
                    <a:bodyPr/>
                    <a:lstStyle/>
                    <a:p>
                      <a:pPr marL="68580" algn="ctr">
                        <a:spcAft>
                          <a:spcPts val="0"/>
                        </a:spcAft>
                        <a:tabLst>
                          <a:tab pos="3571875" algn="l"/>
                        </a:tabLst>
                      </a:pPr>
                      <a:r>
                        <a:rPr lang="ru-RU" sz="1400" b="1" kern="5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  <a:cs typeface="Times New Roman"/>
                        </a:rPr>
                        <a:t>Порядковый № калькуляции</a:t>
                      </a:r>
                      <a:endParaRPr lang="ru-RU" sz="1000" kern="50"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67577" marR="67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5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  <a:cs typeface="Times New Roman"/>
                        </a:rPr>
                        <a:t>№1</a:t>
                      </a:r>
                      <a:endParaRPr lang="ru-RU" sz="1000" kern="50"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67577" marR="67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04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571875" algn="l"/>
                        </a:tabLst>
                      </a:pPr>
                      <a:r>
                        <a:rPr lang="ru-RU" sz="1400" b="1" kern="5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  <a:cs typeface="Times New Roman"/>
                        </a:rPr>
                        <a:t>№</a:t>
                      </a:r>
                      <a:endParaRPr lang="ru-RU" sz="1000" kern="50"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67577" marR="67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571875" algn="l"/>
                        </a:tabLst>
                      </a:pPr>
                      <a:r>
                        <a:rPr lang="ru-RU" sz="1400" b="1" kern="5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  <a:cs typeface="Times New Roman"/>
                        </a:rPr>
                        <a:t>Наименование продукта</a:t>
                      </a:r>
                      <a:endParaRPr lang="ru-RU" sz="1000" kern="50"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67577" marR="67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571875" algn="l"/>
                        </a:tabLst>
                      </a:pPr>
                      <a:r>
                        <a:rPr lang="ru-RU" sz="1400" b="1" kern="5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  <a:cs typeface="Times New Roman"/>
                        </a:rPr>
                        <a:t>Норма</a:t>
                      </a:r>
                      <a:endParaRPr lang="ru-RU" sz="1000" kern="50"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67577" marR="67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571875" algn="l"/>
                        </a:tabLst>
                      </a:pPr>
                      <a:r>
                        <a:rPr lang="ru-RU" sz="1400" b="1" kern="5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  <a:cs typeface="Times New Roman"/>
                        </a:rPr>
                        <a:t>Цена 1 кг</a:t>
                      </a:r>
                      <a:endParaRPr lang="ru-RU" sz="1000" kern="50"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67577" marR="67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571875" algn="l"/>
                        </a:tabLst>
                      </a:pPr>
                      <a:r>
                        <a:rPr lang="ru-RU" sz="1400" b="1" kern="5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  <a:cs typeface="Times New Roman"/>
                        </a:rPr>
                        <a:t>Сумма</a:t>
                      </a:r>
                      <a:endParaRPr lang="ru-RU" sz="1000" kern="50"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67577" marR="67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239">
                <a:tc rowSpan="10">
                  <a:txBody>
                    <a:bodyPr/>
                    <a:lstStyle/>
                    <a:p>
                      <a:pPr marL="68580">
                        <a:spcAft>
                          <a:spcPts val="0"/>
                        </a:spcAft>
                        <a:tabLst>
                          <a:tab pos="3571875" algn="l"/>
                        </a:tabLst>
                      </a:pPr>
                      <a:endParaRPr lang="ru-RU" sz="1400" kern="50">
                        <a:solidFill>
                          <a:srgbClr val="000000"/>
                        </a:solidFill>
                        <a:latin typeface="Times New Roman"/>
                        <a:ea typeface="DejaVu Sans"/>
                        <a:cs typeface="Times New Roman"/>
                      </a:endParaRPr>
                    </a:p>
                  </a:txBody>
                  <a:tcPr marL="67577" marR="67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571875" algn="l"/>
                        </a:tabLst>
                      </a:pPr>
                      <a:r>
                        <a:rPr lang="ru-RU" sz="1400" kern="5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  <a:cs typeface="Times New Roman"/>
                        </a:rPr>
                        <a:t>кофе</a:t>
                      </a:r>
                      <a:endParaRPr lang="ru-RU" sz="1000" kern="50"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67577" marR="67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571875" algn="l"/>
                        </a:tabLst>
                      </a:pPr>
                      <a:r>
                        <a:rPr lang="ru-RU" sz="1400" kern="5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  <a:cs typeface="Times New Roman"/>
                        </a:rPr>
                        <a:t>25</a:t>
                      </a:r>
                      <a:endParaRPr lang="ru-RU" sz="1000" kern="50"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67577" marR="67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571875" algn="l"/>
                        </a:tabLst>
                      </a:pPr>
                      <a:r>
                        <a:rPr lang="ru-RU" sz="1400" kern="5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  <a:cs typeface="Times New Roman"/>
                        </a:rPr>
                        <a:t>500-00</a:t>
                      </a:r>
                      <a:endParaRPr lang="ru-RU" sz="1000" kern="50"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67577" marR="67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571875" algn="l"/>
                        </a:tabLst>
                      </a:pPr>
                      <a:r>
                        <a:rPr lang="ru-RU" sz="1400" kern="5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  <a:cs typeface="Times New Roman"/>
                        </a:rPr>
                        <a:t>12-50</a:t>
                      </a:r>
                      <a:endParaRPr lang="ru-RU" sz="1000" kern="50"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67577" marR="67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2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571875" algn="l"/>
                        </a:tabLst>
                      </a:pPr>
                      <a:r>
                        <a:rPr lang="ru-RU" sz="1400" kern="5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  <a:cs typeface="Times New Roman"/>
                        </a:rPr>
                        <a:t>шоколад</a:t>
                      </a:r>
                      <a:endParaRPr lang="ru-RU" sz="1000" kern="50"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67577" marR="67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571875" algn="l"/>
                        </a:tabLst>
                      </a:pPr>
                      <a:r>
                        <a:rPr lang="ru-RU" sz="1400" kern="5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  <a:cs typeface="Times New Roman"/>
                        </a:rPr>
                        <a:t>50</a:t>
                      </a:r>
                      <a:endParaRPr lang="ru-RU" sz="1000" kern="50"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67577" marR="67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571875" algn="l"/>
                        </a:tabLst>
                      </a:pPr>
                      <a:r>
                        <a:rPr lang="ru-RU" sz="1400" kern="5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  <a:cs typeface="Times New Roman"/>
                        </a:rPr>
                        <a:t>250-00</a:t>
                      </a:r>
                      <a:endParaRPr lang="ru-RU" sz="1000" kern="50"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67577" marR="67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571875" algn="l"/>
                        </a:tabLst>
                      </a:pPr>
                      <a:r>
                        <a:rPr lang="ru-RU" sz="1400" kern="5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  <a:cs typeface="Times New Roman"/>
                        </a:rPr>
                        <a:t>12-50</a:t>
                      </a:r>
                      <a:endParaRPr lang="ru-RU" sz="1000" kern="50"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67577" marR="67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2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571875" algn="l"/>
                        </a:tabLst>
                      </a:pPr>
                      <a:r>
                        <a:rPr lang="ru-RU" sz="1400" kern="5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  <a:cs typeface="Times New Roman"/>
                        </a:rPr>
                        <a:t>сливки</a:t>
                      </a:r>
                      <a:endParaRPr lang="ru-RU" sz="1000" kern="50"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67577" marR="67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571875" algn="l"/>
                        </a:tabLst>
                      </a:pPr>
                      <a:r>
                        <a:rPr lang="ru-RU" sz="1400" kern="5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  <a:cs typeface="Times New Roman"/>
                        </a:rPr>
                        <a:t>20</a:t>
                      </a:r>
                      <a:endParaRPr lang="ru-RU" sz="1000" kern="50"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67577" marR="67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571875" algn="l"/>
                        </a:tabLst>
                      </a:pPr>
                      <a:r>
                        <a:rPr lang="ru-RU" sz="1400" kern="5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  <a:cs typeface="Times New Roman"/>
                        </a:rPr>
                        <a:t>200-00</a:t>
                      </a:r>
                      <a:endParaRPr lang="ru-RU" sz="1000" kern="50"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67577" marR="67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571875" algn="l"/>
                        </a:tabLst>
                      </a:pPr>
                      <a:r>
                        <a:rPr lang="ru-RU" sz="1400" kern="5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  <a:cs typeface="Times New Roman"/>
                        </a:rPr>
                        <a:t>4-00</a:t>
                      </a:r>
                      <a:endParaRPr lang="ru-RU" sz="1000" kern="50"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67577" marR="67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2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571875" algn="l"/>
                        </a:tabLst>
                      </a:pPr>
                      <a:r>
                        <a:rPr lang="ru-RU" sz="1400" kern="5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  <a:cs typeface="Times New Roman"/>
                        </a:rPr>
                        <a:t>цедра</a:t>
                      </a:r>
                      <a:endParaRPr lang="ru-RU" sz="1000" kern="50"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67577" marR="67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571875" algn="l"/>
                        </a:tabLst>
                      </a:pPr>
                      <a:r>
                        <a:rPr lang="ru-RU" sz="1400" kern="5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  <a:cs typeface="Times New Roman"/>
                        </a:rPr>
                        <a:t>5</a:t>
                      </a:r>
                      <a:endParaRPr lang="ru-RU" sz="1000" kern="50"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67577" marR="67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571875" algn="l"/>
                        </a:tabLst>
                      </a:pPr>
                      <a:r>
                        <a:rPr lang="ru-RU" sz="1400" kern="5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  <a:cs typeface="Times New Roman"/>
                        </a:rPr>
                        <a:t>900-00</a:t>
                      </a:r>
                      <a:endParaRPr lang="ru-RU" sz="1000" kern="50"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67577" marR="67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571875" algn="l"/>
                        </a:tabLst>
                      </a:pPr>
                      <a:r>
                        <a:rPr lang="ru-RU" sz="1400" kern="5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  <a:cs typeface="Times New Roman"/>
                        </a:rPr>
                        <a:t>4-50</a:t>
                      </a:r>
                      <a:endParaRPr lang="ru-RU" sz="1000" kern="50"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67577" marR="67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82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571875" algn="l"/>
                        </a:tabLst>
                      </a:pPr>
                      <a:r>
                        <a:rPr lang="ru-RU" sz="1400" kern="5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  <a:cs typeface="Times New Roman"/>
                        </a:rPr>
                        <a:t>Общая стоимость набора 100 коктейлей, руб.</a:t>
                      </a:r>
                      <a:endParaRPr lang="ru-RU" sz="1000" kern="50"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67577" marR="67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571875" algn="l"/>
                        </a:tabLst>
                      </a:pPr>
                      <a:r>
                        <a:rPr lang="ru-RU" sz="1400" kern="5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  <a:cs typeface="Times New Roman"/>
                        </a:rPr>
                        <a:t>335-00</a:t>
                      </a:r>
                      <a:endParaRPr lang="ru-RU" sz="1000" kern="50"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67577" marR="67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04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8580">
                        <a:spcAft>
                          <a:spcPts val="0"/>
                        </a:spcAft>
                        <a:tabLst>
                          <a:tab pos="3571875" algn="l"/>
                        </a:tabLst>
                      </a:pPr>
                      <a:r>
                        <a:rPr lang="ru-RU" sz="1400" kern="5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  <a:cs typeface="Times New Roman"/>
                        </a:rPr>
                        <a:t>Продажная цена блюда, наценка 100%</a:t>
                      </a:r>
                      <a:endParaRPr lang="ru-RU" sz="1000" kern="50"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67577" marR="67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571875" algn="l"/>
                        </a:tabLst>
                      </a:pPr>
                      <a:r>
                        <a:rPr lang="ru-RU" sz="1400" b="1" kern="50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  <a:cs typeface="Times New Roman"/>
                        </a:rPr>
                        <a:t>67-00</a:t>
                      </a:r>
                      <a:endParaRPr lang="ru-RU" sz="1000" b="1" kern="50" dirty="0"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67577" marR="67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04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5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  <a:cs typeface="Times New Roman"/>
                        </a:rPr>
                        <a:t>Выход в готовом виде, г</a:t>
                      </a:r>
                      <a:endParaRPr lang="ru-RU" sz="1000" kern="50"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67577" marR="67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b="1" kern="50" dirty="0">
                        <a:solidFill>
                          <a:srgbClr val="000000"/>
                        </a:solidFill>
                        <a:latin typeface="Times New Roman"/>
                        <a:ea typeface="DejaVu Sans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571875" algn="l"/>
                        </a:tabLst>
                      </a:pPr>
                      <a:r>
                        <a:rPr lang="ru-RU" sz="1400" b="1" kern="50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  <a:cs typeface="Times New Roman"/>
                        </a:rPr>
                        <a:t>100</a:t>
                      </a:r>
                      <a:endParaRPr lang="ru-RU" sz="1000" b="1" kern="50" dirty="0"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67577" marR="67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04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5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  <a:cs typeface="Times New Roman"/>
                        </a:rPr>
                        <a:t>Заведующий производством</a:t>
                      </a:r>
                      <a:endParaRPr lang="ru-RU" sz="1000" kern="50"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67577" marR="67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b="1" kern="50" dirty="0">
                        <a:solidFill>
                          <a:srgbClr val="000000"/>
                        </a:solidFill>
                        <a:latin typeface="Times New Roman"/>
                        <a:ea typeface="DejaVu Sans"/>
                        <a:cs typeface="Times New Roman"/>
                      </a:endParaRPr>
                    </a:p>
                  </a:txBody>
                  <a:tcPr marL="67577" marR="67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21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571875" algn="l"/>
                        </a:tabLst>
                      </a:pPr>
                      <a:r>
                        <a:rPr lang="ru-RU" sz="1400" kern="5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  <a:cs typeface="Times New Roman"/>
                        </a:rPr>
                        <a:t>Калькуляцию составил</a:t>
                      </a:r>
                      <a:endParaRPr lang="ru-RU" sz="1000" kern="50"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67577" marR="67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68580">
                        <a:spcAft>
                          <a:spcPts val="0"/>
                        </a:spcAft>
                        <a:tabLst>
                          <a:tab pos="3571875" algn="l"/>
                        </a:tabLst>
                      </a:pPr>
                      <a:endParaRPr lang="ru-RU" sz="1400" kern="50">
                        <a:solidFill>
                          <a:srgbClr val="000000"/>
                        </a:solidFill>
                        <a:latin typeface="Times New Roman"/>
                        <a:ea typeface="DejaVu Sans"/>
                        <a:cs typeface="Times New Roman"/>
                      </a:endParaRPr>
                    </a:p>
                  </a:txBody>
                  <a:tcPr marL="67577" marR="67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03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5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  <a:cs typeface="Times New Roman"/>
                        </a:rPr>
                        <a:t>Утверждаю директор</a:t>
                      </a:r>
                      <a:endParaRPr lang="ru-RU" sz="1000" kern="50"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67577" marR="67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kern="50" dirty="0">
                        <a:solidFill>
                          <a:srgbClr val="000000"/>
                        </a:solidFill>
                        <a:latin typeface="Times New Roman"/>
                        <a:ea typeface="DejaVu Sans"/>
                        <a:cs typeface="Times New Roman"/>
                      </a:endParaRPr>
                    </a:p>
                  </a:txBody>
                  <a:tcPr marL="67577" marR="67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-72389"/>
            <a:ext cx="9144000" cy="20313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71875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52"/>
                <a:cs typeface="Times New Roman" pitchFamily="18" charset="0"/>
              </a:rPr>
              <a:t>Экономическое обоснование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718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52"/>
                <a:cs typeface="Times New Roman" pitchFamily="18" charset="0"/>
              </a:rPr>
              <a:t>                                                                                                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71875" algn="l"/>
              </a:tabLst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52"/>
                <a:cs typeface="Times New Roman" pitchFamily="18" charset="0"/>
              </a:rPr>
              <a:t>Организация__________________________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71875" algn="l"/>
              </a:tabLst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52"/>
                <a:cs typeface="Times New Roman" pitchFamily="18" charset="0"/>
              </a:rPr>
              <a:t>Предприятие__________________________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52"/>
                <a:cs typeface="Times New Roman" pitchFamily="18" charset="0"/>
              </a:rPr>
              <a:t> «Курган»_________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71875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52"/>
                <a:cs typeface="Times New Roman" pitchFamily="18" charset="0"/>
              </a:rPr>
              <a:t>Калькуляционная карточка № 1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71875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DejaVu Sans" charset="-52"/>
                <a:cs typeface="Times New Roman" pitchFamily="18" charset="0"/>
              </a:rPr>
              <a:t>Наименование коктейля кофе «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DejaVu Sans" charset="-52"/>
                <a:cs typeface="Times New Roman" pitchFamily="18" charset="0"/>
              </a:rPr>
              <a:t>Борджия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DejaVu Sans" charset="-52"/>
                <a:cs typeface="Times New Roman" pitchFamily="18" charset="0"/>
              </a:rPr>
              <a:t>»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71875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47664" y="1700808"/>
          <a:ext cx="5997450" cy="4110812"/>
        </p:xfrm>
        <a:graphic>
          <a:graphicData uri="http://schemas.openxmlformats.org/drawingml/2006/table">
            <a:tbl>
              <a:tblPr/>
              <a:tblGrid>
                <a:gridCol w="1960185"/>
                <a:gridCol w="1960185"/>
                <a:gridCol w="701806"/>
                <a:gridCol w="697821"/>
                <a:gridCol w="677453"/>
              </a:tblGrid>
              <a:tr h="337885">
                <a:tc gridSpan="2">
                  <a:txBody>
                    <a:bodyPr/>
                    <a:lstStyle/>
                    <a:p>
                      <a:pPr marL="68580" algn="ctr">
                        <a:spcAft>
                          <a:spcPts val="0"/>
                        </a:spcAft>
                        <a:tabLst>
                          <a:tab pos="3571875" algn="l"/>
                        </a:tabLst>
                      </a:pPr>
                      <a:r>
                        <a:rPr lang="ru-RU" sz="1400" b="1" kern="50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  <a:cs typeface="Times New Roman"/>
                        </a:rPr>
                        <a:t>Порядковый № калькуляции</a:t>
                      </a:r>
                      <a:endParaRPr lang="ru-RU" sz="1000" kern="50" dirty="0"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67577" marR="67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5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  <a:cs typeface="Times New Roman"/>
                        </a:rPr>
                        <a:t>№2</a:t>
                      </a:r>
                      <a:endParaRPr lang="ru-RU" sz="1000" kern="50"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67577" marR="67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04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571875" algn="l"/>
                        </a:tabLst>
                      </a:pPr>
                      <a:r>
                        <a:rPr lang="ru-RU" sz="1400" b="1" kern="5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  <a:cs typeface="Times New Roman"/>
                        </a:rPr>
                        <a:t>№</a:t>
                      </a:r>
                      <a:endParaRPr lang="ru-RU" sz="1000" kern="50"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67577" marR="67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571875" algn="l"/>
                        </a:tabLst>
                      </a:pPr>
                      <a:r>
                        <a:rPr lang="ru-RU" sz="1400" b="1" kern="5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  <a:cs typeface="Times New Roman"/>
                        </a:rPr>
                        <a:t>Наименование продукта</a:t>
                      </a:r>
                      <a:endParaRPr lang="ru-RU" sz="1000" kern="50"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67577" marR="67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571875" algn="l"/>
                        </a:tabLst>
                      </a:pPr>
                      <a:r>
                        <a:rPr lang="ru-RU" sz="1400" b="1" kern="5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  <a:cs typeface="Times New Roman"/>
                        </a:rPr>
                        <a:t>Норма</a:t>
                      </a:r>
                      <a:endParaRPr lang="ru-RU" sz="1000" kern="50"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67577" marR="67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571875" algn="l"/>
                        </a:tabLst>
                      </a:pPr>
                      <a:r>
                        <a:rPr lang="ru-RU" sz="1400" b="1" kern="5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  <a:cs typeface="Times New Roman"/>
                        </a:rPr>
                        <a:t>Цена 1 кг</a:t>
                      </a:r>
                      <a:endParaRPr lang="ru-RU" sz="1000" kern="50"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67577" marR="67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571875" algn="l"/>
                        </a:tabLst>
                      </a:pPr>
                      <a:r>
                        <a:rPr lang="ru-RU" sz="1400" b="1" kern="5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  <a:cs typeface="Times New Roman"/>
                        </a:rPr>
                        <a:t>Сумма</a:t>
                      </a:r>
                      <a:endParaRPr lang="ru-RU" sz="1000" kern="50"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67577" marR="67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239">
                <a:tc rowSpan="11">
                  <a:txBody>
                    <a:bodyPr/>
                    <a:lstStyle/>
                    <a:p>
                      <a:pPr marL="68580">
                        <a:spcAft>
                          <a:spcPts val="0"/>
                        </a:spcAft>
                        <a:tabLst>
                          <a:tab pos="3571875" algn="l"/>
                        </a:tabLst>
                      </a:pPr>
                      <a:endParaRPr lang="ru-RU" sz="1400" kern="50">
                        <a:solidFill>
                          <a:srgbClr val="000000"/>
                        </a:solidFill>
                        <a:latin typeface="Times New Roman"/>
                        <a:ea typeface="DejaVu Sans"/>
                        <a:cs typeface="Times New Roman"/>
                      </a:endParaRPr>
                    </a:p>
                  </a:txBody>
                  <a:tcPr marL="67577" marR="67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571875" algn="l"/>
                        </a:tabLst>
                      </a:pPr>
                      <a:r>
                        <a:rPr lang="ru-RU" sz="1400" kern="5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  <a:cs typeface="Times New Roman"/>
                        </a:rPr>
                        <a:t>кофе</a:t>
                      </a:r>
                      <a:endParaRPr lang="ru-RU" sz="1000" kern="50"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67577" marR="67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571875" algn="l"/>
                        </a:tabLst>
                      </a:pPr>
                      <a:r>
                        <a:rPr lang="ru-RU" sz="1400" kern="5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  <a:cs typeface="Times New Roman"/>
                        </a:rPr>
                        <a:t>20</a:t>
                      </a:r>
                      <a:endParaRPr lang="ru-RU" sz="1000" kern="50"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67577" marR="67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571875" algn="l"/>
                        </a:tabLst>
                      </a:pPr>
                      <a:r>
                        <a:rPr lang="ru-RU" sz="1400" kern="5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  <a:cs typeface="Times New Roman"/>
                        </a:rPr>
                        <a:t>500-00</a:t>
                      </a:r>
                      <a:endParaRPr lang="ru-RU" sz="1000" kern="50"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67577" marR="67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571875" algn="l"/>
                        </a:tabLst>
                      </a:pPr>
                      <a:r>
                        <a:rPr lang="ru-RU" sz="1400" kern="5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  <a:cs typeface="Times New Roman"/>
                        </a:rPr>
                        <a:t>10-00</a:t>
                      </a:r>
                      <a:endParaRPr lang="ru-RU" sz="1000" kern="50"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67577" marR="67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2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571875" algn="l"/>
                        </a:tabLst>
                      </a:pPr>
                      <a:r>
                        <a:rPr lang="ru-RU" sz="1400" kern="5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  <a:cs typeface="Times New Roman"/>
                        </a:rPr>
                        <a:t>вода</a:t>
                      </a:r>
                      <a:endParaRPr lang="ru-RU" sz="1000" kern="50"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67577" marR="67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571875" algn="l"/>
                        </a:tabLst>
                      </a:pPr>
                      <a:r>
                        <a:rPr lang="ru-RU" sz="1400" kern="5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  <a:cs typeface="Times New Roman"/>
                        </a:rPr>
                        <a:t>80</a:t>
                      </a:r>
                      <a:endParaRPr lang="ru-RU" sz="1000" kern="50"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67577" marR="67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571875" algn="l"/>
                        </a:tabLst>
                      </a:pPr>
                      <a:r>
                        <a:rPr lang="ru-RU" sz="1400" kern="50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  <a:cs typeface="Times New Roman"/>
                        </a:rPr>
                        <a:t>40-00</a:t>
                      </a:r>
                      <a:endParaRPr lang="ru-RU" sz="1000" kern="50" dirty="0"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67577" marR="67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571875" algn="l"/>
                        </a:tabLst>
                      </a:pPr>
                      <a:r>
                        <a:rPr lang="ru-RU" sz="1400" kern="5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  <a:cs typeface="Times New Roman"/>
                        </a:rPr>
                        <a:t>3-20</a:t>
                      </a:r>
                      <a:endParaRPr lang="ru-RU" sz="1000" kern="50"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67577" marR="67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2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571875" algn="l"/>
                        </a:tabLst>
                      </a:pPr>
                      <a:r>
                        <a:rPr lang="ru-RU" sz="1400" kern="5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  <a:cs typeface="Times New Roman"/>
                        </a:rPr>
                        <a:t>лед</a:t>
                      </a:r>
                      <a:endParaRPr lang="ru-RU" sz="1000" kern="50"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67577" marR="67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571875" algn="l"/>
                        </a:tabLst>
                      </a:pPr>
                      <a:r>
                        <a:rPr lang="ru-RU" sz="1400" kern="5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  <a:cs typeface="Times New Roman"/>
                        </a:rPr>
                        <a:t>27</a:t>
                      </a:r>
                      <a:endParaRPr lang="ru-RU" sz="1000" kern="50"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67577" marR="67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571875" algn="l"/>
                        </a:tabLst>
                      </a:pPr>
                      <a:r>
                        <a:rPr lang="ru-RU" sz="1400" kern="50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  <a:cs typeface="Times New Roman"/>
                        </a:rPr>
                        <a:t>40-00</a:t>
                      </a:r>
                      <a:endParaRPr lang="ru-RU" sz="1000" kern="50" dirty="0"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67577" marR="67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571875" algn="l"/>
                        </a:tabLst>
                      </a:pPr>
                      <a:r>
                        <a:rPr lang="ru-RU" sz="1400" kern="5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  <a:cs typeface="Times New Roman"/>
                        </a:rPr>
                        <a:t>1-00</a:t>
                      </a:r>
                      <a:endParaRPr lang="ru-RU" sz="1000" kern="50"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67577" marR="67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2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571875" algn="l"/>
                        </a:tabLst>
                      </a:pPr>
                      <a:r>
                        <a:rPr lang="ru-RU" sz="1400" kern="5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  <a:cs typeface="Times New Roman"/>
                        </a:rPr>
                        <a:t>сливки</a:t>
                      </a:r>
                      <a:endParaRPr lang="ru-RU" sz="1000" kern="50"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67577" marR="67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571875" algn="l"/>
                        </a:tabLst>
                      </a:pPr>
                      <a:r>
                        <a:rPr lang="ru-RU" sz="1400" kern="5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  <a:cs typeface="Times New Roman"/>
                        </a:rPr>
                        <a:t>20</a:t>
                      </a:r>
                      <a:endParaRPr lang="ru-RU" sz="1000" kern="50"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67577" marR="67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571875" algn="l"/>
                        </a:tabLst>
                      </a:pPr>
                      <a:r>
                        <a:rPr lang="ru-RU" sz="1400" kern="5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  <a:cs typeface="Times New Roman"/>
                        </a:rPr>
                        <a:t>200-00</a:t>
                      </a:r>
                      <a:endParaRPr lang="ru-RU" sz="1000" kern="50"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67577" marR="67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571875" algn="l"/>
                        </a:tabLst>
                      </a:pPr>
                      <a:r>
                        <a:rPr lang="ru-RU" sz="1400" kern="5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  <a:cs typeface="Times New Roman"/>
                        </a:rPr>
                        <a:t>4-00</a:t>
                      </a:r>
                      <a:endParaRPr lang="ru-RU" sz="1000" kern="50"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67577" marR="67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4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571875" algn="l"/>
                        </a:tabLst>
                      </a:pPr>
                      <a:r>
                        <a:rPr lang="ru-RU" sz="1400" kern="5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  <a:cs typeface="Times New Roman"/>
                        </a:rPr>
                        <a:t>корица</a:t>
                      </a:r>
                      <a:endParaRPr lang="ru-RU" sz="1000" kern="50"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67577" marR="67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571875" algn="l"/>
                        </a:tabLst>
                      </a:pPr>
                      <a:r>
                        <a:rPr lang="ru-RU" sz="1400" kern="5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  <a:cs typeface="Times New Roman"/>
                        </a:rPr>
                        <a:t>3</a:t>
                      </a:r>
                      <a:endParaRPr lang="ru-RU" sz="1000" kern="50"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67577" marR="67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571875" algn="l"/>
                        </a:tabLst>
                      </a:pPr>
                      <a:r>
                        <a:rPr lang="ru-RU" sz="1400" kern="5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  <a:cs typeface="Times New Roman"/>
                        </a:rPr>
                        <a:t>1000-00</a:t>
                      </a:r>
                      <a:endParaRPr lang="ru-RU" sz="1000" kern="50"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67577" marR="67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571875" algn="l"/>
                        </a:tabLst>
                      </a:pPr>
                      <a:r>
                        <a:rPr lang="ru-RU" sz="1400" kern="5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  <a:cs typeface="Times New Roman"/>
                        </a:rPr>
                        <a:t>3-00</a:t>
                      </a:r>
                      <a:endParaRPr lang="ru-RU" sz="1000" kern="50"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67577" marR="67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4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571875" algn="l"/>
                        </a:tabLst>
                      </a:pPr>
                      <a:r>
                        <a:rPr lang="ru-RU" sz="1400" kern="5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  <a:cs typeface="Times New Roman"/>
                        </a:rPr>
                        <a:t>Общая стоимость набора 100 блюд, руб.</a:t>
                      </a:r>
                      <a:endParaRPr lang="ru-RU" sz="1000" kern="50"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67577" marR="67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571875" algn="l"/>
                        </a:tabLst>
                      </a:pPr>
                      <a:r>
                        <a:rPr lang="ru-RU" sz="1400" kern="5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  <a:cs typeface="Times New Roman"/>
                        </a:rPr>
                        <a:t>212-00</a:t>
                      </a:r>
                      <a:endParaRPr lang="ru-RU" sz="1000" kern="50"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67577" marR="67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04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8580">
                        <a:spcAft>
                          <a:spcPts val="0"/>
                        </a:spcAft>
                        <a:tabLst>
                          <a:tab pos="3571875" algn="l"/>
                        </a:tabLst>
                      </a:pPr>
                      <a:r>
                        <a:rPr lang="ru-RU" sz="1400" kern="5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  <a:cs typeface="Times New Roman"/>
                        </a:rPr>
                        <a:t>Продажная цена блюда, наценка 100%</a:t>
                      </a:r>
                      <a:endParaRPr lang="ru-RU" sz="1000" kern="50"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67577" marR="67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68580" algn="ctr">
                        <a:spcAft>
                          <a:spcPts val="0"/>
                        </a:spcAft>
                        <a:tabLst>
                          <a:tab pos="3571875" algn="l"/>
                        </a:tabLst>
                      </a:pPr>
                      <a:r>
                        <a:rPr lang="ru-RU" sz="1400" b="1" kern="50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  <a:cs typeface="Times New Roman"/>
                        </a:rPr>
                        <a:t>42-40</a:t>
                      </a:r>
                      <a:endParaRPr lang="ru-RU" sz="1000" b="1" kern="50" dirty="0"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67577" marR="67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02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5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  <a:cs typeface="Times New Roman"/>
                        </a:rPr>
                        <a:t>Выход в готовом виде, г</a:t>
                      </a:r>
                      <a:endParaRPr lang="ru-RU" sz="1000" kern="50"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67577" marR="67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50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  <a:cs typeface="Times New Roman"/>
                        </a:rPr>
                        <a:t>150</a:t>
                      </a:r>
                      <a:endParaRPr lang="ru-RU" sz="1000" b="1" kern="50" dirty="0"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67577" marR="67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04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5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  <a:cs typeface="Times New Roman"/>
                        </a:rPr>
                        <a:t>Заведующий производством</a:t>
                      </a:r>
                      <a:endParaRPr lang="ru-RU" sz="1000" kern="50"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67577" marR="67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kern="50">
                        <a:solidFill>
                          <a:srgbClr val="000000"/>
                        </a:solidFill>
                        <a:latin typeface="Times New Roman"/>
                        <a:ea typeface="DejaVu Sans"/>
                        <a:cs typeface="Times New Roman"/>
                      </a:endParaRPr>
                    </a:p>
                  </a:txBody>
                  <a:tcPr marL="67577" marR="67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21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571875" algn="l"/>
                        </a:tabLst>
                      </a:pPr>
                      <a:r>
                        <a:rPr lang="ru-RU" sz="1400" kern="5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  <a:cs typeface="Times New Roman"/>
                        </a:rPr>
                        <a:t>Калькуляцию составил</a:t>
                      </a:r>
                      <a:endParaRPr lang="ru-RU" sz="1000" kern="50"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67577" marR="67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68580">
                        <a:spcAft>
                          <a:spcPts val="0"/>
                        </a:spcAft>
                        <a:tabLst>
                          <a:tab pos="3571875" algn="l"/>
                        </a:tabLst>
                      </a:pPr>
                      <a:endParaRPr lang="ru-RU" sz="1400" kern="50">
                        <a:solidFill>
                          <a:srgbClr val="000000"/>
                        </a:solidFill>
                        <a:latin typeface="Times New Roman"/>
                        <a:ea typeface="DejaVu Sans"/>
                        <a:cs typeface="Times New Roman"/>
                      </a:endParaRPr>
                    </a:p>
                  </a:txBody>
                  <a:tcPr marL="67577" marR="67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03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5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  <a:cs typeface="Times New Roman"/>
                        </a:rPr>
                        <a:t>Утверждаю директор</a:t>
                      </a:r>
                      <a:endParaRPr lang="ru-RU" sz="1000" kern="50">
                        <a:latin typeface="Arial"/>
                        <a:ea typeface="DejaVu Sans"/>
                        <a:cs typeface="Times New Roman"/>
                      </a:endParaRPr>
                    </a:p>
                  </a:txBody>
                  <a:tcPr marL="67577" marR="67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kern="50" dirty="0">
                        <a:solidFill>
                          <a:srgbClr val="000000"/>
                        </a:solidFill>
                        <a:latin typeface="Times New Roman"/>
                        <a:ea typeface="DejaVu Sans"/>
                        <a:cs typeface="Times New Roman"/>
                      </a:endParaRPr>
                    </a:p>
                  </a:txBody>
                  <a:tcPr marL="67577" marR="67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281553"/>
            <a:ext cx="91440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" algn="l"/>
              </a:tabLst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52"/>
                <a:cs typeface="Times New Roman" pitchFamily="18" charset="0"/>
              </a:rPr>
              <a:t>Организация__________________________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" algn="l"/>
              </a:tabLst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52"/>
                <a:cs typeface="Times New Roman" pitchFamily="18" charset="0"/>
              </a:rPr>
              <a:t>Предприятие__________________________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52"/>
                <a:cs typeface="Times New Roman" pitchFamily="18" charset="0"/>
              </a:rPr>
              <a:t> «Курган»_________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52"/>
                <a:cs typeface="Times New Roman" pitchFamily="18" charset="0"/>
              </a:rPr>
              <a:t>Калькуляционная карточка № 2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DejaVu Sans" charset="-52"/>
                <a:cs typeface="Times New Roman" pitchFamily="18" charset="0"/>
              </a:rPr>
              <a:t>Наименование коктейля кофе «Медовый»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8003232" cy="6069288"/>
          </a:xfrm>
        </p:spPr>
        <p:txBody>
          <a:bodyPr/>
          <a:lstStyle/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Выводы и заключения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История происхождения кофе как напитка уходит корнями в глубокую древность. Существуют смелые предположения о том, что человек и кофе связаны между собой уже около 2,8 миллионов лет.</a:t>
            </a:r>
          </a:p>
          <a:p>
            <a:pPr algn="just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Вывод: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Безалкогольные коктейли на основе кофе зарядят Вас бодростью и поднимут жизненный тонус! Горячие напитки особенно подходят для долгих зимних или осенних вечеров. Они согреют вас и ваших гостей, сделают вечер теплым и приятным!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763688" y="260648"/>
            <a:ext cx="5742982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52"/>
                <a:cs typeface="Times New Roman" pitchFamily="18" charset="0"/>
              </a:rPr>
              <a:t>Ирландский кофе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9697" name="Picture 1" descr="http://xmages.net/out.php/i65492_shutterstock0000009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2339752" y="836712"/>
            <a:ext cx="4320480" cy="5672054"/>
          </a:xfrm>
          <a:prstGeom prst="rect">
            <a:avLst/>
          </a:prstGeom>
          <a:noFill/>
        </p:spPr>
      </p:pic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0" y="75723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3586955" y="294710"/>
            <a:ext cx="197009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DejaVu Sans" charset="-52"/>
                <a:cs typeface="Times New Roman" pitchFamily="18" charset="0"/>
              </a:rPr>
              <a:t>«МАККИАТО»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3793" name="Picture 1" descr="http://cl.november.dp.ua/attach/menu/frappe-caramel-macchiato-large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3131840" y="836712"/>
            <a:ext cx="3024336" cy="5396365"/>
          </a:xfrm>
          <a:prstGeom prst="rect">
            <a:avLst/>
          </a:prstGeom>
          <a:noFill/>
        </p:spPr>
      </p:pic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0" y="7391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3045107" y="222702"/>
            <a:ext cx="3053785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52"/>
                <a:cs typeface="Times New Roman" pitchFamily="18" charset="0"/>
              </a:rPr>
              <a:t>“Питие мое – 3 или Ром”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4817" name="Picture 1" descr="http://cubanaturetrip.com/data/images/contenido/Cuba_Libre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2195736" y="836712"/>
            <a:ext cx="4248472" cy="5752226"/>
          </a:xfrm>
          <a:prstGeom prst="rect">
            <a:avLst/>
          </a:prstGeom>
          <a:noFill/>
        </p:spPr>
      </p:pic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0" y="7962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1691680" y="332656"/>
            <a:ext cx="5732338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DejaVu Sans" charset="-52"/>
                <a:cs typeface="Times New Roman" pitchFamily="18" charset="0"/>
              </a:rPr>
              <a:t>Кофе «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DejaVu Sans" charset="-52"/>
                <a:cs typeface="Times New Roman" pitchFamily="18" charset="0"/>
              </a:rPr>
              <a:t>Коретто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DejaVu Sans" charset="-52"/>
                <a:cs typeface="Times New Roman" pitchFamily="18" charset="0"/>
              </a:rPr>
              <a:t>»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5841" name="Picture 1" descr="http://www.restoran.ua/storage/images/restoran/kiev/news/specialno/2010-09-17-panorama/kofe-po-irlandski/676514-1-rus-RU/Kofe-po-irlandski_full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2627784" y="980728"/>
            <a:ext cx="3744416" cy="5588681"/>
          </a:xfrm>
          <a:prstGeom prst="rect">
            <a:avLst/>
          </a:prstGeom>
          <a:noFill/>
        </p:spPr>
      </p:pic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0" y="7124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1412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ВВЕДЕНИЕ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Безалкогольные коктейли на основе кофе зарядят Вас бодростью и поднимут жизненный тонус! Горячие напитки особенно подходят для долгих зимних или осенних вечеров. Они согреют вас и ваших гостей, сделают вечер теплым и приятным. Точно не известно,  кому первому пришло в голову составить из алкогольных напитков непривычные композиции.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История происхождения кофе как напитка уходит корнями в глубокую древность. Существуют смелые предположения о том, что человек и кофе связаны между собой уже около 2,8 миллионов лет. Они основаны на том, что останки древнейшего человека и следы его обитания найдены в Восточной Африке, в районе, являющемся родиной дикого кофе.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3663097" y="222702"/>
            <a:ext cx="1817805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52"/>
                <a:cs typeface="Times New Roman" pitchFamily="18" charset="0"/>
              </a:rPr>
              <a:t>Кофе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DejaVu Sans" charset="-52"/>
                <a:cs typeface="Times New Roman" pitchFamily="18" charset="0"/>
              </a:rPr>
              <a:t> «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52"/>
                <a:cs typeface="Times New Roman" pitchFamily="18" charset="0"/>
              </a:rPr>
              <a:t>мокко»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6865" name="Picture 1" descr="http://os1.i.ua/3/1/6675116_8e373d9d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2339752" y="692696"/>
            <a:ext cx="3960440" cy="5864077"/>
          </a:xfrm>
          <a:prstGeom prst="rect">
            <a:avLst/>
          </a:prstGeom>
          <a:noFill/>
        </p:spPr>
      </p:pic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0" y="8115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2.gstatic.com/images?q=tbn:ANd9GcRMmaFgOSP7muA6Gd0HoDKN1mR1n8ToXOr8eEsZSbojglOiiCO11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0"/>
            <a:ext cx="8378234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547664" y="1556792"/>
            <a:ext cx="5687776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8800" b="1" i="1" dirty="0" smtClean="0">
                <a:solidFill>
                  <a:srgbClr val="FF0000"/>
                </a:solidFill>
                <a:latin typeface="Book Antiqua" pitchFamily="18" charset="0"/>
              </a:rPr>
              <a:t>Спасибо </a:t>
            </a:r>
          </a:p>
          <a:p>
            <a:pPr algn="ctr"/>
            <a:r>
              <a:rPr lang="ru-RU" sz="8800" b="1" i="1" dirty="0" smtClean="0">
                <a:solidFill>
                  <a:srgbClr val="FF0000"/>
                </a:solidFill>
                <a:latin typeface="Book Antiqua" pitchFamily="18" charset="0"/>
              </a:rPr>
              <a:t>за </a:t>
            </a:r>
          </a:p>
          <a:p>
            <a:r>
              <a:rPr lang="ru-RU" sz="8800" b="1" i="1" dirty="0" smtClean="0">
                <a:solidFill>
                  <a:srgbClr val="FF0000"/>
                </a:solidFill>
                <a:latin typeface="Book Antiqua" pitchFamily="18" charset="0"/>
              </a:rPr>
              <a:t>внимание</a:t>
            </a:r>
            <a:endParaRPr lang="ru-RU" sz="8800" b="1" i="1" dirty="0">
              <a:solidFill>
                <a:srgbClr val="FF0000"/>
              </a:solidFill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7467600" cy="6069288"/>
          </a:xfrm>
        </p:spPr>
        <p:txBody>
          <a:bodyPr/>
          <a:lstStyle/>
          <a:p>
            <a:pPr algn="ctr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ЦЕЛЬ:</a:t>
            </a:r>
          </a:p>
          <a:p>
            <a:pPr algn="ctr">
              <a:buNone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    Составить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инструкционно-технологические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карты, калькуляционные карты технологического процесса приготовления коктейлей группы горячих смешанных напитков на основе кофе.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141296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Ассортимент коктейлей группы </a:t>
            </a: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«Горячих смешанных напитков на основе кофе»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1.Кофе по-ирландски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(виски, сахар, горячий кофе, сливки)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2.Айриш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кофе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(ликер, сахар, кофе, сливки)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3.Кофе по-французски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(сахар, бренди, ликер, кофе, цедра)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4.Кофе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по-мексикански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(сахар, ликер, кофе, сливки)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5.Кофе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по-ямайски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(сахар, ром, ликер, сливки, кофе)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6.Кофе «Амур»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(сахар, ликер, кофе, сливки, орех)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7.Коктейль «Сан Доминго»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(сахар, ликер, кофе, сироп, сливки)</a:t>
            </a:r>
          </a:p>
          <a:p>
            <a:endParaRPr lang="ru-RU" dirty="0" smtClean="0"/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260648"/>
            <a:ext cx="8352928" cy="6213304"/>
          </a:xfrm>
        </p:spPr>
        <p:txBody>
          <a:bodyPr>
            <a:normAutofit fontScale="32500" lnSpcReduction="20000"/>
          </a:bodyPr>
          <a:lstStyle/>
          <a:p>
            <a:pPr algn="ctr">
              <a:buNone/>
            </a:pPr>
            <a:r>
              <a:rPr lang="ru-RU" sz="7400" b="1" dirty="0" smtClean="0">
                <a:latin typeface="Times New Roman" pitchFamily="18" charset="0"/>
                <a:cs typeface="Times New Roman" pitchFamily="18" charset="0"/>
              </a:rPr>
              <a:t>Организация рабочего места бармена</a:t>
            </a:r>
            <a:endParaRPr lang="ru-RU" sz="7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4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     1. Во время работы бармен должен неукоснительно соблюдать следующее правило: недопустимо перекрещивать руки, т.е. правая рука должна брать то, что находится справа (инструменты, </a:t>
            </a:r>
            <a:r>
              <a:rPr lang="ru-RU" sz="4600" dirty="0" err="1" smtClean="0">
                <a:latin typeface="Times New Roman" pitchFamily="18" charset="0"/>
                <a:cs typeface="Times New Roman" pitchFamily="18" charset="0"/>
              </a:rPr>
              <a:t>айс-бакет</a:t>
            </a:r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, бутылки с наиболее часто употребляемыми напитками), а левая - то, что слева (</a:t>
            </a:r>
            <a:r>
              <a:rPr lang="ru-RU" sz="4600" dirty="0" err="1" smtClean="0">
                <a:latin typeface="Times New Roman" pitchFamily="18" charset="0"/>
                <a:cs typeface="Times New Roman" pitchFamily="18" charset="0"/>
              </a:rPr>
              <a:t>барное</a:t>
            </a:r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 стекло). </a:t>
            </a:r>
          </a:p>
          <a:p>
            <a:pPr algn="just">
              <a:buNone/>
            </a:pPr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      2. В центральной части рабочего места должны быть расположены: салфетка, джиггер в металлическом стакане с водой, лоток с фруктами.</a:t>
            </a:r>
          </a:p>
          <a:p>
            <a:pPr algn="just">
              <a:buNone/>
            </a:pPr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      3. Возвращайте все предметы которые берете, на свои места.</a:t>
            </a:r>
          </a:p>
          <a:p>
            <a:pPr algn="just">
              <a:buNone/>
            </a:pPr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      4. Бармен должен работать быстро, не теряя время на поиски нужных ему вещей.</a:t>
            </a:r>
          </a:p>
          <a:p>
            <a:pPr algn="ctr">
              <a:buNone/>
            </a:pPr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ОБЯЗАТЕЛЬНЫЕ ТРЕБОВАНИЯ</a:t>
            </a:r>
          </a:p>
          <a:p>
            <a:pPr algn="just">
              <a:buNone/>
            </a:pPr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      5. </a:t>
            </a:r>
            <a:r>
              <a:rPr lang="ru-RU" sz="4600" dirty="0" err="1" smtClean="0">
                <a:latin typeface="Times New Roman" pitchFamily="18" charset="0"/>
                <a:cs typeface="Times New Roman" pitchFamily="18" charset="0"/>
              </a:rPr>
              <a:t>Барный</a:t>
            </a:r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 инструмент всегда должен быть чистый и сухой. </a:t>
            </a:r>
          </a:p>
          <a:p>
            <a:pPr algn="just">
              <a:buNone/>
            </a:pPr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      6. Вне работы весь инструмент должен быть открыт для проветривания.</a:t>
            </a:r>
          </a:p>
          <a:p>
            <a:pPr algn="just">
              <a:buNone/>
            </a:pPr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      7. Весь </a:t>
            </a:r>
            <a:r>
              <a:rPr lang="ru-RU" sz="4600" dirty="0" err="1" smtClean="0">
                <a:latin typeface="Times New Roman" pitchFamily="18" charset="0"/>
                <a:cs typeface="Times New Roman" pitchFamily="18" charset="0"/>
              </a:rPr>
              <a:t>барный</a:t>
            </a:r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 инструмент должен находиться в наиболее удобных местах для работы и после использования возвращаться на свое место.</a:t>
            </a:r>
          </a:p>
          <a:p>
            <a:pPr algn="ctr">
              <a:buNone/>
            </a:pPr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БАРМЕН ОБЯЗАН ЗНАТЬ:</a:t>
            </a:r>
          </a:p>
          <a:p>
            <a:pPr algn="just">
              <a:buNone/>
            </a:pPr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      1.Объем имеющейся в баре стеклянной посуды и следить за тем, чтобы она соответствовала норме отпуска напитков, указанной в прейскуранте.</a:t>
            </a:r>
          </a:p>
          <a:p>
            <a:pPr algn="just">
              <a:buNone/>
            </a:pPr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      2. В баре используется, как правило, посуда из прозрачного стекла, без рисунков и не тонированная. Такое стекло позволяет оценить прозрачность крепких спиртных напитков, что является показателем чистоты использованной воды и правильно проведенной дистилляции.</a:t>
            </a:r>
          </a:p>
          <a:p>
            <a:pPr algn="just">
              <a:buNone/>
            </a:pPr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      3. Практичнее иметь посуду для бара из толстого стекла с обтяжкой (утолщением по краю бокала).</a:t>
            </a:r>
          </a:p>
          <a:p>
            <a:pPr algn="just">
              <a:buNone/>
            </a:pPr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      4.Для подачи холодных коктейлей стеклянную посуду нужно охладить, для горячих - нагреть.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141296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Барный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инструмент и инвентарь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Мерная посуда (джиггер,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унцовка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мензурки).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Шейкер: стандартный (европейский), американский (бостонский).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Стрейнер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приспособление для отделения коктейля ото льда.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Смесительный стакан.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Барная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ложка.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Барный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нож.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Ведро для льда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айс-бакет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Ложка, щипцы, совок для льда.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Блендер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Разделочная доска.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Лоток для фруктов.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Штопор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(Waiter`s friend),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нарзанник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4094192" y="3186728"/>
            <a:ext cx="6309360" cy="45720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Используемое оборудование и инвентарь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35696" y="188640"/>
            <a:ext cx="5328592" cy="6192688"/>
          </a:xfrm>
        </p:spPr>
        <p:txBody>
          <a:bodyPr>
            <a:normAutofit/>
          </a:bodyPr>
          <a:lstStyle/>
          <a:p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миксер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: для взбивания сливок</a:t>
            </a: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турка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: для варки кофе</a:t>
            </a: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соломинка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: используется при подаче коктейля</a:t>
            </a: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хайбол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: в нём подают коктейли</a:t>
            </a: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терка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для натирания цедры</a:t>
            </a: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d13.wikimart.ru/e6/21/86c6df99-94c3-41be-b046-2de621517222.jpe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r:link="rId3" cstate="print"/>
          <a:srcRect l="14482" r="14482"/>
          <a:stretch>
            <a:fillRect/>
          </a:stretch>
        </p:blipFill>
        <p:spPr bwMode="auto">
          <a:xfrm>
            <a:off x="323528" y="260648"/>
            <a:ext cx="979309" cy="1088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http://www.vippresent.ru/silver/2-8-0001.jpg_250.jpg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251520" y="1628800"/>
            <a:ext cx="1187450" cy="94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Картинка 58 из 18770"/>
          <p:cNvPicPr>
            <a:picLocks noChangeAspect="1" noChangeArrowheads="1"/>
          </p:cNvPicPr>
          <p:nvPr/>
        </p:nvPicPr>
        <p:blipFill>
          <a:blip r:embed="rId6" r:link="rId7" cstate="print"/>
          <a:srcRect/>
          <a:stretch>
            <a:fillRect/>
          </a:stretch>
        </p:blipFill>
        <p:spPr bwMode="auto">
          <a:xfrm>
            <a:off x="323528" y="2780928"/>
            <a:ext cx="1193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Картинка 11 из 12001"/>
          <p:cNvPicPr>
            <a:picLocks noChangeAspect="1" noChangeArrowheads="1"/>
          </p:cNvPicPr>
          <p:nvPr/>
        </p:nvPicPr>
        <p:blipFill>
          <a:blip r:embed="rId8" r:link="rId9" cstate="print"/>
          <a:srcRect/>
          <a:stretch>
            <a:fillRect/>
          </a:stretch>
        </p:blipFill>
        <p:spPr bwMode="auto">
          <a:xfrm>
            <a:off x="323528" y="3789040"/>
            <a:ext cx="1187624" cy="1134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 descr="http://www.griezunrive.lv/public/upload/productimage/352-107-2.jpg?1290226603"/>
          <p:cNvPicPr>
            <a:picLocks noChangeAspect="1" noChangeArrowheads="1"/>
          </p:cNvPicPr>
          <p:nvPr/>
        </p:nvPicPr>
        <p:blipFill>
          <a:blip r:embed="rId10" r:link="rId11" cstate="print"/>
          <a:srcRect/>
          <a:stretch>
            <a:fillRect/>
          </a:stretch>
        </p:blipFill>
        <p:spPr bwMode="auto">
          <a:xfrm>
            <a:off x="179512" y="5013176"/>
            <a:ext cx="1400175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28184" y="404664"/>
            <a:ext cx="2664296" cy="4956048"/>
          </a:xfrm>
        </p:spPr>
        <p:txBody>
          <a:bodyPr/>
          <a:lstStyle/>
          <a:p>
            <a:pPr algn="ctr"/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Особенность  коктейлей и напитков группы «Горячих смешанных напитков на основе кофе»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Кофе «Медовый»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2050" name="Picture 2" descr="123644639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5000" r="5000"/>
          <a:stretch>
            <a:fillRect/>
          </a:stretch>
        </p:blipFill>
        <p:spPr bwMode="auto">
          <a:xfrm>
            <a:off x="0" y="0"/>
            <a:ext cx="6156176" cy="6840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4" name="Oval 16"/>
          <p:cNvSpPr>
            <a:spLocks noChangeArrowheads="1"/>
          </p:cNvSpPr>
          <p:nvPr/>
        </p:nvSpPr>
        <p:spPr bwMode="auto">
          <a:xfrm>
            <a:off x="1475656" y="0"/>
            <a:ext cx="1609725" cy="57606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корица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65" name="Oval 17"/>
          <p:cNvSpPr>
            <a:spLocks noChangeArrowheads="1"/>
          </p:cNvSpPr>
          <p:nvPr/>
        </p:nvSpPr>
        <p:spPr bwMode="auto">
          <a:xfrm>
            <a:off x="4499992" y="1"/>
            <a:ext cx="1800200" cy="54868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соломинка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69" name="Oval 21"/>
          <p:cNvSpPr>
            <a:spLocks noChangeArrowheads="1"/>
          </p:cNvSpPr>
          <p:nvPr/>
        </p:nvSpPr>
        <p:spPr bwMode="auto">
          <a:xfrm>
            <a:off x="4067944" y="1484784"/>
            <a:ext cx="1609725" cy="73342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Взбитые сливки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70" name="Oval 22"/>
          <p:cNvSpPr>
            <a:spLocks noChangeArrowheads="1"/>
          </p:cNvSpPr>
          <p:nvPr/>
        </p:nvSpPr>
        <p:spPr bwMode="auto">
          <a:xfrm>
            <a:off x="611560" y="3717032"/>
            <a:ext cx="1609725" cy="73342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лёд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71" name="Oval 23"/>
          <p:cNvSpPr>
            <a:spLocks noChangeArrowheads="1"/>
          </p:cNvSpPr>
          <p:nvPr/>
        </p:nvSpPr>
        <p:spPr bwMode="auto">
          <a:xfrm>
            <a:off x="4067944" y="4005064"/>
            <a:ext cx="1609725" cy="73342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мёд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72" name="Oval 24"/>
          <p:cNvSpPr>
            <a:spLocks noChangeArrowheads="1"/>
          </p:cNvSpPr>
          <p:nvPr/>
        </p:nvSpPr>
        <p:spPr bwMode="auto">
          <a:xfrm>
            <a:off x="1115616" y="4653136"/>
            <a:ext cx="1609725" cy="73342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кофе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2054674" cy="4956048"/>
          </a:xfrm>
        </p:spPr>
        <p:txBody>
          <a:bodyPr/>
          <a:lstStyle/>
          <a:p>
            <a:endParaRPr lang="ru-RU" sz="18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8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8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8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8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Кофе "</a:t>
            </a:r>
            <a:r>
              <a:rPr lang="ru-RU" sz="1800" b="1" i="1" dirty="0" err="1" smtClean="0">
                <a:latin typeface="Times New Roman" pitchFamily="18" charset="0"/>
                <a:cs typeface="Times New Roman" pitchFamily="18" charset="0"/>
              </a:rPr>
              <a:t>Борджиа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"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3074" name="Picture 2" descr="RECIPE_5905_73019558203127190337738552247788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7859" b="7859"/>
          <a:stretch>
            <a:fillRect/>
          </a:stretch>
        </p:blipFill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Oval 3"/>
          <p:cNvSpPr>
            <a:spLocks noChangeArrowheads="1"/>
          </p:cNvSpPr>
          <p:nvPr/>
        </p:nvSpPr>
        <p:spPr bwMode="auto">
          <a:xfrm>
            <a:off x="539552" y="332656"/>
            <a:ext cx="1666875" cy="79057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Цедра апельсина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76" name="Oval 4"/>
          <p:cNvSpPr>
            <a:spLocks noChangeArrowheads="1"/>
          </p:cNvSpPr>
          <p:nvPr/>
        </p:nvSpPr>
        <p:spPr bwMode="auto">
          <a:xfrm>
            <a:off x="4283968" y="1772816"/>
            <a:ext cx="1666875" cy="74295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Взбитые сливки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77" name="Oval 5"/>
          <p:cNvSpPr>
            <a:spLocks noChangeArrowheads="1"/>
          </p:cNvSpPr>
          <p:nvPr/>
        </p:nvSpPr>
        <p:spPr bwMode="auto">
          <a:xfrm>
            <a:off x="395536" y="3284984"/>
            <a:ext cx="1666875" cy="74295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Шоколад горячий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78" name="Oval 6"/>
          <p:cNvSpPr>
            <a:spLocks noChangeArrowheads="1"/>
          </p:cNvSpPr>
          <p:nvPr/>
        </p:nvSpPr>
        <p:spPr bwMode="auto">
          <a:xfrm>
            <a:off x="4139952" y="3429000"/>
            <a:ext cx="1666875" cy="74295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Кофе горячий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50</TotalTime>
  <Words>469</Words>
  <Application>Microsoft Office PowerPoint</Application>
  <PresentationFormat>Экран (4:3)</PresentationFormat>
  <Paragraphs>267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Эркер</vt:lpstr>
      <vt:lpstr>ТЕМА: Описание технологического процесса приготовления коктейлей группы «Горячих смешанных напитков на основе кофе» </vt:lpstr>
      <vt:lpstr>Слайд 2</vt:lpstr>
      <vt:lpstr>Слайд 3</vt:lpstr>
      <vt:lpstr>Слайд 4</vt:lpstr>
      <vt:lpstr>Слайд 5</vt:lpstr>
      <vt:lpstr>Слайд 6</vt:lpstr>
      <vt:lpstr>Используемое оборудование и инвентарь</vt:lpstr>
      <vt:lpstr>Слайд 8</vt:lpstr>
      <vt:lpstr>Слайд 9</vt:lpstr>
      <vt:lpstr>Подготовка сырья к производству 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Описание технологического процесса приготовления коктейлей группы «Горячих смешанных напитков на основе кофе» </dc:title>
  <cp:lastModifiedBy>ИринаС</cp:lastModifiedBy>
  <cp:revision>7</cp:revision>
  <dcterms:modified xsi:type="dcterms:W3CDTF">2012-05-16T03:55:55Z</dcterms:modified>
</cp:coreProperties>
</file>