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91" r:id="rId4"/>
    <p:sldId id="292" r:id="rId5"/>
    <p:sldId id="272" r:id="rId6"/>
    <p:sldId id="273" r:id="rId7"/>
    <p:sldId id="257" r:id="rId8"/>
    <p:sldId id="259" r:id="rId9"/>
    <p:sldId id="264" r:id="rId10"/>
    <p:sldId id="258" r:id="rId11"/>
    <p:sldId id="260" r:id="rId12"/>
    <p:sldId id="261" r:id="rId13"/>
    <p:sldId id="262" r:id="rId14"/>
    <p:sldId id="263" r:id="rId15"/>
    <p:sldId id="268" r:id="rId16"/>
    <p:sldId id="266" r:id="rId17"/>
    <p:sldId id="270" r:id="rId18"/>
    <p:sldId id="265" r:id="rId19"/>
    <p:sldId id="267" r:id="rId20"/>
    <p:sldId id="269" r:id="rId21"/>
    <p:sldId id="275" r:id="rId22"/>
    <p:sldId id="274" r:id="rId23"/>
    <p:sldId id="277" r:id="rId24"/>
    <p:sldId id="279" r:id="rId25"/>
    <p:sldId id="282" r:id="rId26"/>
    <p:sldId id="285" r:id="rId27"/>
    <p:sldId id="286" r:id="rId28"/>
    <p:sldId id="276" r:id="rId29"/>
    <p:sldId id="29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artsurikov.ru/img/kartina/avtoportret.jpg" TargetMode="External"/><Relationship Id="rId2" Type="http://schemas.openxmlformats.org/officeDocument/2006/relationships/hyperlink" Target="http://www.bibliotekar.ru/kSurikov/index.htm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artsurikov.ru/img/kartina/sneg.jpg" TargetMode="External"/><Relationship Id="rId5" Type="http://schemas.openxmlformats.org/officeDocument/2006/relationships/hyperlink" Target="http://artsurikov.ru/img/kartina/boyarynya-morozova.jpg" TargetMode="External"/><Relationship Id="rId4" Type="http://schemas.openxmlformats.org/officeDocument/2006/relationships/hyperlink" Target="http://artsurikov.ru/img/kartina/utro-streleckoi-kazni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tekar.ru/kSurikov/7.files/image001.jpg" TargetMode="External"/><Relationship Id="rId2" Type="http://schemas.openxmlformats.org/officeDocument/2006/relationships/hyperlink" Target="http://www.bibliotekar.ru/kSurikov/14.files/image001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bibliotekar.ru/kSurikov/4.files/image001.jpg" TargetMode="External"/><Relationship Id="rId5" Type="http://schemas.openxmlformats.org/officeDocument/2006/relationships/hyperlink" Target="http://www.bibliotekar.ru/kSurikov/6.files/image001.jpg" TargetMode="External"/><Relationship Id="rId4" Type="http://schemas.openxmlformats.org/officeDocument/2006/relationships/hyperlink" Target="http://www.bibliotekar.ru/kSurikov/3.files/image001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5143536" cy="207170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Исторические темы в творчестве В.И.Сурикова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071802" y="4429132"/>
            <a:ext cx="5786478" cy="17526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Учитель изобразительного искусства</a:t>
            </a:r>
          </a:p>
          <a:p>
            <a:r>
              <a:rPr lang="ru-RU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МАОУ «Лицей №9» г. Новосибирска</a:t>
            </a:r>
          </a:p>
          <a:p>
            <a:r>
              <a:rPr lang="ru-RU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Михайлюк Елена Владимировна</a:t>
            </a:r>
          </a:p>
        </p:txBody>
      </p:sp>
      <p:pic>
        <p:nvPicPr>
          <p:cNvPr id="5" name="Picture 2" descr="&amp;scy;&amp;ucy;&amp;rcy;&amp;icy;&amp;kcy;&amp;ocy;&amp;v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98858" y="642918"/>
            <a:ext cx="2016480" cy="2608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Уроки\7_класс\Истор_жанр\Картины\Суриков\Боярыня Морозова.jpg"/>
          <p:cNvPicPr>
            <a:picLocks noChangeAspect="1" noChangeArrowheads="1"/>
          </p:cNvPicPr>
          <p:nvPr/>
        </p:nvPicPr>
        <p:blipFill>
          <a:blip r:embed="rId2" cstate="email">
            <a:lum bright="40000" contrast="-68000"/>
          </a:blip>
          <a:srcRect/>
          <a:stretch>
            <a:fillRect/>
          </a:stretch>
        </p:blipFill>
        <p:spPr bwMode="auto">
          <a:xfrm>
            <a:off x="142844" y="785794"/>
            <a:ext cx="8858312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H:\Уроки\7_класс\Истор_жанр\Картины\Суриков\Бояр_Мороз_порт_Мороз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1142984"/>
            <a:ext cx="1877601" cy="226217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5929330"/>
            <a:ext cx="8229600" cy="625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«Боярыня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 Морозова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». 1887 г.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Уроки\7_класс\Истор_жанр\Картины\Суриков\Боярыня Морозова.jpg"/>
          <p:cNvPicPr>
            <a:picLocks noChangeAspect="1" noChangeArrowheads="1"/>
          </p:cNvPicPr>
          <p:nvPr/>
        </p:nvPicPr>
        <p:blipFill>
          <a:blip r:embed="rId2" cstate="email">
            <a:lum bright="40000" contrast="-68000"/>
          </a:blip>
          <a:srcRect/>
          <a:stretch>
            <a:fillRect/>
          </a:stretch>
        </p:blipFill>
        <p:spPr bwMode="auto">
          <a:xfrm>
            <a:off x="142844" y="785794"/>
            <a:ext cx="8858312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5929330"/>
            <a:ext cx="8229600" cy="625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«Боярыня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 Морозова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». 1887 г.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16386" name="Picture 2" descr="&amp;kcy;&amp;acy;&amp;rcy;&amp;tcy;&amp;icy;&amp;ncy;&amp;ycy; &amp;Vcy;&amp;acy;&amp;scy;&amp;icy;&amp;lcy;&amp;icy;&amp;yacy; &amp;Scy;&amp;ucy;&amp;rcy;&amp;icy;&amp;kcy;&amp;ocy;&amp;vcy;&amp;a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1428737"/>
            <a:ext cx="1761661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Уроки\7_класс\Истор_жанр\Картины\Суриков\Боярыня Морозова.jpg"/>
          <p:cNvPicPr>
            <a:picLocks noChangeAspect="1" noChangeArrowheads="1"/>
          </p:cNvPicPr>
          <p:nvPr/>
        </p:nvPicPr>
        <p:blipFill>
          <a:blip r:embed="rId2" cstate="email">
            <a:lum bright="40000" contrast="-68000"/>
          </a:blip>
          <a:srcRect/>
          <a:stretch>
            <a:fillRect/>
          </a:stretch>
        </p:blipFill>
        <p:spPr bwMode="auto">
          <a:xfrm>
            <a:off x="142844" y="785794"/>
            <a:ext cx="8858312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H:\Уроки\7_класс\Истор_жанр\Картины\Суриков\Боярыня_фрагм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79748" y="964670"/>
            <a:ext cx="1737770" cy="234735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5929330"/>
            <a:ext cx="8229600" cy="625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«Боярыня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 Морозова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». 1887 г.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Уроки\7_класс\Истор_жанр\Картины\Суриков\Боярыня Морозова.jpg"/>
          <p:cNvPicPr>
            <a:picLocks noChangeAspect="1" noChangeArrowheads="1"/>
          </p:cNvPicPr>
          <p:nvPr/>
        </p:nvPicPr>
        <p:blipFill>
          <a:blip r:embed="rId2" cstate="email">
            <a:lum bright="40000" contrast="-68000"/>
          </a:blip>
          <a:srcRect/>
          <a:stretch>
            <a:fillRect/>
          </a:stretch>
        </p:blipFill>
        <p:spPr bwMode="auto">
          <a:xfrm>
            <a:off x="142844" y="785794"/>
            <a:ext cx="8858312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3" name="Picture 7" descr="H:\Уроки\7_класс\Истор_жанр\Картины\Суриков\Бояр_Мороз_нищий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8" y="2643182"/>
            <a:ext cx="2529531" cy="3262292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5929330"/>
            <a:ext cx="8229600" cy="625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«Боярыня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 Морозова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». 1887 г.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500034" y="5929330"/>
            <a:ext cx="8229600" cy="625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«Взятие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 снежного городка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». 1891 г.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13314" name="Picture 2" descr="&amp;zcy;&amp;icy;&amp;mcy;&amp;a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28604"/>
            <a:ext cx="8639612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500034" y="5929330"/>
            <a:ext cx="8229600" cy="625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«Покорение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 Сибири Ермаком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». 1895 г.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12290" name="Picture 2" descr="&amp;Pcy;&amp;ocy;&amp;kcy;&amp;ocy;&amp;rcy;&amp;iecy;&amp;ncy;&amp;icy;&amp;iecy; &amp;Scy;&amp;icy;&amp;bcy;&amp;icy;&amp;rcy;&amp;icy; &amp;IEcy;&amp;rcy;&amp;mcy;&amp;acy;&amp;kcy;&amp;ocy;&amp;m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169" y="928670"/>
            <a:ext cx="8678549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Уроки\7_класс\Истор_жанр\Картины\Суриков\Покорение Сибири.jpg"/>
          <p:cNvPicPr>
            <a:picLocks noChangeAspect="1" noChangeArrowheads="1"/>
          </p:cNvPicPr>
          <p:nvPr/>
        </p:nvPicPr>
        <p:blipFill>
          <a:blip r:embed="rId2" cstate="email">
            <a:lum bright="34000" contrast="-39000"/>
          </a:blip>
          <a:srcRect/>
          <a:stretch>
            <a:fillRect/>
          </a:stretch>
        </p:blipFill>
        <p:spPr bwMode="auto">
          <a:xfrm>
            <a:off x="214282" y="785794"/>
            <a:ext cx="8715436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H:\Уроки\7_класс\Истор_жанр\Картины\Суриков\Покорение Сибири_фрагм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357298"/>
            <a:ext cx="2835534" cy="3052772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7620" y="2428868"/>
            <a:ext cx="2714644" cy="305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00034" y="5929330"/>
            <a:ext cx="8229600" cy="625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«Покорение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 Сибири Ермаком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». 1895 г.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571472" y="6072206"/>
            <a:ext cx="8229600" cy="625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«Переход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 Суворова через Альпы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». 1899 г.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10242" name="Picture 2" descr="&amp;Pcy;&amp;iecy;&amp;rcy;&amp;iecy;&amp;khcy;&amp;ocy;&amp;dcy; &amp;Scy;&amp;ucy;&amp;vcy;&amp;ocy;&amp;rcy;&amp;ocy;&amp;vcy;&amp;acy; &amp;chcy;&amp;iecy;&amp;rcy;&amp;iecy;&amp;zcy; &amp;Acy;&amp;lcy;&amp;softcy;&amp;pcy;&amp;y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285728"/>
            <a:ext cx="4071966" cy="551627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500034" y="5929330"/>
            <a:ext cx="8229600" cy="625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«Степан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rebuchet MS" pitchFamily="34" charset="0"/>
              </a:rPr>
              <a:t>Р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азин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». 1907 г.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9218" name="Picture 2" descr="&amp;Scy;&amp;tcy;&amp;iecy;&amp;pcy;&amp;acy;&amp;ncy; &amp;Rcy;&amp;acy;&amp;zcy;&amp;icy;&amp;n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500042"/>
            <a:ext cx="8751570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500034" y="6072206"/>
            <a:ext cx="8229600" cy="625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«Посещение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 царевной женского монастыря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». 1912 г.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8196" name="Picture 4" descr="&amp;kcy;&amp;acy;&amp;rcy;&amp;tcy;&amp;icy;&amp;ncy;&amp;acy; &amp;Scy;&amp;ucy;&amp;rcy;&amp;icy;&amp;kcy;&amp;ocy;&amp;vcy;&amp;acy; &amp;Pcy;&amp;ocy;&amp;scy;&amp;iecy;&amp;shchcy;&amp;iecy;&amp;ncy;&amp;icy;&amp;iecy; &amp;tscy;&amp;acy;&amp;rcy;&amp;iecy;&amp;vcy;&amp;ncy;&amp;ocy;&amp;jcy; &amp;zhcy;&amp;iecy;&amp;ncy;&amp;scy;&amp;kcy;&amp;ocy;&amp;gcy;&amp;ocy; &amp;mcy;&amp;ocy;&amp;ncy;&amp;acy;&amp;scy;&amp;tcy;&amp;ycy;&amp;rcy;&amp;ya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3" y="285728"/>
            <a:ext cx="7502785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58204" cy="47171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	</a:t>
            </a:r>
            <a:r>
              <a:rPr lang="ru-RU" b="1" dirty="0" smtClean="0">
                <a:latin typeface="+mj-lt"/>
                <a:ea typeface="+mj-ea"/>
                <a:cs typeface="+mj-cs"/>
              </a:rPr>
              <a:t>Углубление и расширение знаний </a:t>
            </a:r>
          </a:p>
          <a:p>
            <a:pPr algn="ctr">
              <a:buNone/>
            </a:pPr>
            <a:r>
              <a:rPr lang="ru-RU" b="1" dirty="0" smtClean="0">
                <a:latin typeface="+mj-lt"/>
                <a:ea typeface="+mj-ea"/>
                <a:cs typeface="+mj-cs"/>
              </a:rPr>
              <a:t>	о сюжетно-тематической картине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Цель урока: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/>
              <a:t>Страницы биографии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1714488"/>
            <a:ext cx="6143668" cy="307183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В.И.Суриков умер 19 марта 1916 г. </a:t>
            </a:r>
            <a:br>
              <a:rPr lang="ru-RU" sz="2400" dirty="0" smtClean="0">
                <a:latin typeface="+mj-lt"/>
                <a:ea typeface="+mj-ea"/>
                <a:cs typeface="+mj-cs"/>
              </a:rPr>
            </a:br>
            <a:r>
              <a:rPr lang="ru-RU" sz="2400" dirty="0" smtClean="0">
                <a:latin typeface="+mj-lt"/>
                <a:ea typeface="+mj-ea"/>
                <a:cs typeface="+mj-cs"/>
              </a:rPr>
              <a:t>в Москве, после продолжительной болезни.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	</a:t>
            </a:r>
          </a:p>
        </p:txBody>
      </p:sp>
      <p:pic>
        <p:nvPicPr>
          <p:cNvPr id="6" name="Picture 1" descr="H:\Уроки\7_класс\Истор_жанр\Картины\Суриков\Автопортре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785926"/>
            <a:ext cx="1785950" cy="2359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643998" cy="44291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Тема большинства работ Сурикова — прошлое России. На его полотнах реальные исторические 	лица соседствуют с людьми самых разных сословий.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В основе композиции картин находится, как правило, конфликт между изображаемыми персонажами.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Вывод: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285860"/>
            <a:ext cx="8229600" cy="857256"/>
          </a:xfrm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ru-RU" sz="2400" b="1" dirty="0" smtClean="0">
                <a:solidFill>
                  <a:srgbClr val="000099"/>
                </a:solidFill>
                <a:latin typeface="Trebuchet MS" pitchFamily="34" charset="0"/>
                <a:cs typeface="Calibri" pitchFamily="34" charset="0"/>
              </a:rPr>
              <a:t>Узнай картину по фрагменту</a:t>
            </a:r>
            <a:endParaRPr lang="ru-RU" sz="2400" b="1" dirty="0">
              <a:solidFill>
                <a:srgbClr val="000099"/>
              </a:solidFill>
              <a:latin typeface="Trebuchet MS" pitchFamily="34" charset="0"/>
              <a:cs typeface="Calibr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214554"/>
            <a:ext cx="2500330" cy="375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282" y="6000768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А)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596" y="42860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Проверь себя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H:\Уроки\7_класс\Истор_жанр\Творч_Сурикова\Картины\Меньш_фрагм_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2214554"/>
            <a:ext cx="2618418" cy="3786214"/>
          </a:xfrm>
          <a:prstGeom prst="rect">
            <a:avLst/>
          </a:prstGeom>
          <a:noFill/>
        </p:spPr>
      </p:pic>
      <p:pic>
        <p:nvPicPr>
          <p:cNvPr id="9" name="Picture 7" descr="H:\Уроки\7_класс\Истор_жанр\Картины\Суриков\Бояр_Мороз_нищий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0" y="2214554"/>
            <a:ext cx="2935772" cy="37862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71802" y="6000768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Б)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0760" y="6000768"/>
            <a:ext cx="498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В)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85720" y="1285860"/>
            <a:ext cx="8229600" cy="857256"/>
          </a:xfrm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ru-RU" sz="2400" b="1" dirty="0" smtClean="0">
                <a:solidFill>
                  <a:srgbClr val="000099"/>
                </a:solidFill>
                <a:latin typeface="Trebuchet MS" pitchFamily="34" charset="0"/>
                <a:cs typeface="Calibri" pitchFamily="34" charset="0"/>
              </a:rPr>
              <a:t>Узнай картину по фрагменту</a:t>
            </a:r>
            <a:endParaRPr lang="ru-RU" sz="2400" b="1" dirty="0">
              <a:solidFill>
                <a:srgbClr val="000099"/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28596" y="42860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Проверь себя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2000232" y="2571744"/>
            <a:ext cx="6500858" cy="339415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+mj-lt"/>
              </a:rPr>
              <a:t>А) «Утро стрелецкой казни»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Б) «Меньшиков в Берёзове»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В) «Боярыня Морозова» 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85992"/>
            <a:ext cx="8286808" cy="1857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rebuchet MS" pitchFamily="34" charset="0"/>
                <a:cs typeface="Calibri" pitchFamily="34" charset="0"/>
              </a:rPr>
              <a:t>	А)   В картине «Боярыня Морозова» автор изобразил         	момент казни Феодосии Прокопьевны Морозовой 	– защитницы старообрядчества.</a:t>
            </a:r>
            <a:endParaRPr lang="ru-RU" sz="2400" dirty="0"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42860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Проверь себя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720" y="1285860"/>
            <a:ext cx="8229600" cy="8572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ru-RU" sz="2400" b="1" dirty="0" smtClean="0">
                <a:solidFill>
                  <a:srgbClr val="000099"/>
                </a:solidFill>
                <a:latin typeface="Trebuchet MS" pitchFamily="34" charset="0"/>
                <a:ea typeface="+mj-ea"/>
                <a:cs typeface="Calibri" pitchFamily="34" charset="0"/>
              </a:rPr>
              <a:t>Верно ли утверждение, что…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rebuchet MS" pitchFamily="34" charset="0"/>
              <a:ea typeface="+mj-ea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620" y="4286256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66"/>
                </a:solidFill>
                <a:latin typeface="Trebuchet MS" pitchFamily="34" charset="0"/>
              </a:rPr>
              <a:t>НЕТ!</a:t>
            </a:r>
            <a:endParaRPr lang="ru-RU" sz="5400" b="1" dirty="0">
              <a:solidFill>
                <a:srgbClr val="FF0066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285992"/>
            <a:ext cx="8286808" cy="1857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ru-RU" sz="2400" dirty="0" smtClean="0">
                <a:latin typeface="Trebuchet MS" pitchFamily="34" charset="0"/>
                <a:cs typeface="Calibri" pitchFamily="34" charset="0"/>
              </a:rPr>
              <a:t>Б) 	События в картине «Утро стрелецкой казни» 	разворачиваются на фоне пейзажа одной из 	московских улиц.		</a:t>
            </a:r>
            <a:endParaRPr lang="ru-RU" sz="2400" dirty="0"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42860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Проверь себя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720" y="1285860"/>
            <a:ext cx="8229600" cy="8572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ru-RU" sz="2400" b="1" dirty="0" smtClean="0">
                <a:solidFill>
                  <a:srgbClr val="000099"/>
                </a:solidFill>
                <a:latin typeface="Trebuchet MS" pitchFamily="34" charset="0"/>
                <a:ea typeface="+mj-ea"/>
                <a:cs typeface="Calibri" pitchFamily="34" charset="0"/>
              </a:rPr>
              <a:t>Верно ли утверждение, что…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rebuchet MS" pitchFamily="34" charset="0"/>
              <a:ea typeface="+mj-ea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4286256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66"/>
                </a:solidFill>
                <a:latin typeface="Trebuchet MS" pitchFamily="34" charset="0"/>
              </a:rPr>
              <a:t>НЕТ!</a:t>
            </a:r>
            <a:endParaRPr lang="ru-RU" sz="5400" b="1" dirty="0">
              <a:solidFill>
                <a:srgbClr val="FF0066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285992"/>
            <a:ext cx="8286808" cy="1857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ru-RU" sz="2400" dirty="0" smtClean="0">
                <a:latin typeface="Trebuchet MS" pitchFamily="34" charset="0"/>
                <a:cs typeface="Calibri" pitchFamily="34" charset="0"/>
              </a:rPr>
              <a:t>В) 	На картине «Меншиков в Берёзове» главный 	герой 	изображен в окружении семьи – жены и 	двоих детей.</a:t>
            </a:r>
            <a:endParaRPr lang="ru-RU" sz="2400" dirty="0"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42860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Проверь себя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720" y="1285860"/>
            <a:ext cx="8229600" cy="8572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ru-RU" sz="2400" b="1" dirty="0" smtClean="0">
                <a:solidFill>
                  <a:srgbClr val="000099"/>
                </a:solidFill>
                <a:latin typeface="Trebuchet MS" pitchFamily="34" charset="0"/>
                <a:ea typeface="+mj-ea"/>
                <a:cs typeface="Calibri" pitchFamily="34" charset="0"/>
              </a:rPr>
              <a:t>Верно ли утверждение, что…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rebuchet MS" pitchFamily="34" charset="0"/>
              <a:ea typeface="+mj-ea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4286256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66"/>
                </a:solidFill>
                <a:latin typeface="Trebuchet MS" pitchFamily="34" charset="0"/>
              </a:rPr>
              <a:t>НЕТ!</a:t>
            </a:r>
            <a:endParaRPr lang="ru-RU" sz="5400" b="1" dirty="0">
              <a:solidFill>
                <a:srgbClr val="FF0066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/>
              <a:t>Использованные источники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358246" cy="507209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566928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200" dirty="0" smtClean="0">
                <a:latin typeface="+mj-lt"/>
                <a:ea typeface="+mj-ea"/>
                <a:cs typeface="+mj-cs"/>
              </a:rPr>
              <a:t>Статья «Суриков. Биография и картины художника </a:t>
            </a:r>
            <a:br>
              <a:rPr lang="ru-RU" sz="2200" dirty="0" smtClean="0">
                <a:latin typeface="+mj-lt"/>
                <a:ea typeface="+mj-ea"/>
                <a:cs typeface="+mj-cs"/>
              </a:rPr>
            </a:br>
            <a:r>
              <a:rPr lang="ru-RU" sz="2200" dirty="0" smtClean="0">
                <a:latin typeface="+mj-lt"/>
                <a:ea typeface="+mj-ea"/>
                <a:cs typeface="+mj-cs"/>
              </a:rPr>
              <a:t>В. Сурикова. Русская историческая живопись» </a:t>
            </a:r>
            <a:r>
              <a:rPr lang="en-US" sz="2200" dirty="0" smtClean="0">
                <a:latin typeface="+mj-lt"/>
                <a:ea typeface="+mj-ea"/>
                <a:cs typeface="+mj-cs"/>
                <a:hlinkClick r:id="rId2"/>
              </a:rPr>
              <a:t>http://www.bibliotekar.ru/kSurikov/index.htm</a:t>
            </a:r>
            <a:endParaRPr lang="ru-RU" sz="2200" dirty="0" smtClean="0">
              <a:latin typeface="+mj-lt"/>
              <a:ea typeface="+mj-ea"/>
              <a:cs typeface="+mj-cs"/>
            </a:endParaRPr>
          </a:p>
          <a:p>
            <a:pPr marL="624078" indent="-514350">
              <a:spcBef>
                <a:spcPts val="0"/>
              </a:spcBef>
              <a:buFont typeface="+mj-lt"/>
              <a:buAutoNum type="arabicPeriod"/>
            </a:pPr>
            <a:r>
              <a:rPr lang="ru-RU" sz="2200" dirty="0" smtClean="0">
                <a:latin typeface="+mj-lt"/>
                <a:ea typeface="+mj-ea"/>
                <a:cs typeface="+mj-cs"/>
              </a:rPr>
              <a:t>Изображение «Автопортрет В.И.Сурикова»</a:t>
            </a:r>
          </a:p>
          <a:p>
            <a:pPr marL="566928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200" dirty="0" smtClean="0">
                <a:latin typeface="+mj-lt"/>
                <a:ea typeface="+mj-ea"/>
                <a:cs typeface="+mj-cs"/>
              </a:rPr>
              <a:t>	 </a:t>
            </a:r>
            <a:r>
              <a:rPr lang="en-US" sz="2200" dirty="0" smtClean="0">
                <a:solidFill>
                  <a:srgbClr val="FF0000"/>
                </a:solidFill>
                <a:latin typeface="+mj-lt"/>
                <a:ea typeface="+mj-ea"/>
                <a:cs typeface="+mj-cs"/>
                <a:hlinkClick r:id="rId3"/>
              </a:rPr>
              <a:t>http://artsurikov.ru/img/kartina/avtoport</a:t>
            </a:r>
            <a:r>
              <a:rPr lang="en-US" sz="2200" dirty="0" smtClean="0">
                <a:latin typeface="+mj-lt"/>
                <a:ea typeface="+mj-ea"/>
                <a:cs typeface="+mj-cs"/>
                <a:hlinkClick r:id="rId3"/>
              </a:rPr>
              <a:t>ret.jpg</a:t>
            </a:r>
            <a:endParaRPr lang="ru-RU" sz="2200" dirty="0" smtClean="0">
              <a:latin typeface="+mj-lt"/>
              <a:ea typeface="+mj-ea"/>
              <a:cs typeface="+mj-cs"/>
            </a:endParaRPr>
          </a:p>
          <a:p>
            <a:pPr marL="624078" indent="-514350">
              <a:spcBef>
                <a:spcPts val="0"/>
              </a:spcBef>
              <a:buFont typeface="+mj-lt"/>
              <a:buAutoNum type="arabicPeriod" startAt="3"/>
            </a:pPr>
            <a:r>
              <a:rPr lang="ru-RU" sz="2200" dirty="0" smtClean="0">
                <a:latin typeface="+mj-lt"/>
                <a:ea typeface="+mj-ea"/>
                <a:cs typeface="+mj-cs"/>
              </a:rPr>
              <a:t>Изображение картины «Утро стрелецкой казни»</a:t>
            </a:r>
          </a:p>
          <a:p>
            <a:pPr marL="624078" indent="-51435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200" dirty="0" smtClean="0">
                <a:latin typeface="+mj-lt"/>
                <a:ea typeface="+mj-ea"/>
                <a:cs typeface="+mj-cs"/>
              </a:rPr>
              <a:t>	</a:t>
            </a:r>
            <a:r>
              <a:rPr lang="en-US" sz="2200" dirty="0" smtClean="0">
                <a:latin typeface="+mj-lt"/>
                <a:ea typeface="+mj-ea"/>
                <a:cs typeface="+mj-cs"/>
                <a:hlinkClick r:id="rId4"/>
              </a:rPr>
              <a:t>http://artsurikov.ru/img/kartina/utro-streleckoi-kazni.jpg</a:t>
            </a:r>
            <a:endParaRPr lang="ru-RU" sz="2200" dirty="0" smtClean="0">
              <a:latin typeface="+mj-lt"/>
              <a:ea typeface="+mj-ea"/>
              <a:cs typeface="+mj-cs"/>
            </a:endParaRPr>
          </a:p>
          <a:p>
            <a:pPr marL="624078" indent="-514350">
              <a:spcBef>
                <a:spcPts val="0"/>
              </a:spcBef>
              <a:buFont typeface="+mj-lt"/>
              <a:buAutoNum type="arabicPeriod" startAt="4"/>
            </a:pPr>
            <a:r>
              <a:rPr lang="ru-RU" sz="2200" dirty="0" smtClean="0">
                <a:latin typeface="+mj-lt"/>
                <a:ea typeface="+mj-ea"/>
                <a:cs typeface="+mj-cs"/>
              </a:rPr>
              <a:t>Изображение картины «Боярыня Морозова»</a:t>
            </a:r>
          </a:p>
          <a:p>
            <a:pPr marL="624078" indent="-51435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200" dirty="0" smtClean="0">
                <a:latin typeface="+mj-lt"/>
                <a:ea typeface="+mj-ea"/>
                <a:cs typeface="+mj-cs"/>
              </a:rPr>
              <a:t>	</a:t>
            </a:r>
            <a:r>
              <a:rPr lang="en-US" sz="2200" dirty="0" smtClean="0">
                <a:latin typeface="+mj-lt"/>
                <a:ea typeface="+mj-ea"/>
                <a:cs typeface="+mj-cs"/>
                <a:hlinkClick r:id="rId5"/>
              </a:rPr>
              <a:t>http://artsurikov.ru/img/kartina/boyarynya-morozova.jpg</a:t>
            </a:r>
            <a:endParaRPr lang="ru-RU" sz="2200" dirty="0" smtClean="0">
              <a:latin typeface="+mj-lt"/>
              <a:ea typeface="+mj-ea"/>
              <a:cs typeface="+mj-cs"/>
            </a:endParaRPr>
          </a:p>
          <a:p>
            <a:pPr marL="624078" indent="-514350">
              <a:spcBef>
                <a:spcPts val="0"/>
              </a:spcBef>
              <a:buFont typeface="+mj-lt"/>
              <a:buAutoNum type="arabicPeriod" startAt="5"/>
            </a:pPr>
            <a:r>
              <a:rPr lang="ru-RU" sz="2200" dirty="0" smtClean="0">
                <a:latin typeface="+mj-lt"/>
                <a:ea typeface="+mj-ea"/>
                <a:cs typeface="+mj-cs"/>
              </a:rPr>
              <a:t>Изображение картины «Взятие снежного городка»</a:t>
            </a:r>
          </a:p>
          <a:p>
            <a:pPr marL="624078" indent="-51435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200" dirty="0" smtClean="0">
                <a:latin typeface="+mj-lt"/>
                <a:ea typeface="+mj-ea"/>
                <a:cs typeface="+mj-cs"/>
              </a:rPr>
              <a:t>	</a:t>
            </a:r>
            <a:r>
              <a:rPr lang="en-US" sz="2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200" dirty="0" smtClean="0">
                <a:latin typeface="+mj-lt"/>
                <a:ea typeface="+mj-ea"/>
                <a:cs typeface="+mj-cs"/>
                <a:hlinkClick r:id="rId6"/>
              </a:rPr>
              <a:t>http://artsurikov.ru/img/kartina/sneg.jpg</a:t>
            </a:r>
            <a:endParaRPr lang="ru-RU" sz="2200" dirty="0" smtClean="0">
              <a:latin typeface="+mj-lt"/>
              <a:ea typeface="+mj-ea"/>
              <a:cs typeface="+mj-cs"/>
            </a:endParaRPr>
          </a:p>
          <a:p>
            <a:pPr marL="624078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5"/>
            </a:pPr>
            <a:endParaRPr lang="ru-RU" sz="2200" dirty="0" smtClean="0">
              <a:latin typeface="+mj-lt"/>
              <a:ea typeface="+mj-ea"/>
              <a:cs typeface="+mj-cs"/>
            </a:endParaRPr>
          </a:p>
          <a:p>
            <a:pPr marL="624078" indent="-514350">
              <a:spcBef>
                <a:spcPts val="0"/>
              </a:spcBef>
              <a:spcAft>
                <a:spcPts val="600"/>
              </a:spcAft>
              <a:buNone/>
            </a:pPr>
            <a:endParaRPr lang="ru-RU" sz="3400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/>
              <a:t>Использованные источники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358246" cy="507209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624078" indent="-514350">
              <a:spcBef>
                <a:spcPts val="0"/>
              </a:spcBef>
              <a:buFont typeface="+mj-lt"/>
              <a:buAutoNum type="arabicPeriod" startAt="6"/>
            </a:pPr>
            <a:r>
              <a:rPr lang="ru-RU" sz="2200" dirty="0" smtClean="0">
                <a:latin typeface="+mj-lt"/>
                <a:ea typeface="+mj-ea"/>
                <a:cs typeface="+mj-cs"/>
              </a:rPr>
              <a:t>Изображение картины «Посещение царевной женского монастыря»</a:t>
            </a:r>
          </a:p>
          <a:p>
            <a:pPr marL="624078" indent="-51435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200" dirty="0" smtClean="0">
                <a:latin typeface="+mj-lt"/>
                <a:ea typeface="+mj-ea"/>
                <a:cs typeface="+mj-cs"/>
              </a:rPr>
              <a:t>	</a:t>
            </a:r>
            <a:r>
              <a:rPr lang="en-US" sz="2200" dirty="0" smtClean="0">
                <a:latin typeface="+mj-lt"/>
                <a:ea typeface="+mj-ea"/>
                <a:cs typeface="+mj-cs"/>
                <a:hlinkClick r:id="rId2"/>
              </a:rPr>
              <a:t>http://www.bibliotekar.ru/kSurikov/14.files/image001.jpg</a:t>
            </a:r>
            <a:endParaRPr lang="ru-RU" sz="2200" dirty="0" smtClean="0">
              <a:latin typeface="+mj-lt"/>
              <a:ea typeface="+mj-ea"/>
              <a:cs typeface="+mj-cs"/>
            </a:endParaRPr>
          </a:p>
          <a:p>
            <a:pPr marL="624078" indent="-514350">
              <a:spcBef>
                <a:spcPts val="0"/>
              </a:spcBef>
              <a:buFont typeface="+mj-lt"/>
              <a:buAutoNum type="arabicPeriod" startAt="7"/>
            </a:pPr>
            <a:r>
              <a:rPr lang="ru-RU" sz="2200" dirty="0" smtClean="0">
                <a:latin typeface="+mj-lt"/>
                <a:ea typeface="+mj-ea"/>
                <a:cs typeface="+mj-cs"/>
              </a:rPr>
              <a:t>Изображение картины «Степан Разин»</a:t>
            </a:r>
          </a:p>
          <a:p>
            <a:pPr marL="624078" indent="-51435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200" dirty="0" smtClean="0">
                <a:latin typeface="+mj-lt"/>
                <a:ea typeface="+mj-ea"/>
                <a:cs typeface="+mj-cs"/>
              </a:rPr>
              <a:t>	</a:t>
            </a:r>
            <a:r>
              <a:rPr lang="en-US" sz="2200" dirty="0" smtClean="0">
                <a:latin typeface="+mj-lt"/>
                <a:ea typeface="+mj-ea"/>
                <a:cs typeface="+mj-cs"/>
                <a:hlinkClick r:id="rId3"/>
              </a:rPr>
              <a:t>http://www.bibliotekar.ru/kSurikov/7.files/image001.jpg</a:t>
            </a:r>
            <a:endParaRPr lang="ru-RU" sz="2200" dirty="0" smtClean="0">
              <a:latin typeface="+mj-lt"/>
              <a:ea typeface="+mj-ea"/>
              <a:cs typeface="+mj-cs"/>
            </a:endParaRPr>
          </a:p>
          <a:p>
            <a:pPr marL="624078" indent="-514350">
              <a:spcBef>
                <a:spcPts val="0"/>
              </a:spcBef>
              <a:buFont typeface="+mj-lt"/>
              <a:buAutoNum type="arabicPeriod" startAt="8"/>
            </a:pPr>
            <a:r>
              <a:rPr lang="ru-RU" sz="2200" dirty="0" smtClean="0">
                <a:latin typeface="+mj-lt"/>
                <a:ea typeface="+mj-ea"/>
                <a:cs typeface="+mj-cs"/>
              </a:rPr>
              <a:t>Изображение картины «Переход Суворова через Альпы»</a:t>
            </a:r>
          </a:p>
          <a:p>
            <a:pPr marL="624078" indent="-51435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200" dirty="0" smtClean="0">
                <a:latin typeface="+mj-lt"/>
                <a:ea typeface="+mj-ea"/>
                <a:cs typeface="+mj-cs"/>
              </a:rPr>
              <a:t>	</a:t>
            </a:r>
            <a:r>
              <a:rPr lang="en-US" sz="2200" dirty="0" smtClean="0">
                <a:latin typeface="+mj-lt"/>
                <a:ea typeface="+mj-ea"/>
                <a:cs typeface="+mj-cs"/>
                <a:hlinkClick r:id="rId4"/>
              </a:rPr>
              <a:t>http://www.bibliotekar.ru/kSurikov/3.files/image001.jpg</a:t>
            </a:r>
            <a:endParaRPr lang="ru-RU" sz="2200" dirty="0" smtClean="0">
              <a:latin typeface="+mj-lt"/>
              <a:ea typeface="+mj-ea"/>
              <a:cs typeface="+mj-cs"/>
            </a:endParaRPr>
          </a:p>
          <a:p>
            <a:pPr marL="566928" lvl="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9"/>
              <a:defRPr/>
            </a:pPr>
            <a:r>
              <a:rPr lang="ru-RU" sz="2200" dirty="0" smtClean="0">
                <a:latin typeface="+mj-lt"/>
                <a:ea typeface="+mj-ea"/>
                <a:cs typeface="+mj-cs"/>
              </a:rPr>
              <a:t>Изображение картины «Меншиков в Берёзове» </a:t>
            </a:r>
            <a:r>
              <a:rPr lang="en-US" sz="2200" dirty="0" smtClean="0">
                <a:solidFill>
                  <a:schemeClr val="tx1"/>
                </a:solidFill>
                <a:latin typeface="+mj-lt"/>
                <a:ea typeface="+mj-ea"/>
                <a:cs typeface="+mj-cs"/>
                <a:hlinkClick r:id="rId5"/>
              </a:rPr>
              <a:t>http://www.bibliotekar.ru/kSurikov/6.files/image001.jpg</a:t>
            </a:r>
            <a:endParaRPr lang="ru-RU" sz="2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624078" indent="-514350">
              <a:spcBef>
                <a:spcPts val="0"/>
              </a:spcBef>
              <a:buFont typeface="+mj-lt"/>
              <a:buAutoNum type="arabicPeriod" startAt="9"/>
            </a:pPr>
            <a:r>
              <a:rPr lang="ru-RU" sz="2200" dirty="0" smtClean="0">
                <a:latin typeface="+mj-lt"/>
                <a:ea typeface="+mj-ea"/>
                <a:cs typeface="+mj-cs"/>
              </a:rPr>
              <a:t>Изображение картины «Покорение Сибири Ермаком»</a:t>
            </a:r>
          </a:p>
          <a:p>
            <a:pPr marL="624078" indent="-51435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200" dirty="0" smtClean="0">
                <a:latin typeface="+mj-lt"/>
                <a:ea typeface="+mj-ea"/>
                <a:cs typeface="+mj-cs"/>
              </a:rPr>
              <a:t>	</a:t>
            </a:r>
            <a:r>
              <a:rPr lang="en-US" sz="2200" dirty="0" smtClean="0">
                <a:latin typeface="+mj-lt"/>
                <a:ea typeface="+mj-ea"/>
                <a:cs typeface="+mj-cs"/>
                <a:hlinkClick r:id="rId6"/>
              </a:rPr>
              <a:t>http://www.bibliotekar.ru/kSurikov/4.files/image001.jpg</a:t>
            </a:r>
            <a:endParaRPr lang="ru-RU" sz="2200" dirty="0" smtClean="0">
              <a:latin typeface="+mj-lt"/>
              <a:ea typeface="+mj-ea"/>
              <a:cs typeface="+mj-cs"/>
            </a:endParaRPr>
          </a:p>
          <a:p>
            <a:pPr marL="566928" lvl="0" indent="-457200">
              <a:spcBef>
                <a:spcPts val="0"/>
              </a:spcBef>
              <a:buFont typeface="+mj-lt"/>
              <a:buAutoNum type="arabicPeriod" startAt="9"/>
              <a:defRPr/>
            </a:pPr>
            <a:endParaRPr lang="ru-RU" sz="2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566928" lvl="0" indent="-457200">
              <a:spcBef>
                <a:spcPts val="0"/>
              </a:spcBef>
              <a:buFont typeface="+mj-lt"/>
              <a:buAutoNum type="arabicPeriod" startAt="9"/>
              <a:defRPr/>
            </a:pPr>
            <a:endParaRPr lang="ru-RU" sz="2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624078" indent="-514350">
              <a:spcBef>
                <a:spcPts val="0"/>
              </a:spcBef>
              <a:buFont typeface="+mj-lt"/>
              <a:buAutoNum type="arabicPeriod" startAt="8"/>
            </a:pPr>
            <a:endParaRPr lang="ru-RU" sz="2200" dirty="0" smtClean="0">
              <a:latin typeface="+mj-lt"/>
              <a:ea typeface="+mj-ea"/>
              <a:cs typeface="+mj-cs"/>
            </a:endParaRPr>
          </a:p>
          <a:p>
            <a:pPr marL="624078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5"/>
            </a:pPr>
            <a:endParaRPr lang="ru-RU" sz="2200" dirty="0" smtClean="0">
              <a:latin typeface="+mj-lt"/>
              <a:ea typeface="+mj-ea"/>
              <a:cs typeface="+mj-cs"/>
            </a:endParaRPr>
          </a:p>
          <a:p>
            <a:pPr marL="624078" indent="-514350">
              <a:spcBef>
                <a:spcPts val="0"/>
              </a:spcBef>
              <a:spcAft>
                <a:spcPts val="600"/>
              </a:spcAft>
              <a:buNone/>
            </a:pPr>
            <a:endParaRPr lang="ru-RU" sz="3400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58204" cy="4717172"/>
          </a:xfrm>
        </p:spPr>
        <p:txBody>
          <a:bodyPr>
            <a:normAutofit/>
          </a:bodyPr>
          <a:lstStyle/>
          <a:p>
            <a:pPr marL="624078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b="1" dirty="0" smtClean="0">
                <a:latin typeface="+mj-lt"/>
                <a:ea typeface="+mj-ea"/>
                <a:cs typeface="+mj-cs"/>
              </a:rPr>
              <a:t>Познакомиться с биографией великого русского художника В.И.Сурикова.</a:t>
            </a:r>
          </a:p>
          <a:p>
            <a:pPr marL="624078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b="1" dirty="0" smtClean="0">
                <a:latin typeface="+mj-lt"/>
                <a:ea typeface="+mj-ea"/>
                <a:cs typeface="+mj-cs"/>
              </a:rPr>
              <a:t>Рассмотреть исторические полотна художника, установить взаимосвязь смысла картины и средств художественной выразительности.</a:t>
            </a:r>
          </a:p>
          <a:p>
            <a:pPr marL="624078" indent="-514350">
              <a:buNone/>
            </a:pPr>
            <a:endParaRPr lang="ru-RU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624078" indent="-514350">
              <a:buFont typeface="+mj-lt"/>
              <a:buAutoNum type="arabicPeriod"/>
            </a:pPr>
            <a:endParaRPr lang="ru-RU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Задачи урока: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/>
              <a:t>Страницы биографии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785926"/>
            <a:ext cx="6500858" cy="464347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Родился 24 января 1848 г. в Красноярске в семье казачьего офицера. 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	Умер 19 марта 1916 г. в Москве. </a:t>
            </a:r>
          </a:p>
          <a:p>
            <a:pPr>
              <a:buNone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	Первые уроки живописи получил от преподавателя гимназии Гребнева.</a:t>
            </a:r>
          </a:p>
        </p:txBody>
      </p:sp>
      <p:pic>
        <p:nvPicPr>
          <p:cNvPr id="4" name="Picture 1" descr="H:\Уроки\7_класс\Истор_жанр\Картины\Суриков\Автопортре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785926"/>
            <a:ext cx="1785950" cy="2359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/>
              <a:t>Страницы биографии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714488"/>
            <a:ext cx="6500858" cy="464347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С 1869 по 1875 г. учился в Академии художеств в Петербурге.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	В 1877 г. переехал в Москву. 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	В 1881 г. вступил в Товарищество передвижных художественных выставок.</a:t>
            </a:r>
          </a:p>
        </p:txBody>
      </p:sp>
      <p:pic>
        <p:nvPicPr>
          <p:cNvPr id="4" name="Picture 1" descr="H:\Уроки\7_класс\Истор_жанр\Картины\Суриков\Автопортре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785926"/>
            <a:ext cx="1785950" cy="2359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929330"/>
            <a:ext cx="8229600" cy="62546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Trebuchet MS" pitchFamily="34" charset="0"/>
              </a:rPr>
              <a:t>«Утро стрелецкой казни». 1881 г.</a:t>
            </a:r>
            <a:endParaRPr lang="ru-RU" sz="24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21506" name="Picture 2" descr="&amp;kcy;&amp;acy;&amp;zcy;&amp;ncy;&amp;soft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2338" y="428603"/>
            <a:ext cx="8767379" cy="50763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lum bright="31000" contrast="-58000"/>
          </a:blip>
          <a:srcRect/>
          <a:stretch>
            <a:fillRect/>
          </a:stretch>
        </p:blipFill>
        <p:spPr bwMode="auto">
          <a:xfrm>
            <a:off x="123258" y="500042"/>
            <a:ext cx="8879367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285860"/>
            <a:ext cx="2214578" cy="332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1643050"/>
            <a:ext cx="21717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60" y="1214422"/>
            <a:ext cx="2895541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500034" y="5929330"/>
            <a:ext cx="8229600" cy="62546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Trebuchet MS" pitchFamily="34" charset="0"/>
              </a:rPr>
              <a:t>«Утро стрелецкой казни». 1881 г.</a:t>
            </a:r>
            <a:endParaRPr lang="ru-RU" sz="24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500034" y="6072206"/>
            <a:ext cx="8229600" cy="625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«Меншиков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 в Берёзове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». 1883 г.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19460" name="Picture 4" descr="&amp;kcy;&amp;acy;&amp;rcy;&amp;tcy;&amp;icy;&amp;ncy;&amp;acy; &amp;Scy;&amp;ucy;&amp;rcy;&amp;icy;&amp;kcy;&amp;ocy;&amp;vcy;&amp;acy; &amp;Mcy;&amp;iecy;&amp;ncy;&amp;shcy;&amp;icy;&amp;kcy;&amp;ocy;&amp;vcy; &amp;vcy; &amp;Bcy;&amp;iecy;&amp;rcy;&amp;iecy;&amp;zcy;&amp;ocy;&amp;vcy;&amp;ie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88571"/>
            <a:ext cx="6845139" cy="568146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500034" y="5929330"/>
            <a:ext cx="8229600" cy="625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«Боярыня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 Морозова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». 1887 г.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18434" name="Picture 2" descr="&amp;mcy;&amp;ocy;&amp;rcy;&amp;ocy;&amp;zcy;&amp;ocy;&amp;vcy;&amp;a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642918"/>
            <a:ext cx="8715436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249</Words>
  <Application>Microsoft Office PowerPoint</Application>
  <PresentationFormat>Экран (4:3)</PresentationFormat>
  <Paragraphs>85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Городская</vt:lpstr>
      <vt:lpstr>Исторические темы в творчестве В.И.Сурикова</vt:lpstr>
      <vt:lpstr>Цель урока:</vt:lpstr>
      <vt:lpstr>Задачи урока:</vt:lpstr>
      <vt:lpstr>Страницы биографии</vt:lpstr>
      <vt:lpstr>Страницы биографии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Страницы биографии</vt:lpstr>
      <vt:lpstr>Вывод:</vt:lpstr>
      <vt:lpstr>Узнай картину по фрагменту</vt:lpstr>
      <vt:lpstr>Узнай картину по фрагменту</vt:lpstr>
      <vt:lpstr>Слайд 24</vt:lpstr>
      <vt:lpstr>Слайд 25</vt:lpstr>
      <vt:lpstr>Слайд 26</vt:lpstr>
      <vt:lpstr>Использованные источники</vt:lpstr>
      <vt:lpstr>Использованные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Олег</cp:lastModifiedBy>
  <cp:revision>43</cp:revision>
  <dcterms:created xsi:type="dcterms:W3CDTF">2013-02-06T16:10:55Z</dcterms:created>
  <dcterms:modified xsi:type="dcterms:W3CDTF">2013-05-07T18:32:58Z</dcterms:modified>
</cp:coreProperties>
</file>