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58" r:id="rId3"/>
    <p:sldId id="262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B7AE3A-64E2-410A-95C0-01A8738097F0}" type="datetimeFigureOut">
              <a:rPr lang="ru-RU" smtClean="0"/>
              <a:pPr/>
              <a:t>24.09.2010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C7563A-0E61-4E2A-8CC9-138C2F16623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B7AE3A-64E2-410A-95C0-01A8738097F0}" type="datetimeFigureOut">
              <a:rPr lang="ru-RU" smtClean="0"/>
              <a:pPr/>
              <a:t>24.09.2010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C7563A-0E61-4E2A-8CC9-138C2F1662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B7AE3A-64E2-410A-95C0-01A8738097F0}" type="datetimeFigureOut">
              <a:rPr lang="ru-RU" smtClean="0"/>
              <a:pPr/>
              <a:t>24.09.2010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C7563A-0E61-4E2A-8CC9-138C2F1662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B7AE3A-64E2-410A-95C0-01A8738097F0}" type="datetimeFigureOut">
              <a:rPr lang="ru-RU" smtClean="0"/>
              <a:pPr/>
              <a:t>24.09.2010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C7563A-0E61-4E2A-8CC9-138C2F1662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B7AE3A-64E2-410A-95C0-01A8738097F0}" type="datetimeFigureOut">
              <a:rPr lang="ru-RU" smtClean="0"/>
              <a:pPr/>
              <a:t>24.09.2010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C7563A-0E61-4E2A-8CC9-138C2F16623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B7AE3A-64E2-410A-95C0-01A8738097F0}" type="datetimeFigureOut">
              <a:rPr lang="ru-RU" smtClean="0"/>
              <a:pPr/>
              <a:t>24.09.2010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C7563A-0E61-4E2A-8CC9-138C2F1662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B7AE3A-64E2-410A-95C0-01A8738097F0}" type="datetimeFigureOut">
              <a:rPr lang="ru-RU" smtClean="0"/>
              <a:pPr/>
              <a:t>24.09.2010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C7563A-0E61-4E2A-8CC9-138C2F16623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B7AE3A-64E2-410A-95C0-01A8738097F0}" type="datetimeFigureOut">
              <a:rPr lang="ru-RU" smtClean="0"/>
              <a:pPr/>
              <a:t>24.09.2010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C7563A-0E61-4E2A-8CC9-138C2F1662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B7AE3A-64E2-410A-95C0-01A8738097F0}" type="datetimeFigureOut">
              <a:rPr lang="ru-RU" smtClean="0"/>
              <a:pPr/>
              <a:t>24.09.2010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C7563A-0E61-4E2A-8CC9-138C2F1662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B7AE3A-64E2-410A-95C0-01A8738097F0}" type="datetimeFigureOut">
              <a:rPr lang="ru-RU" smtClean="0"/>
              <a:pPr/>
              <a:t>24.09.2010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C7563A-0E61-4E2A-8CC9-138C2F1662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BB7AE3A-64E2-410A-95C0-01A8738097F0}" type="datetimeFigureOut">
              <a:rPr lang="ru-RU" smtClean="0"/>
              <a:pPr/>
              <a:t>24.09.2010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DC7563A-0E61-4E2A-8CC9-138C2F1662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BB7AE3A-64E2-410A-95C0-01A8738097F0}" type="datetimeFigureOut">
              <a:rPr lang="ru-RU" smtClean="0"/>
              <a:pPr/>
              <a:t>24.09.2010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DC7563A-0E61-4E2A-8CC9-138C2F1662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strips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pb-rf.ru/summer_garden.ht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ru.wikipedia.org/wiki/%D0%9B%D0%B5%D0%B1%D0%B5%D0%B4%D1%8C,_%D1%89%D1%83%D0%BA%D0%B0_%D0%B8_%D1%80%D0%B0%D0%BA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m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857364"/>
            <a:ext cx="3071834" cy="3885623"/>
          </a:xfrm>
        </p:spPr>
      </p:pic>
      <p:pic>
        <p:nvPicPr>
          <p:cNvPr id="7" name="Содержимое 6" descr="krilov_living_dates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4282" y="357166"/>
            <a:ext cx="7289852" cy="2000264"/>
          </a:xfrm>
        </p:spPr>
      </p:pic>
      <p:pic>
        <p:nvPicPr>
          <p:cNvPr id="9" name="Рисунок 8" descr="cm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1857364"/>
            <a:ext cx="3000396" cy="4002529"/>
          </a:xfrm>
          <a:prstGeom prst="rect">
            <a:avLst/>
          </a:prstGeom>
        </p:spPr>
      </p:pic>
      <p:pic>
        <p:nvPicPr>
          <p:cNvPr id="11" name="Рисунок 10" descr="09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82" y="4000504"/>
            <a:ext cx="1785950" cy="2412992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1lab1vkh12291935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357166"/>
            <a:ext cx="3201943" cy="23574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Ворона и лисица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28736"/>
            <a:ext cx="4502944" cy="5429263"/>
          </a:xfrm>
        </p:spPr>
        <p:txBody>
          <a:bodyPr>
            <a:normAutofit fontScale="47500" lnSpcReduction="20000"/>
          </a:bodyPr>
          <a:lstStyle/>
          <a:p>
            <a:r>
              <a:rPr lang="ru-RU" b="1" i="1" dirty="0" smtClean="0"/>
              <a:t>Уж сколько раз твердили миру,</a:t>
            </a:r>
            <a:br>
              <a:rPr lang="ru-RU" b="1" i="1" dirty="0" smtClean="0"/>
            </a:br>
            <a:r>
              <a:rPr lang="ru-RU" b="1" i="1" dirty="0" smtClean="0"/>
              <a:t>Что лесть гнусна, вредна; но только всё не впрок,</a:t>
            </a:r>
            <a:br>
              <a:rPr lang="ru-RU" b="1" i="1" dirty="0" smtClean="0"/>
            </a:br>
            <a:r>
              <a:rPr lang="ru-RU" b="1" i="1" dirty="0" smtClean="0"/>
              <a:t>И в сердце льстец всегда отыщет уголок.</a:t>
            </a:r>
          </a:p>
          <a:p>
            <a:r>
              <a:rPr lang="ru-RU" b="1" i="1" dirty="0" smtClean="0"/>
              <a:t>Вороне где-то бог послал кусочек сыру;</a:t>
            </a:r>
            <a:br>
              <a:rPr lang="ru-RU" b="1" i="1" dirty="0" smtClean="0"/>
            </a:br>
            <a:r>
              <a:rPr lang="ru-RU" b="1" i="1" dirty="0" smtClean="0"/>
              <a:t>На ель Ворона </a:t>
            </a:r>
            <a:r>
              <a:rPr lang="ru-RU" b="1" i="1" dirty="0" err="1" smtClean="0"/>
              <a:t>взгромоздясь</a:t>
            </a:r>
            <a:r>
              <a:rPr lang="ru-RU" b="1" i="1" dirty="0" smtClean="0"/>
              <a:t>,</a:t>
            </a:r>
            <a:br>
              <a:rPr lang="ru-RU" b="1" i="1" dirty="0" smtClean="0"/>
            </a:br>
            <a:r>
              <a:rPr lang="ru-RU" b="1" i="1" dirty="0" err="1" smtClean="0"/>
              <a:t>Позавтракать-было</a:t>
            </a:r>
            <a:r>
              <a:rPr lang="ru-RU" b="1" i="1" dirty="0" smtClean="0"/>
              <a:t> совсем уж собралась,</a:t>
            </a:r>
            <a:br>
              <a:rPr lang="ru-RU" b="1" i="1" dirty="0" smtClean="0"/>
            </a:br>
            <a:r>
              <a:rPr lang="ru-RU" b="1" i="1" dirty="0" smtClean="0"/>
              <a:t>Да </a:t>
            </a:r>
            <a:r>
              <a:rPr lang="ru-RU" b="1" i="1" dirty="0" err="1" smtClean="0"/>
              <a:t>позадумалась</a:t>
            </a:r>
            <a:r>
              <a:rPr lang="ru-RU" b="1" i="1" dirty="0" smtClean="0"/>
              <a:t>, а сыр во рту держала.</a:t>
            </a:r>
            <a:br>
              <a:rPr lang="ru-RU" b="1" i="1" dirty="0" smtClean="0"/>
            </a:br>
            <a:r>
              <a:rPr lang="ru-RU" b="1" i="1" dirty="0" smtClean="0"/>
              <a:t>На ту беду Лиса </a:t>
            </a:r>
            <a:r>
              <a:rPr lang="ru-RU" b="1" i="1" dirty="0" err="1" smtClean="0"/>
              <a:t>близехонько</a:t>
            </a:r>
            <a:r>
              <a:rPr lang="ru-RU" b="1" i="1" dirty="0" smtClean="0"/>
              <a:t> бежала;</a:t>
            </a:r>
            <a:br>
              <a:rPr lang="ru-RU" b="1" i="1" dirty="0" smtClean="0"/>
            </a:br>
            <a:r>
              <a:rPr lang="ru-RU" b="1" i="1" dirty="0" smtClean="0"/>
              <a:t>Вдруг сырный дух Лису остановил:</a:t>
            </a:r>
            <a:br>
              <a:rPr lang="ru-RU" b="1" i="1" dirty="0" smtClean="0"/>
            </a:br>
            <a:r>
              <a:rPr lang="ru-RU" b="1" i="1" dirty="0" smtClean="0"/>
              <a:t>10 Лисица видит сыр,— Лисицу сыр пленил.</a:t>
            </a:r>
            <a:br>
              <a:rPr lang="ru-RU" b="1" i="1" dirty="0" smtClean="0"/>
            </a:br>
            <a:r>
              <a:rPr lang="ru-RU" b="1" i="1" dirty="0" smtClean="0"/>
              <a:t>Плутовка к дереву на цыпочках подходит;</a:t>
            </a:r>
            <a:br>
              <a:rPr lang="ru-RU" b="1" i="1" dirty="0" smtClean="0"/>
            </a:br>
            <a:r>
              <a:rPr lang="ru-RU" b="1" i="1" dirty="0" smtClean="0"/>
              <a:t>Вертит хвостом, с Вороны глаз не сводит,</a:t>
            </a:r>
            <a:br>
              <a:rPr lang="ru-RU" b="1" i="1" dirty="0" smtClean="0"/>
            </a:br>
            <a:r>
              <a:rPr lang="ru-RU" b="1" i="1" dirty="0" smtClean="0"/>
              <a:t>И говорит так сладко, чуть дыша:</a:t>
            </a:r>
            <a:br>
              <a:rPr lang="ru-RU" b="1" i="1" dirty="0" smtClean="0"/>
            </a:br>
            <a:r>
              <a:rPr lang="ru-RU" b="1" i="1" dirty="0" smtClean="0"/>
              <a:t>«Голубушка, как хороша!</a:t>
            </a:r>
            <a:br>
              <a:rPr lang="ru-RU" b="1" i="1" dirty="0" smtClean="0"/>
            </a:br>
            <a:r>
              <a:rPr lang="ru-RU" b="1" i="1" dirty="0" smtClean="0"/>
              <a:t>Ну что за шейка, что за глазки!</a:t>
            </a:r>
            <a:br>
              <a:rPr lang="ru-RU" b="1" i="1" dirty="0" smtClean="0"/>
            </a:br>
            <a:r>
              <a:rPr lang="ru-RU" b="1" i="1" dirty="0" smtClean="0"/>
              <a:t>Рассказывать, так, право, сказки!</a:t>
            </a:r>
            <a:br>
              <a:rPr lang="ru-RU" b="1" i="1" dirty="0" smtClean="0"/>
            </a:br>
            <a:r>
              <a:rPr lang="ru-RU" b="1" i="1" dirty="0" smtClean="0"/>
              <a:t>Какие </a:t>
            </a:r>
            <a:r>
              <a:rPr lang="ru-RU" b="1" i="1" dirty="0" err="1" smtClean="0"/>
              <a:t>перушки</a:t>
            </a:r>
            <a:r>
              <a:rPr lang="ru-RU" b="1" i="1" dirty="0" smtClean="0"/>
              <a:t>! какой носок!</a:t>
            </a:r>
            <a:br>
              <a:rPr lang="ru-RU" b="1" i="1" dirty="0" smtClean="0"/>
            </a:br>
            <a:r>
              <a:rPr lang="ru-RU" b="1" i="1" dirty="0" smtClean="0"/>
              <a:t>И верно ангельский быть должен голосок!</a:t>
            </a:r>
            <a:br>
              <a:rPr lang="ru-RU" b="1" i="1" dirty="0" smtClean="0"/>
            </a:br>
            <a:r>
              <a:rPr lang="ru-RU" b="1" i="1" dirty="0" smtClean="0"/>
              <a:t>Спой, светик, не стыдись! Что ежели, сестрица,</a:t>
            </a:r>
            <a:br>
              <a:rPr lang="ru-RU" b="1" i="1" dirty="0" smtClean="0"/>
            </a:br>
            <a:r>
              <a:rPr lang="ru-RU" b="1" i="1" dirty="0" smtClean="0"/>
              <a:t>20 При красоте такой, и петь ты мастерица, </a:t>
            </a:r>
            <a:br>
              <a:rPr lang="ru-RU" b="1" i="1" dirty="0" smtClean="0"/>
            </a:br>
            <a:r>
              <a:rPr lang="ru-RU" b="1" i="1" dirty="0" smtClean="0"/>
              <a:t>Ведь ты б у нас была царь-птица!»</a:t>
            </a:r>
          </a:p>
          <a:p>
            <a:r>
              <a:rPr lang="ru-RU" b="1" i="1" dirty="0" err="1" smtClean="0"/>
              <a:t>Вещуньина</a:t>
            </a:r>
            <a:r>
              <a:rPr lang="ru-RU" b="1" i="1" dirty="0" smtClean="0"/>
              <a:t> с похвал вскружилась голова,</a:t>
            </a:r>
            <a:br>
              <a:rPr lang="ru-RU" b="1" i="1" dirty="0" smtClean="0"/>
            </a:br>
            <a:r>
              <a:rPr lang="ru-RU" b="1" i="1" dirty="0" smtClean="0"/>
              <a:t>От радости в зобу дыханье сперло,— </a:t>
            </a:r>
            <a:br>
              <a:rPr lang="ru-RU" b="1" i="1" dirty="0" smtClean="0"/>
            </a:br>
            <a:r>
              <a:rPr lang="ru-RU" b="1" i="1" dirty="0" smtClean="0"/>
              <a:t>И на приветливы Лисицыны слова</a:t>
            </a:r>
            <a:br>
              <a:rPr lang="ru-RU" b="1" i="1" dirty="0" smtClean="0"/>
            </a:br>
            <a:r>
              <a:rPr lang="ru-RU" b="1" i="1" dirty="0" smtClean="0"/>
              <a:t>Ворона каркнула во все воронье горло:</a:t>
            </a:r>
            <a:br>
              <a:rPr lang="ru-RU" b="1" i="1" dirty="0" smtClean="0"/>
            </a:br>
            <a:r>
              <a:rPr lang="ru-RU" b="1" i="1" dirty="0" smtClean="0"/>
              <a:t>Сыр выпал — с ним была плутовка такова.</a:t>
            </a:r>
          </a:p>
          <a:p>
            <a:endParaRPr lang="ru-RU" b="1" i="1" dirty="0"/>
          </a:p>
        </p:txBody>
      </p:sp>
      <p:pic>
        <p:nvPicPr>
          <p:cNvPr id="7" name="Содержимое 6" descr="02lab1vkh122919354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14810" y="2285992"/>
            <a:ext cx="3208442" cy="2286016"/>
          </a:xfrm>
        </p:spPr>
      </p:pic>
      <p:pic>
        <p:nvPicPr>
          <p:cNvPr id="8" name="Рисунок 7" descr="03lab1vkh12291935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4357694"/>
            <a:ext cx="3238522" cy="2428892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m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-214338"/>
            <a:ext cx="5429288" cy="7242670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64-0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0"/>
            <a:ext cx="4929222" cy="7858180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4-014-Portret-I_A_Krylo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357166"/>
            <a:ext cx="8229600" cy="914400"/>
          </a:xfrm>
        </p:spPr>
        <p:txBody>
          <a:bodyPr/>
          <a:lstStyle/>
          <a:p>
            <a:r>
              <a:rPr lang="ru-RU" sz="4800" dirty="0" smtClean="0">
                <a:latin typeface="Monotype Corsiva" pitchFamily="66" charset="0"/>
              </a:rPr>
              <a:t>Биография писателя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071546"/>
            <a:ext cx="4786314" cy="5429288"/>
          </a:xfrm>
        </p:spPr>
        <p:txBody>
          <a:bodyPr>
            <a:noAutofit/>
          </a:bodyPr>
          <a:lstStyle/>
          <a:p>
            <a:r>
              <a:rPr lang="ru-RU" sz="1200" b="1" i="1" dirty="0" smtClean="0">
                <a:latin typeface="Arial Narrow" pitchFamily="34" charset="0"/>
              </a:rPr>
              <a:t>Иван Андреевич Крылов (1769 - 1844) – русский поэт, баснописец. Родился в небогатой семье в Москве. </a:t>
            </a:r>
          </a:p>
          <a:p>
            <a:r>
              <a:rPr lang="ru-RU" sz="1200" b="1" i="1" dirty="0" smtClean="0">
                <a:latin typeface="Arial Narrow" pitchFamily="34" charset="0"/>
              </a:rPr>
              <a:t>В 1775 году после выхода отца в отставку в биографии Крылова происходит переезд в Тверь. Получить достойное образование ему не удалось. Однако занимаясь самообразованием, Крылов изучил несколько языков, считался одним из самых просвещенных среди своих </a:t>
            </a:r>
            <a:r>
              <a:rPr lang="ru-RU" sz="1200" b="1" i="1" dirty="0" err="1" smtClean="0">
                <a:latin typeface="Arial Narrow" pitchFamily="34" charset="0"/>
              </a:rPr>
              <a:t>современниковПосле</a:t>
            </a:r>
            <a:r>
              <a:rPr lang="ru-RU" sz="1200" b="1" i="1" dirty="0" smtClean="0">
                <a:latin typeface="Arial Narrow" pitchFamily="34" charset="0"/>
              </a:rPr>
              <a:t> переезда в Петербург творчеству Крылова открываются большие перспективы. Для Крылова биография тех времен больше посвящена драматургии. Он пишет трагедии «Филомела», «Клеопатра», а также комедии. </a:t>
            </a:r>
          </a:p>
          <a:p>
            <a:r>
              <a:rPr lang="ru-RU" sz="1200" b="1" i="1" dirty="0" smtClean="0">
                <a:latin typeface="Arial Narrow" pitchFamily="34" charset="0"/>
              </a:rPr>
              <a:t>В духе сатиры писатель издает журнал «Почта духов», который публиковался всего 8 месяцев. Вскоре поле закрытия журнала в биографии Крылова Ивана Андреевича был основан следующий критико-сатирический журнал «Зритель». После обыска издание пришлось прекратить. </a:t>
            </a:r>
          </a:p>
          <a:p>
            <a:r>
              <a:rPr lang="ru-RU" sz="1200" b="1" i="1" dirty="0" smtClean="0">
                <a:latin typeface="Arial Narrow" pitchFamily="34" charset="0"/>
              </a:rPr>
              <a:t>Затем писатель путешествует по России, Украине, не прекращая свое творчество. Во время службы у князя Голицына Крылов пишет произведение «Триумф или </a:t>
            </a:r>
            <a:r>
              <a:rPr lang="ru-RU" sz="1200" b="1" i="1" dirty="0" err="1" smtClean="0">
                <a:latin typeface="Arial Narrow" pitchFamily="34" charset="0"/>
              </a:rPr>
              <a:t>Подщипа</a:t>
            </a:r>
            <a:r>
              <a:rPr lang="ru-RU" sz="1200" b="1" i="1" dirty="0" smtClean="0">
                <a:latin typeface="Arial Narrow" pitchFamily="34" charset="0"/>
              </a:rPr>
              <a:t>». </a:t>
            </a:r>
          </a:p>
          <a:p>
            <a:r>
              <a:rPr lang="ru-RU" sz="1200" b="1" i="1" dirty="0" smtClean="0">
                <a:latin typeface="Arial Narrow" pitchFamily="34" charset="0"/>
              </a:rPr>
              <a:t>По возвращению в Петербург впервые издаются басни Крылова. Писатель нашел свою стезю, развил у себя мастерство в данном жанре. Девять книг с 200ми баснями Крылова были оставлены в наследство читателям. Среди самых известных басен Крылова: «Лебедь, рак и щука», «Овцы и собаки», «Обоз», «Стрекоза и муравей» и многие другие.</a:t>
            </a:r>
          </a:p>
          <a:p>
            <a:r>
              <a:rPr lang="ru-RU" sz="1200" b="1" i="1" dirty="0" smtClean="0">
                <a:latin typeface="Arial Narrow" pitchFamily="34" charset="0"/>
              </a:rPr>
              <a:t>С 1812 года Крылов служит библиотекарем, собирает книги, составляет указатели. Памятники Крылову по всей стране напоминают о таланте великого баснописца. </a:t>
            </a:r>
          </a:p>
        </p:txBody>
      </p:sp>
      <p:pic>
        <p:nvPicPr>
          <p:cNvPr id="7" name="Содержимое 6" descr="post-64-111364094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14910" y="1285860"/>
            <a:ext cx="3929090" cy="5143536"/>
          </a:xfr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229600" cy="914400"/>
          </a:xfrm>
        </p:spPr>
        <p:txBody>
          <a:bodyPr/>
          <a:lstStyle/>
          <a:p>
            <a:r>
              <a:rPr lang="ru-RU" sz="4400" dirty="0" smtClean="0">
                <a:latin typeface="Monotype Corsiva" pitchFamily="66" charset="0"/>
              </a:rPr>
              <a:t>Памятник  Крылову И.А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071546"/>
            <a:ext cx="4643470" cy="5429288"/>
          </a:xfrm>
        </p:spPr>
        <p:txBody>
          <a:bodyPr>
            <a:noAutofit/>
          </a:bodyPr>
          <a:lstStyle/>
          <a:p>
            <a:r>
              <a:rPr lang="ru-RU" sz="1800" i="1" dirty="0" smtClean="0">
                <a:latin typeface="Arial Narrow" pitchFamily="34" charset="0"/>
              </a:rPr>
              <a:t>В 1855 году в </a:t>
            </a:r>
            <a:r>
              <a:rPr lang="ru-RU" sz="1800" i="1" dirty="0" smtClean="0">
                <a:latin typeface="Arial Narrow" pitchFamily="34" charset="0"/>
                <a:hlinkClick r:id="rId2"/>
              </a:rPr>
              <a:t>Летнем саду</a:t>
            </a:r>
            <a:r>
              <a:rPr lang="ru-RU" sz="1800" i="1" dirty="0" smtClean="0">
                <a:latin typeface="Arial Narrow" pitchFamily="34" charset="0"/>
              </a:rPr>
              <a:t> был открыт бронзовый памятник великому русскому баснописцу Ивану Андреевичу Крылову работы скульптора П.К. </a:t>
            </a:r>
            <a:r>
              <a:rPr lang="ru-RU" sz="1800" i="1" dirty="0" err="1" smtClean="0">
                <a:latin typeface="Arial Narrow" pitchFamily="34" charset="0"/>
              </a:rPr>
              <a:t>Клодта</a:t>
            </a:r>
            <a:r>
              <a:rPr lang="ru-RU" sz="1800" i="1" dirty="0" smtClean="0">
                <a:latin typeface="Arial Narrow" pitchFamily="34" charset="0"/>
              </a:rPr>
              <a:t>. На сравнительно высоком пьедестале    (3,5 м) в спокойной, непринужденной, чуть усталой позе сидит баснописец, держа в руках раскрытую книгу. Ни в его позе, ни в одежде нет ничего нарочитого, эффектного, но простота не переходит в будничность. Лицо Крылова одухотворено, его фигура полна спокойного достоинства. </a:t>
            </a:r>
          </a:p>
          <a:p>
            <a:r>
              <a:rPr lang="ru-RU" sz="1800" i="1" dirty="0" smtClean="0">
                <a:latin typeface="Arial Narrow" pitchFamily="34" charset="0"/>
              </a:rPr>
              <a:t>На пьедестале памятника в фигурах рельефов легко узнать героев знаменитых басен: "Лисица и виноград", "Ворона и лисица", "Демьянова уха", "Квартет" и других персонажей произведений И.А. Крылова.</a:t>
            </a:r>
          </a:p>
          <a:p>
            <a:endParaRPr lang="ru-RU" sz="1600" i="1" dirty="0"/>
          </a:p>
        </p:txBody>
      </p:sp>
      <p:pic>
        <p:nvPicPr>
          <p:cNvPr id="5" name="Содержимое 4" descr="895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86512" y="142852"/>
            <a:ext cx="2692144" cy="3230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3357562"/>
            <a:ext cx="2961179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epphoto_5153_15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47601"/>
            <a:ext cx="5000624" cy="6667499"/>
          </a:xfrm>
          <a:prstGeom prst="rect">
            <a:avLst/>
          </a:prstGeom>
        </p:spPr>
      </p:pic>
      <p:pic>
        <p:nvPicPr>
          <p:cNvPr id="4" name="Рисунок 3" descr="89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214290"/>
            <a:ext cx="2252279" cy="3000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89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15142">
            <a:off x="323924" y="500018"/>
            <a:ext cx="2675768" cy="2112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89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33846">
            <a:off x="532637" y="3951571"/>
            <a:ext cx="2784227" cy="2171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_161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11263">
            <a:off x="6643702" y="3571876"/>
            <a:ext cx="2221704" cy="30382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latin typeface="Monotype Corsiva" pitchFamily="66" charset="0"/>
              </a:rPr>
              <a:t>Произведения  И.А.Крылова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357298"/>
            <a:ext cx="8286808" cy="4525963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Monotype Corsiva" pitchFamily="66" charset="0"/>
              </a:rPr>
              <a:t>    Басни                                                    </a:t>
            </a:r>
          </a:p>
          <a:p>
            <a:r>
              <a:rPr lang="ru-RU" sz="1400" b="1" dirty="0" smtClean="0">
                <a:latin typeface="Monotype Corsiva" pitchFamily="66" charset="0"/>
              </a:rPr>
              <a:t>Лягушка и Вол,                      </a:t>
            </a:r>
          </a:p>
          <a:p>
            <a:r>
              <a:rPr lang="ru-RU" sz="1400" b="1" dirty="0" smtClean="0">
                <a:latin typeface="Monotype Corsiva" pitchFamily="66" charset="0"/>
              </a:rPr>
              <a:t>Чиж и Голубь,                        </a:t>
            </a:r>
          </a:p>
          <a:p>
            <a:r>
              <a:rPr lang="ru-RU" sz="1400" b="1" dirty="0" smtClean="0">
                <a:latin typeface="Monotype Corsiva" pitchFamily="66" charset="0"/>
              </a:rPr>
              <a:t>Волк и Ягнёнок, </a:t>
            </a:r>
          </a:p>
          <a:p>
            <a:r>
              <a:rPr lang="ru-RU" sz="1400" b="1" dirty="0" smtClean="0">
                <a:latin typeface="Monotype Corsiva" pitchFamily="66" charset="0"/>
              </a:rPr>
              <a:t>Ворона и Лисица, </a:t>
            </a:r>
          </a:p>
          <a:p>
            <a:r>
              <a:rPr lang="ru-RU" sz="1400" b="1" dirty="0" smtClean="0">
                <a:latin typeface="Monotype Corsiva" pitchFamily="66" charset="0"/>
              </a:rPr>
              <a:t>Демьянова уха,  </a:t>
            </a:r>
          </a:p>
          <a:p>
            <a:r>
              <a:rPr lang="ru-RU" sz="1400" b="1" dirty="0" smtClean="0">
                <a:latin typeface="Monotype Corsiva" pitchFamily="66" charset="0"/>
              </a:rPr>
              <a:t>Квартет, </a:t>
            </a:r>
          </a:p>
          <a:p>
            <a:r>
              <a:rPr lang="ru-RU" sz="1400" b="1" dirty="0" smtClean="0">
                <a:latin typeface="Monotype Corsiva" pitchFamily="66" charset="0"/>
              </a:rPr>
              <a:t>Кукушка и Петух, </a:t>
            </a:r>
          </a:p>
          <a:p>
            <a:r>
              <a:rPr lang="ru-RU" sz="1400" b="1" dirty="0" smtClean="0">
                <a:latin typeface="Monotype Corsiva" pitchFamily="66" charset="0"/>
              </a:rPr>
              <a:t>Ларчик, </a:t>
            </a:r>
          </a:p>
          <a:p>
            <a:r>
              <a:rPr lang="ru-RU" sz="1400" b="1" dirty="0" smtClean="0">
                <a:latin typeface="Monotype Corsiva" pitchFamily="66" charset="0"/>
              </a:rPr>
              <a:t>Лев и Комар, </a:t>
            </a:r>
          </a:p>
          <a:p>
            <a:r>
              <a:rPr lang="ru-RU" sz="1400" b="1" dirty="0" smtClean="0">
                <a:latin typeface="Monotype Corsiva" pitchFamily="66" charset="0"/>
                <a:hlinkClick r:id="rId2" tooltip="Лебедь, щука и рак"/>
              </a:rPr>
              <a:t>Лебедь, щука и рак</a:t>
            </a:r>
            <a:r>
              <a:rPr lang="ru-RU" sz="1400" b="1" dirty="0" smtClean="0">
                <a:latin typeface="Monotype Corsiva" pitchFamily="66" charset="0"/>
              </a:rPr>
              <a:t>, </a:t>
            </a:r>
          </a:p>
          <a:p>
            <a:r>
              <a:rPr lang="ru-RU" sz="1400" b="1" dirty="0" smtClean="0">
                <a:latin typeface="Monotype Corsiva" pitchFamily="66" charset="0"/>
              </a:rPr>
              <a:t>Лисица и Виноград, </a:t>
            </a:r>
          </a:p>
          <a:p>
            <a:r>
              <a:rPr lang="ru-RU" sz="1400" b="1" dirty="0" smtClean="0">
                <a:latin typeface="Monotype Corsiva" pitchFamily="66" charset="0"/>
              </a:rPr>
              <a:t>Мартышка и очки, </a:t>
            </a:r>
          </a:p>
          <a:p>
            <a:r>
              <a:rPr lang="ru-RU" sz="1400" b="1" dirty="0" smtClean="0">
                <a:latin typeface="Monotype Corsiva" pitchFamily="66" charset="0"/>
              </a:rPr>
              <a:t>Мышь и Крыса, </a:t>
            </a:r>
          </a:p>
          <a:p>
            <a:r>
              <a:rPr lang="ru-RU" sz="1400" b="1" dirty="0" smtClean="0">
                <a:latin typeface="Monotype Corsiva" pitchFamily="66" charset="0"/>
              </a:rPr>
              <a:t>Обоз, </a:t>
            </a:r>
          </a:p>
          <a:p>
            <a:r>
              <a:rPr lang="ru-RU" sz="1400" b="1" dirty="0" smtClean="0">
                <a:latin typeface="Monotype Corsiva" pitchFamily="66" charset="0"/>
              </a:rPr>
              <a:t>Слон и Моська, </a:t>
            </a:r>
          </a:p>
          <a:p>
            <a:r>
              <a:rPr lang="ru-RU" sz="1400" b="1" dirty="0" smtClean="0">
                <a:latin typeface="Monotype Corsiva" pitchFamily="66" charset="0"/>
              </a:rPr>
              <a:t>Стрекоза и Муравей, </a:t>
            </a:r>
          </a:p>
          <a:p>
            <a:r>
              <a:rPr lang="ru-RU" sz="1400" b="1" dirty="0" smtClean="0">
                <a:latin typeface="Monotype Corsiva" pitchFamily="66" charset="0"/>
              </a:rPr>
              <a:t>Тришкин кафтан  и другие…</a:t>
            </a:r>
          </a:p>
        </p:txBody>
      </p:sp>
      <p:pic>
        <p:nvPicPr>
          <p:cNvPr id="6" name="Содержимое 5" descr="34532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857488" y="1643050"/>
            <a:ext cx="3371873" cy="4214842"/>
          </a:xfrm>
        </p:spPr>
      </p:pic>
      <p:pic>
        <p:nvPicPr>
          <p:cNvPr id="7" name="Рисунок 6" descr="Club_934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92" y="714356"/>
            <a:ext cx="1857375" cy="2847975"/>
          </a:xfrm>
          <a:prstGeom prst="rect">
            <a:avLst/>
          </a:prstGeom>
        </p:spPr>
      </p:pic>
      <p:pic>
        <p:nvPicPr>
          <p:cNvPr id="8" name="Рисунок 7" descr="44179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4143380"/>
            <a:ext cx="2476301" cy="2214578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Лебедь, рак и щука.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43050"/>
            <a:ext cx="4038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Когда в товарищах согласья нет,</a:t>
            </a:r>
            <a:br>
              <a:rPr lang="ru-RU" dirty="0" smtClean="0"/>
            </a:br>
            <a:r>
              <a:rPr lang="ru-RU" dirty="0" smtClean="0"/>
              <a:t>На лад их дело не пойдет,</a:t>
            </a:r>
            <a:br>
              <a:rPr lang="ru-RU" dirty="0" smtClean="0"/>
            </a:br>
            <a:r>
              <a:rPr lang="ru-RU" dirty="0" smtClean="0"/>
              <a:t>И выйдет из него не дело, только мука.</a:t>
            </a:r>
          </a:p>
          <a:p>
            <a:r>
              <a:rPr lang="ru-RU" dirty="0" smtClean="0"/>
              <a:t>Однажды Лебедь, Рак да Щука</a:t>
            </a:r>
            <a:br>
              <a:rPr lang="ru-RU" dirty="0" smtClean="0"/>
            </a:br>
            <a:r>
              <a:rPr lang="ru-RU" dirty="0" smtClean="0"/>
              <a:t>Везти с поклажей воз взялись,</a:t>
            </a:r>
            <a:br>
              <a:rPr lang="ru-RU" dirty="0" smtClean="0"/>
            </a:br>
            <a:r>
              <a:rPr lang="ru-RU" dirty="0" smtClean="0"/>
              <a:t>И вместе трое все в него впряглись;</a:t>
            </a:r>
            <a:br>
              <a:rPr lang="ru-RU" dirty="0" smtClean="0"/>
            </a:br>
            <a:r>
              <a:rPr lang="ru-RU" dirty="0" smtClean="0"/>
              <a:t>Из кожи лезут вон, а возу всё нет ходу!</a:t>
            </a:r>
            <a:br>
              <a:rPr lang="ru-RU" dirty="0" smtClean="0"/>
            </a:br>
            <a:r>
              <a:rPr lang="ru-RU" dirty="0" smtClean="0"/>
              <a:t>Поклажа бы для них казалась и легка:</a:t>
            </a:r>
            <a:br>
              <a:rPr lang="ru-RU" dirty="0" smtClean="0"/>
            </a:br>
            <a:r>
              <a:rPr lang="ru-RU" dirty="0" smtClean="0"/>
              <a:t>Да Лебедь рвется в облака,</a:t>
            </a:r>
            <a:br>
              <a:rPr lang="ru-RU" dirty="0" smtClean="0"/>
            </a:br>
            <a:r>
              <a:rPr lang="ru-RU" dirty="0" smtClean="0"/>
              <a:t>10 Рак пятится назад, а Щука тянет в воду.</a:t>
            </a:r>
            <a:br>
              <a:rPr lang="ru-RU" dirty="0" smtClean="0"/>
            </a:br>
            <a:r>
              <a:rPr lang="ru-RU" dirty="0" smtClean="0"/>
              <a:t>Кто виноват из них, кто прав,— судить не нам;</a:t>
            </a:r>
            <a:br>
              <a:rPr lang="ru-RU" dirty="0" smtClean="0"/>
            </a:br>
            <a:r>
              <a:rPr lang="ru-RU" dirty="0" smtClean="0"/>
              <a:t>Да только воз и ныне там.</a:t>
            </a:r>
          </a:p>
          <a:p>
            <a:endParaRPr lang="ru-RU" dirty="0"/>
          </a:p>
        </p:txBody>
      </p:sp>
      <p:pic>
        <p:nvPicPr>
          <p:cNvPr id="5" name="Содержимое 4" descr="Lebed_chuka_rak0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00760" y="214290"/>
            <a:ext cx="3048000" cy="229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Lebed_chuka_rak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2285992"/>
            <a:ext cx="3048000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Lebed_chuka_rak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4357694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Лисица и виноград.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 smtClean="0"/>
              <a:t> 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 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Голодная кума Лиса залезла в сад;</a:t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>    В нем винограду кисти рделись.</a:t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>    У кумушки глаза и зубы разгорелись;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 </a:t>
            </a: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А кисти сочные, как яхонты, горят;</a:t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>Лишь то беда, висят они высоко:</a:t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>Отколь и как она к ним ни зайдет,</a:t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>Хоть видит око,</a:t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>Да зуб неймет.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    Пробившись попусту час целый,</a:t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>    Пошла и говорит с досадою: "Ну что ж!</a:t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>    На взгляд-то он хорош,</a:t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>    Да зелен - ягодки нет зрелой:</a:t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>   Тотчас оскомину набьешь".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 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endParaRPr lang="ru-RU" i="1" dirty="0"/>
          </a:p>
        </p:txBody>
      </p:sp>
      <p:pic>
        <p:nvPicPr>
          <p:cNvPr id="5" name="Содержимое 4" descr="Lisisa_vinograd0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57884" y="142852"/>
            <a:ext cx="3048000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Lisisa_vinograd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2285992"/>
            <a:ext cx="3048000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Lisisa_vinograd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4429132"/>
            <a:ext cx="3048000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Мартышка и очки.1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500174"/>
            <a:ext cx="3786182" cy="4286256"/>
          </a:xfrm>
        </p:spPr>
        <p:txBody>
          <a:bodyPr>
            <a:noAutofit/>
          </a:bodyPr>
          <a:lstStyle/>
          <a:p>
            <a:r>
              <a:rPr lang="ru-RU" sz="1500" b="1" i="1" dirty="0" smtClean="0">
                <a:cs typeface="Adobe Hebrew" pitchFamily="18" charset="-79"/>
              </a:rPr>
              <a:t>Мартышка к старости слаба глазами стала;</a:t>
            </a:r>
            <a:br>
              <a:rPr lang="ru-RU" sz="1500" b="1" i="1" dirty="0" smtClean="0">
                <a:cs typeface="Adobe Hebrew" pitchFamily="18" charset="-79"/>
              </a:rPr>
            </a:br>
            <a:r>
              <a:rPr lang="ru-RU" sz="1500" b="1" i="1" dirty="0" smtClean="0">
                <a:cs typeface="Adobe Hebrew" pitchFamily="18" charset="-79"/>
              </a:rPr>
              <a:t/>
            </a:r>
            <a:br>
              <a:rPr lang="ru-RU" sz="1500" b="1" i="1" dirty="0" smtClean="0">
                <a:cs typeface="Adobe Hebrew" pitchFamily="18" charset="-79"/>
              </a:rPr>
            </a:br>
            <a:r>
              <a:rPr lang="ru-RU" sz="1500" b="1" i="1" dirty="0" smtClean="0">
                <a:cs typeface="Adobe Hebrew" pitchFamily="18" charset="-79"/>
              </a:rPr>
              <a:t>А у людей она слыхала,</a:t>
            </a:r>
            <a:br>
              <a:rPr lang="ru-RU" sz="1500" b="1" i="1" dirty="0" smtClean="0">
                <a:cs typeface="Adobe Hebrew" pitchFamily="18" charset="-79"/>
              </a:rPr>
            </a:br>
            <a:r>
              <a:rPr lang="ru-RU" sz="1500" b="1" i="1" dirty="0" smtClean="0">
                <a:cs typeface="Adobe Hebrew" pitchFamily="18" charset="-79"/>
              </a:rPr>
              <a:t/>
            </a:r>
            <a:br>
              <a:rPr lang="ru-RU" sz="1500" b="1" i="1" dirty="0" smtClean="0">
                <a:cs typeface="Adobe Hebrew" pitchFamily="18" charset="-79"/>
              </a:rPr>
            </a:br>
            <a:r>
              <a:rPr lang="ru-RU" sz="1500" b="1" i="1" dirty="0" smtClean="0">
                <a:cs typeface="Adobe Hebrew" pitchFamily="18" charset="-79"/>
              </a:rPr>
              <a:t>Что это зло еще не так большой руки:</a:t>
            </a:r>
            <a:br>
              <a:rPr lang="ru-RU" sz="1500" b="1" i="1" dirty="0" smtClean="0">
                <a:cs typeface="Adobe Hebrew" pitchFamily="18" charset="-79"/>
              </a:rPr>
            </a:br>
            <a:r>
              <a:rPr lang="ru-RU" sz="1500" b="1" i="1" dirty="0" smtClean="0">
                <a:cs typeface="Adobe Hebrew" pitchFamily="18" charset="-79"/>
              </a:rPr>
              <a:t/>
            </a:r>
            <a:br>
              <a:rPr lang="ru-RU" sz="1500" b="1" i="1" dirty="0" smtClean="0">
                <a:cs typeface="Adobe Hebrew" pitchFamily="18" charset="-79"/>
              </a:rPr>
            </a:br>
            <a:r>
              <a:rPr lang="ru-RU" sz="1500" b="1" i="1" dirty="0" smtClean="0">
                <a:cs typeface="Adobe Hebrew" pitchFamily="18" charset="-79"/>
              </a:rPr>
              <a:t>Лишь стоит завести Очки.  </a:t>
            </a:r>
          </a:p>
          <a:p>
            <a:r>
              <a:rPr lang="ru-RU" sz="1500" b="1" i="1" dirty="0" smtClean="0">
                <a:cs typeface="Adobe Hebrew" pitchFamily="18" charset="-79"/>
              </a:rPr>
              <a:t>Очков с полдюжины себе она достала;</a:t>
            </a:r>
            <a:br>
              <a:rPr lang="ru-RU" sz="1500" b="1" i="1" dirty="0" smtClean="0">
                <a:cs typeface="Adobe Hebrew" pitchFamily="18" charset="-79"/>
              </a:rPr>
            </a:br>
            <a:r>
              <a:rPr lang="ru-RU" sz="1500" b="1" i="1" dirty="0" smtClean="0">
                <a:cs typeface="Adobe Hebrew" pitchFamily="18" charset="-79"/>
              </a:rPr>
              <a:t/>
            </a:r>
            <a:br>
              <a:rPr lang="ru-RU" sz="1500" b="1" i="1" dirty="0" smtClean="0">
                <a:cs typeface="Adobe Hebrew" pitchFamily="18" charset="-79"/>
              </a:rPr>
            </a:br>
            <a:r>
              <a:rPr lang="ru-RU" sz="1500" b="1" i="1" dirty="0" smtClean="0">
                <a:cs typeface="Adobe Hebrew" pitchFamily="18" charset="-79"/>
              </a:rPr>
              <a:t>Вертит Очками так и сяк:</a:t>
            </a:r>
            <a:br>
              <a:rPr lang="ru-RU" sz="1500" b="1" i="1" dirty="0" smtClean="0">
                <a:cs typeface="Adobe Hebrew" pitchFamily="18" charset="-79"/>
              </a:rPr>
            </a:br>
            <a:r>
              <a:rPr lang="ru-RU" sz="1500" b="1" i="1" dirty="0" smtClean="0">
                <a:cs typeface="Adobe Hebrew" pitchFamily="18" charset="-79"/>
              </a:rPr>
              <a:t>               То к </a:t>
            </a:r>
            <a:r>
              <a:rPr lang="ru-RU" sz="1500" b="1" i="1" dirty="0" err="1" smtClean="0">
                <a:cs typeface="Adobe Hebrew" pitchFamily="18" charset="-79"/>
              </a:rPr>
              <a:t>темю</a:t>
            </a:r>
            <a:r>
              <a:rPr lang="ru-RU" sz="1500" b="1" i="1" dirty="0" smtClean="0">
                <a:cs typeface="Adobe Hebrew" pitchFamily="18" charset="-79"/>
              </a:rPr>
              <a:t> их прижмет, </a:t>
            </a:r>
            <a:br>
              <a:rPr lang="ru-RU" sz="1500" b="1" i="1" dirty="0" smtClean="0">
                <a:cs typeface="Adobe Hebrew" pitchFamily="18" charset="-79"/>
              </a:rPr>
            </a:br>
            <a:r>
              <a:rPr lang="ru-RU" sz="1500" b="1" i="1" dirty="0" smtClean="0">
                <a:cs typeface="Adobe Hebrew" pitchFamily="18" charset="-79"/>
              </a:rPr>
              <a:t/>
            </a:r>
            <a:br>
              <a:rPr lang="ru-RU" sz="1500" b="1" i="1" dirty="0" smtClean="0">
                <a:cs typeface="Adobe Hebrew" pitchFamily="18" charset="-79"/>
              </a:rPr>
            </a:br>
            <a:r>
              <a:rPr lang="ru-RU" sz="1500" b="1" i="1" dirty="0" smtClean="0">
                <a:cs typeface="Adobe Hebrew" pitchFamily="18" charset="-79"/>
              </a:rPr>
              <a:t>               То их на хвост нанижет,</a:t>
            </a:r>
            <a:br>
              <a:rPr lang="ru-RU" sz="1500" b="1" i="1" dirty="0" smtClean="0">
                <a:cs typeface="Adobe Hebrew" pitchFamily="18" charset="-79"/>
              </a:rPr>
            </a:br>
            <a:endParaRPr lang="ru-RU" sz="1500" b="1" i="1" dirty="0" smtClean="0">
              <a:cs typeface="Adobe Hebrew" pitchFamily="18" charset="-79"/>
            </a:endParaRPr>
          </a:p>
          <a:p>
            <a:r>
              <a:rPr lang="ru-RU" sz="1500" b="1" i="1" dirty="0" smtClean="0">
                <a:cs typeface="Adobe Hebrew" pitchFamily="18" charset="-79"/>
              </a:rPr>
              <a:t>То их понюхает, </a:t>
            </a:r>
            <a:br>
              <a:rPr lang="ru-RU" sz="1500" b="1" i="1" dirty="0" smtClean="0">
                <a:cs typeface="Adobe Hebrew" pitchFamily="18" charset="-79"/>
              </a:rPr>
            </a:br>
            <a:r>
              <a:rPr lang="ru-RU" sz="1500" b="1" i="1" dirty="0" smtClean="0">
                <a:cs typeface="Adobe Hebrew" pitchFamily="18" charset="-79"/>
              </a:rPr>
              <a:t/>
            </a:r>
            <a:br>
              <a:rPr lang="ru-RU" sz="1500" b="1" i="1" dirty="0" smtClean="0">
                <a:cs typeface="Adobe Hebrew" pitchFamily="18" charset="-79"/>
              </a:rPr>
            </a:br>
            <a:r>
              <a:rPr lang="ru-RU" sz="1500" b="1" i="1" dirty="0" smtClean="0">
                <a:cs typeface="Adobe Hebrew" pitchFamily="18" charset="-79"/>
              </a:rPr>
              <a:t>то их полижет;                 </a:t>
            </a:r>
          </a:p>
          <a:p>
            <a:pPr>
              <a:buNone/>
            </a:pPr>
            <a:endParaRPr lang="ru-RU" sz="1100" b="1" i="1" dirty="0" smtClean="0">
              <a:cs typeface="Adobe Hebrew" pitchFamily="18" charset="-79"/>
            </a:endParaRPr>
          </a:p>
        </p:txBody>
      </p:sp>
      <p:pic>
        <p:nvPicPr>
          <p:cNvPr id="5" name="Содержимое 4" descr="Martishka_ochki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5008" y="428604"/>
            <a:ext cx="2857500" cy="220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Martishka_ochki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2571744"/>
            <a:ext cx="2857500" cy="225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Martishka_ochki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4714884"/>
            <a:ext cx="2571750" cy="1952625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Мартышка и очки.2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i="1" dirty="0" smtClean="0"/>
              <a:t>Очки не действуют никак</a:t>
            </a:r>
          </a:p>
          <a:p>
            <a:r>
              <a:rPr lang="ru-RU" b="1" i="1" dirty="0" smtClean="0"/>
              <a:t>"Тьфу пропасть! - говорит она, - и тот </a:t>
            </a:r>
            <a:r>
              <a:rPr lang="ru-RU" b="1" i="1" dirty="0" err="1" smtClean="0"/>
              <a:t>дурак</a:t>
            </a:r>
            <a:r>
              <a:rPr lang="ru-RU" b="1" i="1" dirty="0" smtClean="0"/>
              <a:t>,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Кто слушает людских всех врак: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Все про Очки лишь мне налгали;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А проку на волос нет в них".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dirty="0" smtClean="0"/>
              <a:t>       Мартышка тут с досады и с печали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       О камень так хватила их,</a:t>
            </a:r>
            <a:r>
              <a:rPr lang="ru-RU" i="1" dirty="0" smtClean="0"/>
              <a:t>   </a:t>
            </a:r>
          </a:p>
          <a:p>
            <a:r>
              <a:rPr lang="ru-RU" b="1" i="1" dirty="0" smtClean="0"/>
              <a:t>Что только брызги засверкали.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К несчастью, то ж бывает у людей: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Как ни полезна вещь, - цены не зная ей,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Невежда про нее свой толк все к худу клонит;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А ежели невежда познатней,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Так он ее еще и гонит.</a:t>
            </a:r>
            <a:r>
              <a:rPr lang="ru-RU" i="1" dirty="0" smtClean="0"/>
              <a:t> </a:t>
            </a:r>
          </a:p>
          <a:p>
            <a:pPr>
              <a:buNone/>
            </a:pPr>
            <a:endParaRPr lang="ru-RU" i="1" dirty="0" smtClean="0"/>
          </a:p>
          <a:p>
            <a:endParaRPr lang="ru-RU" i="1" dirty="0"/>
          </a:p>
        </p:txBody>
      </p:sp>
      <p:pic>
        <p:nvPicPr>
          <p:cNvPr id="5" name="Содержимое 4" descr="Martishka_ochki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86446" y="142852"/>
            <a:ext cx="301085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Martishka_ochki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500306"/>
            <a:ext cx="3000396" cy="2278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Martishka_ochki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4643446"/>
            <a:ext cx="2786064" cy="2115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763</TotalTime>
  <Words>490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Метро</vt:lpstr>
      <vt:lpstr>Слайд 1</vt:lpstr>
      <vt:lpstr>Биография писателя</vt:lpstr>
      <vt:lpstr>Памятник  Крылову И.А.</vt:lpstr>
      <vt:lpstr>Слайд 4</vt:lpstr>
      <vt:lpstr>Произведения  И.А.Крылова</vt:lpstr>
      <vt:lpstr>Лебедь, рак и щука. </vt:lpstr>
      <vt:lpstr>Лисица и виноград.</vt:lpstr>
      <vt:lpstr>Мартышка и очки.1</vt:lpstr>
      <vt:lpstr>Мартышка и очки.2</vt:lpstr>
      <vt:lpstr>Ворона и лисица 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User</cp:lastModifiedBy>
  <cp:revision>4</cp:revision>
  <dcterms:created xsi:type="dcterms:W3CDTF">2010-09-23T15:20:17Z</dcterms:created>
  <dcterms:modified xsi:type="dcterms:W3CDTF">2010-09-24T11:26:59Z</dcterms:modified>
</cp:coreProperties>
</file>