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81" r:id="rId4"/>
    <p:sldId id="293" r:id="rId5"/>
    <p:sldId id="283" r:id="rId6"/>
    <p:sldId id="284" r:id="rId7"/>
    <p:sldId id="288" r:id="rId8"/>
    <p:sldId id="296" r:id="rId9"/>
    <p:sldId id="289" r:id="rId10"/>
    <p:sldId id="290" r:id="rId11"/>
    <p:sldId id="291" r:id="rId12"/>
    <p:sldId id="292" r:id="rId13"/>
    <p:sldId id="294" r:id="rId14"/>
    <p:sldId id="295" r:id="rId15"/>
    <p:sldId id="301" r:id="rId16"/>
    <p:sldId id="297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93"/>
            <p14:sldId id="283"/>
            <p14:sldId id="284"/>
            <p14:sldId id="288"/>
            <p14:sldId id="296"/>
            <p14:sldId id="289"/>
            <p14:sldId id="290"/>
            <p14:sldId id="291"/>
            <p14:sldId id="292"/>
            <p14:sldId id="294"/>
            <p14:sldId id="295"/>
            <p14:sldId id="301"/>
            <p14:sldId id="297"/>
            <p14:sldId id="298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7" autoAdjust="0"/>
    <p:restoredTop sz="96823" autoAdjust="0"/>
  </p:normalViewPr>
  <p:slideViewPr>
    <p:cSldViewPr>
      <p:cViewPr varScale="1">
        <p:scale>
          <a:sx n="71" d="100"/>
          <a:sy n="71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10.04.2015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cs-CZ"/>
              <a:pPr/>
              <a:t>10.4.2015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baseline="0" dirty="0" smtClean="0"/>
              <a:t>Разделы позволяют упорядочить слайды и организовать совместную работу нескольких авторов. На вкладке </a:t>
            </a:r>
            <a:r>
              <a:rPr lang="ru-RU" sz="1200" b="1" baseline="0" dirty="0" smtClean="0"/>
              <a:t>Главная</a:t>
            </a:r>
            <a:r>
              <a:rPr lang="ru-RU" sz="1200" b="0" baseline="0" dirty="0" smtClean="0"/>
              <a:t> в разделе </a:t>
            </a:r>
            <a:r>
              <a:rPr lang="ru-RU" sz="1200" b="1" baseline="0" dirty="0" smtClean="0"/>
              <a:t>Слайды</a:t>
            </a:r>
            <a:r>
              <a:rPr lang="ru-RU" sz="1200" b="0" baseline="0" dirty="0" smtClean="0"/>
              <a:t> нажмите кнопку </a:t>
            </a:r>
            <a:r>
              <a:rPr lang="ru-RU" sz="1200" b="1" baseline="0" dirty="0" smtClean="0"/>
              <a:t>Раздел</a:t>
            </a:r>
            <a:r>
              <a:rPr lang="ru-RU" sz="1200" b="0" baseline="0" dirty="0" smtClean="0"/>
              <a:t> и выберите команду </a:t>
            </a:r>
            <a:r>
              <a:rPr lang="ru-RU" sz="1200" b="1" baseline="0" dirty="0" smtClean="0"/>
              <a:t>Добавить раздел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область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режиме докладчика.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обзора с использованием переходов, позволяющий перемещаться между несколькими слайдами.</a:t>
            </a:r>
            <a:endParaRPr lang="ru-R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обзора с использованием переходов, позволяющий перемещаться между несколькими слайдами.</a:t>
            </a:r>
            <a:endParaRPr lang="ru-R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ru-RU" smtClean="0"/>
              <a:t>Образец подзаголовка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10.4.2015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7B281C-5159-4971-8228-52B9A72E9ED2}" type="datetimeFigureOut">
              <a:rPr kumimoji="0" lang="cs-CZ" smtClean="0"/>
              <a:pPr/>
              <a:t>10.4.2015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kumimoji="0" lang="ru-RU" smtClean="0"/>
              <a:pPr/>
              <a:t>‹#›</a:t>
            </a:fld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50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57400" y="457200"/>
            <a:ext cx="6781800" cy="3048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Формирование положительной мотивации у учащихся с ограниченными возможностями здоровья к изучению предметов учебного плана через информационные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38600" y="4343400"/>
            <a:ext cx="4772528" cy="18288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Ерёмина С.Г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l"/>
            <a:r>
              <a:rPr lang="ru-RU" sz="2400" dirty="0" smtClean="0">
                <a:latin typeface="+mn-lt"/>
              </a:rPr>
              <a:t>  Учитель начальных классов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Дата </a:t>
            </a:r>
            <a:r>
              <a:rPr lang="ru-RU" sz="2400" dirty="0" smtClean="0">
                <a:latin typeface="+mn-lt"/>
              </a:rPr>
              <a:t>презентации: 13.04.2015 г.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820">
        <p:fade/>
      </p:transition>
    </mc:Choice>
    <mc:Fallback xmlns="">
      <p:transition spd="med" advClick="0" advTm="10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3. ТЕСТЫ</a:t>
            </a:r>
            <a:r>
              <a:rPr lang="en-US" sz="2200" b="1" dirty="0" smtClean="0">
                <a:latin typeface="Arial"/>
                <a:cs typeface="Arial"/>
              </a:rPr>
              <a:t>.</a:t>
            </a:r>
            <a:endParaRPr lang="ru-RU" sz="2200" b="1" dirty="0" smtClean="0">
              <a:latin typeface="Arial"/>
              <a:cs typeface="Arial"/>
            </a:endParaRPr>
          </a:p>
          <a:p>
            <a:pPr algn="ctr"/>
            <a:endParaRPr lang="ru-RU" sz="22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Использовать </a:t>
            </a:r>
            <a:r>
              <a:rPr lang="en-US" sz="2200" dirty="0" err="1" smtClean="0">
                <a:latin typeface="Arial"/>
                <a:cs typeface="Arial"/>
              </a:rPr>
              <a:t>тестовые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задания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возможно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несколькими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способами</a:t>
            </a:r>
            <a:r>
              <a:rPr lang="en-US" sz="2200" dirty="0" smtClean="0">
                <a:latin typeface="Arial"/>
                <a:cs typeface="Arial"/>
              </a:rPr>
              <a:t>. </a:t>
            </a:r>
            <a:r>
              <a:rPr lang="en-US" sz="2200" dirty="0" err="1" smtClean="0">
                <a:latin typeface="Arial"/>
                <a:cs typeface="Arial"/>
              </a:rPr>
              <a:t>Самый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распространённый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способ</a:t>
            </a:r>
            <a:r>
              <a:rPr lang="en-US" sz="2200" dirty="0" smtClean="0">
                <a:latin typeface="Arial"/>
                <a:cs typeface="Arial"/>
              </a:rPr>
              <a:t> – </a:t>
            </a:r>
            <a:r>
              <a:rPr lang="en-US" sz="2200" dirty="0" err="1" smtClean="0">
                <a:latin typeface="Arial"/>
                <a:cs typeface="Arial"/>
              </a:rPr>
              <a:t>это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тесты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имеющиеся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в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мультимедиа-учебниках</a:t>
            </a:r>
            <a:r>
              <a:rPr lang="en-US" sz="2200" dirty="0" smtClean="0">
                <a:latin typeface="Arial"/>
                <a:cs typeface="Arial"/>
              </a:rPr>
              <a:t>, СD – </a:t>
            </a:r>
            <a:r>
              <a:rPr lang="en-US" sz="2200" dirty="0" err="1" smtClean="0">
                <a:latin typeface="Arial"/>
                <a:cs typeface="Arial"/>
              </a:rPr>
              <a:t>дисках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 err="1" smtClean="0">
                <a:latin typeface="Arial"/>
                <a:cs typeface="Arial"/>
              </a:rPr>
              <a:t>onlinе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тесты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4" name="Изображение 3" descr="Снимок экрана 2015-04-08 в 21.10.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3733800" cy="2506895"/>
          </a:xfrm>
          <a:prstGeom prst="rect">
            <a:avLst/>
          </a:prstGeom>
        </p:spPr>
      </p:pic>
      <p:pic>
        <p:nvPicPr>
          <p:cNvPr id="5" name="Изображение 4" descr="Снимок экрана 2015-04-08 в 21.08.4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3657600" cy="1915689"/>
          </a:xfrm>
          <a:prstGeom prst="rect">
            <a:avLst/>
          </a:prstGeom>
        </p:spPr>
      </p:pic>
      <p:pic>
        <p:nvPicPr>
          <p:cNvPr id="6" name="Изображение 5" descr="Снимок экрана 2015-04-08 в 21.07.4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8600"/>
            <a:ext cx="3733800" cy="22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62">
        <p:fade/>
      </p:transition>
    </mc:Choice>
    <mc:Fallback xmlns="">
      <p:transition spd="med" advTm="16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0"/>
            <a:ext cx="88392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4. ВИДЕОУРОКИ</a:t>
            </a:r>
            <a:r>
              <a:rPr lang="en-US" sz="2200" b="1" dirty="0" smtClean="0">
                <a:latin typeface="Arial"/>
                <a:cs typeface="Arial"/>
              </a:rPr>
              <a:t>.</a:t>
            </a:r>
            <a:endParaRPr lang="ru-RU" sz="2200" b="1" dirty="0" smtClean="0">
              <a:latin typeface="Arial"/>
              <a:cs typeface="Arial"/>
            </a:endParaRPr>
          </a:p>
          <a:p>
            <a:pPr algn="ctr"/>
            <a:endParaRPr lang="ru-RU" sz="2200" dirty="0">
              <a:latin typeface="Arial"/>
              <a:cs typeface="Arial"/>
            </a:endParaRPr>
          </a:p>
          <a:p>
            <a:pPr algn="just"/>
            <a:r>
              <a:rPr lang="ru-RU" sz="2200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Достоинством </a:t>
            </a:r>
            <a:r>
              <a:rPr lang="en-US" sz="2200" dirty="0" err="1">
                <a:latin typeface="Arial"/>
                <a:cs typeface="Arial"/>
              </a:rPr>
              <a:t>использования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уроках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видеофильмов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является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его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эмоциональное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воздействие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учащихся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 smtClean="0">
                <a:latin typeface="Arial"/>
                <a:cs typeface="Arial"/>
              </a:rPr>
              <a:t>Во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время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просмотра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классе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возникает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атмосфера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совместной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познавательной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деятельности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err="1">
                <a:latin typeface="Arial"/>
                <a:cs typeface="Arial"/>
              </a:rPr>
              <a:t>В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этих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условиях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даже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невнимательный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ученик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становится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внимательным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ru-RU" sz="2200" dirty="0" smtClean="0">
                <a:latin typeface="Arial"/>
                <a:cs typeface="Arial"/>
              </a:rPr>
              <a:t>     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5" name="Изображение 4" descr="Снимок экрана 2015-03-18 в 0.09.4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747">
            <a:off x="499652" y="3267610"/>
            <a:ext cx="3896691" cy="2267876"/>
          </a:xfrm>
          <a:prstGeom prst="rect">
            <a:avLst/>
          </a:prstGeom>
        </p:spPr>
      </p:pic>
      <p:pic>
        <p:nvPicPr>
          <p:cNvPr id="3" name="Изображение 2" descr="Снимок экрана 2015-04-08 в 21.15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2311400" cy="558800"/>
          </a:xfrm>
          <a:prstGeom prst="rect">
            <a:avLst/>
          </a:prstGeom>
        </p:spPr>
      </p:pic>
      <p:pic>
        <p:nvPicPr>
          <p:cNvPr id="6" name="Изображение 5" descr="Снимок экрана 2015-04-08 в 21.18.5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287">
            <a:off x="5109683" y="3965071"/>
            <a:ext cx="3606932" cy="2350787"/>
          </a:xfrm>
          <a:prstGeom prst="rect">
            <a:avLst/>
          </a:prstGeom>
        </p:spPr>
      </p:pic>
      <p:pic>
        <p:nvPicPr>
          <p:cNvPr id="7" name="Изображение 6" descr="Снимок экрана 2015-04-08 в 21.17.0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75659"/>
            <a:ext cx="3581400" cy="23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63">
        <p:fade/>
      </p:transition>
    </mc:Choice>
    <mc:Fallback xmlns="">
      <p:transition spd="med" advTm="220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/>
                <a:cs typeface="Arial"/>
              </a:rPr>
              <a:t>5. </a:t>
            </a:r>
            <a:r>
              <a:rPr lang="ru-RU" sz="2400" b="1" cap="all" dirty="0" smtClean="0">
                <a:latin typeface="Arial"/>
                <a:cs typeface="Arial"/>
              </a:rPr>
              <a:t>К</a:t>
            </a:r>
            <a:r>
              <a:rPr lang="en-US" sz="2400" b="1" cap="all" dirty="0" err="1" smtClean="0">
                <a:latin typeface="Arial"/>
                <a:cs typeface="Arial"/>
              </a:rPr>
              <a:t>ак</a:t>
            </a:r>
            <a:r>
              <a:rPr lang="en-US" sz="2400" b="1" cap="all" dirty="0" smtClean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обычная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доска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для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обычной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работы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с</a:t>
            </a:r>
            <a:r>
              <a:rPr lang="en-US" sz="2400" b="1" cap="all" dirty="0">
                <a:latin typeface="Arial"/>
                <a:cs typeface="Arial"/>
              </a:rPr>
              <a:t> </a:t>
            </a:r>
            <a:r>
              <a:rPr lang="en-US" sz="2400" b="1" cap="all" dirty="0" err="1">
                <a:latin typeface="Arial"/>
                <a:cs typeface="Arial"/>
              </a:rPr>
              <a:t>классом</a:t>
            </a:r>
            <a:endParaRPr lang="ru-RU" sz="2400" b="1" cap="all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762000"/>
            <a:ext cx="8458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 Младшим </a:t>
            </a:r>
            <a:r>
              <a:rPr lang="ru-RU" sz="2200" dirty="0">
                <a:latin typeface="Arial"/>
                <a:cs typeface="Arial"/>
              </a:rPr>
              <a:t>школьникам нравится работать с интерактивной доской. Они не боятся выходить к доске. Если была сделана ошибка, то с помощью маркера сотрут неправильную часть или отменят действие, поэтому ребята уверенно чувствуют себя у интерактивной доски. </a:t>
            </a:r>
          </a:p>
        </p:txBody>
      </p:sp>
      <p:pic>
        <p:nvPicPr>
          <p:cNvPr id="7" name="Изображение 6" descr="IMG_29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782">
            <a:off x="503122" y="2930682"/>
            <a:ext cx="2743200" cy="3440602"/>
          </a:xfrm>
          <a:prstGeom prst="rect">
            <a:avLst/>
          </a:prstGeom>
        </p:spPr>
      </p:pic>
      <p:pic>
        <p:nvPicPr>
          <p:cNvPr id="9" name="Изображение 8" descr="IMG_29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491880" cy="2761326"/>
          </a:xfrm>
          <a:prstGeom prst="rect">
            <a:avLst/>
          </a:prstGeom>
        </p:spPr>
      </p:pic>
      <p:pic>
        <p:nvPicPr>
          <p:cNvPr id="10" name="Изображение 9" descr="IMG_298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798">
            <a:off x="5804375" y="2764023"/>
            <a:ext cx="30695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11">
        <p:fade/>
      </p:transition>
    </mc:Choice>
    <mc:Fallback xmlns="">
      <p:transition spd="med" advTm="163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762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438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</a:t>
            </a:r>
            <a:r>
              <a:rPr lang="ru-RU" sz="2400" dirty="0">
                <a:latin typeface="Arial"/>
                <a:cs typeface="Arial"/>
              </a:rPr>
              <a:t>Использование разлиновки экрана в клетку, в </a:t>
            </a:r>
            <a:r>
              <a:rPr lang="ru-RU" sz="2400" dirty="0" smtClean="0">
                <a:latin typeface="Arial"/>
                <a:cs typeface="Arial"/>
              </a:rPr>
              <a:t>линейку </a:t>
            </a:r>
            <a:r>
              <a:rPr lang="ru-RU" sz="2400" dirty="0">
                <a:latin typeface="Arial"/>
                <a:cs typeface="Arial"/>
              </a:rPr>
              <a:t>особенно </a:t>
            </a:r>
            <a:r>
              <a:rPr lang="ru-RU" sz="2400" dirty="0" smtClean="0">
                <a:latin typeface="Arial"/>
                <a:cs typeface="Arial"/>
              </a:rPr>
              <a:t>актуально </a:t>
            </a:r>
            <a:r>
              <a:rPr lang="ru-RU" sz="2400" dirty="0">
                <a:latin typeface="Arial"/>
                <a:cs typeface="Arial"/>
              </a:rPr>
              <a:t>на уроках в 1 классе</a:t>
            </a:r>
            <a:r>
              <a:rPr lang="ru-RU" sz="2400" dirty="0" smtClean="0">
                <a:latin typeface="Arial"/>
                <a:cs typeface="Arial"/>
              </a:rPr>
              <a:t>, что позволяет </a:t>
            </a:r>
            <a:r>
              <a:rPr lang="ru-RU" sz="2400" dirty="0">
                <a:latin typeface="Arial"/>
                <a:cs typeface="Arial"/>
              </a:rPr>
              <a:t>заложить основы ориентации на тетрадном листе, когда начинается усвоение правил единого орфографического режима и формирование навыка письма букв и цифр </a:t>
            </a:r>
          </a:p>
        </p:txBody>
      </p:sp>
      <p:pic>
        <p:nvPicPr>
          <p:cNvPr id="9" name="Изображение 8" descr="Снимок экрана 2015-03-18 в 0.58.4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2819400" cy="2292195"/>
          </a:xfrm>
          <a:prstGeom prst="rect">
            <a:avLst/>
          </a:prstGeom>
        </p:spPr>
      </p:pic>
      <p:pic>
        <p:nvPicPr>
          <p:cNvPr id="10" name="Изображение 9" descr="Снимок экрана 2015-03-18 в 1.00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0"/>
            <a:ext cx="5232400" cy="19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45">
        <p:fade/>
      </p:transition>
    </mc:Choice>
    <mc:Fallback xmlns="">
      <p:transition spd="med" advTm="13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762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096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28600"/>
            <a:ext cx="80772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/>
                <a:cs typeface="Arial"/>
              </a:rPr>
              <a:t> </a:t>
            </a:r>
            <a:r>
              <a:rPr lang="ru-RU" sz="3200" b="1" dirty="0" smtClean="0">
                <a:latin typeface="Arial"/>
                <a:cs typeface="Arial"/>
              </a:rPr>
              <a:t>Применение </a:t>
            </a:r>
            <a:r>
              <a:rPr lang="ru-RU" sz="3200" b="1" dirty="0">
                <a:latin typeface="Arial"/>
                <a:cs typeface="Arial"/>
              </a:rPr>
              <a:t>интерактивной доски </a:t>
            </a:r>
            <a:r>
              <a:rPr lang="ru-RU" sz="3200" b="1" dirty="0" smtClean="0">
                <a:latin typeface="Arial"/>
                <a:cs typeface="Arial"/>
              </a:rPr>
              <a:t> </a:t>
            </a:r>
            <a:r>
              <a:rPr lang="ru-RU" sz="3200" b="1" dirty="0">
                <a:latin typeface="Arial"/>
                <a:cs typeface="Arial"/>
              </a:rPr>
              <a:t>на разных этапах урока</a:t>
            </a:r>
            <a:r>
              <a:rPr lang="ru-RU" sz="3200" b="1" dirty="0" smtClean="0">
                <a:latin typeface="Arial"/>
                <a:cs typeface="Arial"/>
              </a:rPr>
              <a:t>:</a:t>
            </a:r>
          </a:p>
          <a:p>
            <a:pPr algn="ctr"/>
            <a:endParaRPr lang="ru-RU" sz="3200" b="1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3200" dirty="0" smtClean="0">
                <a:latin typeface="Arial"/>
                <a:cs typeface="Arial"/>
              </a:rPr>
              <a:t>Объяснения </a:t>
            </a:r>
            <a:r>
              <a:rPr lang="ru-RU" sz="3200" dirty="0">
                <a:latin typeface="Arial"/>
                <a:cs typeface="Arial"/>
              </a:rPr>
              <a:t>нового материала </a:t>
            </a:r>
            <a:endParaRPr lang="ru-RU" sz="32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ru-RU" sz="32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3200" dirty="0">
                <a:latin typeface="Arial"/>
                <a:cs typeface="Arial"/>
              </a:rPr>
              <a:t>З</a:t>
            </a:r>
            <a:r>
              <a:rPr lang="ru-RU" sz="3200" dirty="0" smtClean="0">
                <a:latin typeface="Arial"/>
                <a:cs typeface="Arial"/>
              </a:rPr>
              <a:t>акрепления </a:t>
            </a:r>
            <a:r>
              <a:rPr lang="ru-RU" sz="3200" dirty="0">
                <a:latin typeface="Arial"/>
                <a:cs typeface="Arial"/>
              </a:rPr>
              <a:t>нового материала</a:t>
            </a:r>
            <a:r>
              <a:rPr lang="ru-RU" sz="3200" dirty="0" smtClean="0">
                <a:latin typeface="Arial"/>
                <a:cs typeface="Arial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endParaRPr lang="ru-RU" sz="32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3200" dirty="0">
                <a:latin typeface="Arial"/>
                <a:cs typeface="Arial"/>
              </a:rPr>
              <a:t>Обобщения </a:t>
            </a:r>
            <a:r>
              <a:rPr lang="ru-RU" sz="3200" dirty="0" smtClean="0">
                <a:latin typeface="Arial"/>
                <a:cs typeface="Arial"/>
              </a:rPr>
              <a:t>изученного </a:t>
            </a:r>
            <a:r>
              <a:rPr lang="ru-RU" sz="3200" dirty="0">
                <a:latin typeface="Arial"/>
                <a:cs typeface="Arial"/>
              </a:rPr>
              <a:t>материала</a:t>
            </a:r>
            <a:r>
              <a:rPr lang="ru-RU" sz="3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32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3200" dirty="0">
                <a:latin typeface="Arial"/>
                <a:cs typeface="Arial"/>
              </a:rPr>
              <a:t>Контроля знаний, тестирования</a:t>
            </a:r>
            <a:r>
              <a:rPr lang="ru-RU" sz="3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32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3200" dirty="0">
                <a:latin typeface="Arial"/>
                <a:cs typeface="Arial"/>
              </a:rPr>
              <a:t>Проверки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3442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76">
        <p:fade/>
      </p:transition>
    </mc:Choice>
    <mc:Fallback xmlns="">
      <p:transition spd="med" advTm="12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На </a:t>
            </a:r>
            <a:r>
              <a:rPr lang="ru-RU" sz="3200" dirty="0">
                <a:latin typeface="Arial"/>
                <a:cs typeface="Arial"/>
              </a:rPr>
              <a:t>доске, которая видна </a:t>
            </a:r>
            <a:r>
              <a:rPr lang="ru-RU" sz="3200" b="1" dirty="0">
                <a:latin typeface="Arial"/>
                <a:cs typeface="Arial"/>
              </a:rPr>
              <a:t>одновременно</a:t>
            </a:r>
            <a:r>
              <a:rPr lang="ru-RU" sz="3200" dirty="0">
                <a:latin typeface="Arial"/>
                <a:cs typeface="Arial"/>
              </a:rPr>
              <a:t> всем ученикам, обучаемый сразу видит совпало ли его написание с правильным начертанием, изображённом на доске. </a:t>
            </a:r>
            <a:r>
              <a:rPr lang="ru-RU" sz="3200" b="1" dirty="0">
                <a:latin typeface="Arial"/>
                <a:cs typeface="Arial"/>
              </a:rPr>
              <a:t>Повышается концентрация внимания.</a:t>
            </a:r>
          </a:p>
        </p:txBody>
      </p:sp>
      <p:pic>
        <p:nvPicPr>
          <p:cNvPr id="3" name="Изображение 2" descr="embassy_summer_schools_english_lesson_teacher_iw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4064000" cy="2692400"/>
          </a:xfrm>
          <a:prstGeom prst="rect">
            <a:avLst/>
          </a:prstGeom>
        </p:spPr>
      </p:pic>
      <p:pic>
        <p:nvPicPr>
          <p:cNvPr id="4" name="Изображение 3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36576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01">
        <p:fade/>
      </p:transition>
    </mc:Choice>
    <mc:Fallback xmlns="">
      <p:transition spd="med" advTm="9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762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096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2400"/>
            <a:ext cx="7772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/>
                <a:cs typeface="Arial"/>
              </a:rPr>
              <a:t> 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04800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/>
                <a:cs typeface="Arial"/>
              </a:rPr>
              <a:t>Использование ИКТ позволяет проводить уроки: </a:t>
            </a:r>
            <a:endParaRPr lang="ru-RU" sz="2200" b="1" dirty="0" smtClean="0">
              <a:latin typeface="Arial"/>
              <a:cs typeface="Arial"/>
            </a:endParaRPr>
          </a:p>
          <a:p>
            <a:pPr algn="ctr"/>
            <a:endParaRPr lang="ru-RU" sz="2200" b="1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200" dirty="0" smtClean="0">
                <a:latin typeface="Arial"/>
                <a:cs typeface="Arial"/>
              </a:rPr>
              <a:t>на </a:t>
            </a:r>
            <a:r>
              <a:rPr lang="ru-RU" sz="2200" dirty="0">
                <a:latin typeface="Arial"/>
                <a:cs typeface="Arial"/>
              </a:rPr>
              <a:t>высоком эстетическом и эмоциональном уровне (анимация, музыка), обеспечивает наглядность; </a:t>
            </a:r>
            <a:endParaRPr lang="ru-RU" sz="2200" dirty="0" smtClean="0">
              <a:latin typeface="Arial"/>
              <a:cs typeface="Arial"/>
            </a:endParaRPr>
          </a:p>
          <a:p>
            <a:pPr algn="just"/>
            <a:endParaRPr lang="ru-RU" sz="22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200" dirty="0" smtClean="0">
                <a:latin typeface="Arial"/>
                <a:cs typeface="Arial"/>
              </a:rPr>
              <a:t>привлекает </a:t>
            </a:r>
            <a:r>
              <a:rPr lang="ru-RU" sz="2200" dirty="0">
                <a:latin typeface="Arial"/>
                <a:cs typeface="Arial"/>
              </a:rPr>
              <a:t>большое количество дидактического материала; </a:t>
            </a:r>
            <a:endParaRPr lang="ru-RU" sz="2200" dirty="0" smtClean="0">
              <a:latin typeface="Arial"/>
              <a:cs typeface="Arial"/>
            </a:endParaRPr>
          </a:p>
          <a:p>
            <a:pPr algn="just"/>
            <a:endParaRPr lang="ru-RU" sz="22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200" dirty="0" smtClean="0">
                <a:latin typeface="Arial"/>
                <a:cs typeface="Arial"/>
              </a:rPr>
              <a:t>повышает </a:t>
            </a:r>
            <a:r>
              <a:rPr lang="ru-RU" sz="2200" dirty="0">
                <a:latin typeface="Arial"/>
                <a:cs typeface="Arial"/>
              </a:rPr>
              <a:t>объём выполняемой работы на уроке в 1,5 – 2 </a:t>
            </a:r>
            <a:r>
              <a:rPr lang="ru-RU" sz="2200" dirty="0" smtClean="0">
                <a:latin typeface="Arial"/>
                <a:cs typeface="Arial"/>
              </a:rPr>
              <a:t>раза. </a:t>
            </a:r>
          </a:p>
        </p:txBody>
      </p:sp>
      <p:pic>
        <p:nvPicPr>
          <p:cNvPr id="7" name="Изображение 6" descr="IMG_29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3962400" cy="3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14">
        <p:fade/>
      </p:transition>
    </mc:Choice>
    <mc:Fallback xmlns="">
      <p:transition spd="med" advTm="12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762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096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</a:t>
            </a:r>
            <a:endParaRPr lang="ru-RU" sz="22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52400"/>
            <a:ext cx="7772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/>
                <a:cs typeface="Arial"/>
              </a:rPr>
              <a:t> 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57200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</a:t>
            </a:r>
            <a:r>
              <a:rPr lang="en-US" sz="3200" dirty="0" smtClean="0">
                <a:latin typeface="Arial"/>
                <a:cs typeface="Arial"/>
              </a:rPr>
              <a:t>Сегодня </a:t>
            </a:r>
            <a:r>
              <a:rPr lang="en-US" sz="3200" dirty="0" err="1">
                <a:latin typeface="Arial"/>
                <a:cs typeface="Arial"/>
              </a:rPr>
              <a:t>использование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ИКТ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очень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актуально</a:t>
            </a:r>
            <a:r>
              <a:rPr lang="en-US" sz="3200" dirty="0">
                <a:latin typeface="Arial"/>
                <a:cs typeface="Arial"/>
              </a:rPr>
              <a:t>. ИКТ – </a:t>
            </a:r>
            <a:r>
              <a:rPr lang="en-US" sz="3200" dirty="0" err="1">
                <a:latin typeface="Arial"/>
                <a:cs typeface="Arial"/>
              </a:rPr>
              <a:t>одно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из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средств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активизации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познавательной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активности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учащихся</a:t>
            </a:r>
            <a:r>
              <a:rPr lang="en-US" sz="3200" dirty="0">
                <a:latin typeface="Arial"/>
                <a:cs typeface="Arial"/>
              </a:rPr>
              <a:t>. ИКТ </a:t>
            </a:r>
            <a:r>
              <a:rPr lang="en-US" sz="3200" dirty="0" err="1">
                <a:latin typeface="Arial"/>
                <a:cs typeface="Arial"/>
              </a:rPr>
              <a:t>стимулирует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и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развивает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мышление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память</a:t>
            </a:r>
            <a:r>
              <a:rPr lang="en-US" sz="3200" dirty="0">
                <a:latin typeface="Arial"/>
                <a:cs typeface="Arial"/>
              </a:rPr>
              <a:t>. </a:t>
            </a:r>
            <a:r>
              <a:rPr lang="en-US" sz="3200" dirty="0" smtClean="0">
                <a:latin typeface="Arial"/>
                <a:cs typeface="Arial"/>
              </a:rPr>
              <a:t>Использование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ИКТ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становится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неотъемлемой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частью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работы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современного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учителя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ru-RU" sz="3200" dirty="0">
              <a:latin typeface="Arial"/>
              <a:cs typeface="Arial"/>
            </a:endParaRPr>
          </a:p>
        </p:txBody>
      </p:sp>
      <p:pic>
        <p:nvPicPr>
          <p:cNvPr id="9" name="Изображение 8" descr="6971185-friendly-businessman-holding-a-pointer-sti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0"/>
            <a:ext cx="2133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27">
        <p:fade/>
      </p:transition>
    </mc:Choice>
    <mc:Fallback xmlns="">
      <p:transition spd="med" advTm="12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609600"/>
            <a:ext cx="7756525" cy="806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381000"/>
            <a:ext cx="8042276" cy="4343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Серьезной </a:t>
            </a:r>
            <a:r>
              <a:rPr lang="en-US" dirty="0" err="1">
                <a:latin typeface="Arial"/>
                <a:cs typeface="Arial"/>
              </a:rPr>
              <a:t>проблемой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нашего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времени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является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падение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школьников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интереса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учебным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занятиям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снижение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общего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уровня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культуры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учебного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труда</a:t>
            </a:r>
            <a:r>
              <a:rPr lang="en-US" dirty="0">
                <a:latin typeface="Arial"/>
                <a:cs typeface="Arial"/>
              </a:rPr>
              <a:t>. </a:t>
            </a:r>
            <a:endParaRPr lang="ru-RU" dirty="0"/>
          </a:p>
        </p:txBody>
      </p:sp>
      <p:pic>
        <p:nvPicPr>
          <p:cNvPr id="3" name="Изображение 2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5410200" cy="3771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70">
        <p:fade/>
      </p:transition>
    </mc:Choice>
    <mc:Fallback xmlns="">
      <p:transition spd="med" advTm="138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8194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38100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ИКТ </a:t>
            </a:r>
            <a:r>
              <a:rPr lang="en-US" sz="2800" dirty="0" err="1">
                <a:latin typeface="Arial"/>
                <a:cs typeface="Arial"/>
              </a:rPr>
              <a:t>позволяют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не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только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насытить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обучающегося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большим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количеством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готовых</a:t>
            </a:r>
            <a:r>
              <a:rPr lang="ru-RU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знаний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но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развивать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интеллектуальные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творческие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способности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учащихся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умение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самостоятельно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приобретать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новые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знания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работать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разными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источниками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информации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ru-RU" sz="2800" dirty="0">
              <a:latin typeface="Arial"/>
              <a:cs typeface="Arial"/>
            </a:endParaRPr>
          </a:p>
        </p:txBody>
      </p:sp>
      <p:pic>
        <p:nvPicPr>
          <p:cNvPr id="3" name="Изображение 2" descr="417e890dc63c0652b7e5d54b717e2bce-501x3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51816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96">
        <p:fade/>
      </p:transition>
    </mc:Choice>
    <mc:Fallback xmlns="">
      <p:transition spd="med" advTm="21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81940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859" y="381000"/>
            <a:ext cx="8763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/>
                <a:cs typeface="Arial"/>
              </a:rPr>
              <a:t>  Психологами </a:t>
            </a:r>
            <a:r>
              <a:rPr lang="ru-RU" sz="3000" dirty="0">
                <a:latin typeface="Arial"/>
                <a:cs typeface="Arial"/>
              </a:rPr>
              <a:t>доказано, что из визуально поданной информации человек воспринимает только 25%, из аудио – 12%. В то же время при сочетании аудио- и визуальном преподнесения воспринимается до 65% информации. </a:t>
            </a:r>
          </a:p>
        </p:txBody>
      </p:sp>
      <p:pic>
        <p:nvPicPr>
          <p:cNvPr id="5" name="Изображение 4" descr="NrlEjRANUi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71800"/>
            <a:ext cx="4953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39">
        <p:fade/>
      </p:transition>
    </mc:Choice>
    <mc:Fallback xmlns="">
      <p:transition spd="med" advTm="11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228600"/>
            <a:ext cx="830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На </a:t>
            </a:r>
            <a:r>
              <a:rPr lang="en-US" sz="2800" b="1" dirty="0" err="1">
                <a:latin typeface="Arial"/>
                <a:cs typeface="Arial"/>
              </a:rPr>
              <a:t>уроке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с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использованием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компьютерных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технологий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можно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выделить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следующие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формы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подачи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материала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учителем</a:t>
            </a:r>
            <a:r>
              <a:rPr lang="en-US" sz="2800" b="1" dirty="0" smtClean="0">
                <a:latin typeface="Arial"/>
                <a:cs typeface="Arial"/>
              </a:rPr>
              <a:t>:</a:t>
            </a:r>
            <a:endParaRPr lang="ru-RU" sz="2800" b="1" dirty="0" smtClean="0">
              <a:latin typeface="Arial"/>
              <a:cs typeface="Arial"/>
            </a:endParaRPr>
          </a:p>
          <a:p>
            <a:endParaRPr lang="ru-RU" sz="2800" b="1" dirty="0">
              <a:latin typeface="Arial"/>
              <a:cs typeface="Arial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latin typeface="Arial"/>
                <a:cs typeface="Arial"/>
              </a:rPr>
              <a:t>в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форме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мультимедийной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презентации</a:t>
            </a:r>
            <a:endParaRPr lang="ru-RU" sz="2800" dirty="0" smtClean="0">
              <a:latin typeface="Arial"/>
              <a:cs typeface="Arial"/>
            </a:endParaRPr>
          </a:p>
          <a:p>
            <a:pPr algn="just"/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b="1" dirty="0">
                <a:latin typeface="Arial"/>
                <a:cs typeface="Arial"/>
              </a:rPr>
              <a:t>2.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электронные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учебники</a:t>
            </a:r>
            <a:endParaRPr lang="ru-RU" sz="2800" dirty="0" smtClean="0">
              <a:latin typeface="Arial"/>
              <a:cs typeface="Arial"/>
            </a:endParaRPr>
          </a:p>
          <a:p>
            <a:pPr algn="just"/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b="1" dirty="0">
                <a:latin typeface="Arial"/>
                <a:cs typeface="Arial"/>
              </a:rPr>
              <a:t>3</a:t>
            </a:r>
            <a:r>
              <a:rPr lang="en-US" sz="2800" dirty="0">
                <a:latin typeface="Arial"/>
                <a:cs typeface="Arial"/>
              </a:rPr>
              <a:t>. </a:t>
            </a:r>
            <a:r>
              <a:rPr lang="en-US" sz="2800" dirty="0" err="1">
                <a:latin typeface="Arial"/>
                <a:cs typeface="Arial"/>
              </a:rPr>
              <a:t>тесты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тренинги</a:t>
            </a:r>
            <a:r>
              <a:rPr lang="en-US" sz="2800" dirty="0">
                <a:latin typeface="Arial"/>
                <a:cs typeface="Arial"/>
              </a:rPr>
              <a:t>, on-line </a:t>
            </a:r>
            <a:r>
              <a:rPr lang="en-US" sz="2800" dirty="0" err="1" smtClean="0">
                <a:latin typeface="Arial"/>
                <a:cs typeface="Arial"/>
              </a:rPr>
              <a:t>тест</a:t>
            </a:r>
            <a:r>
              <a:rPr lang="ru-RU" sz="2800" dirty="0" smtClean="0">
                <a:latin typeface="Arial"/>
                <a:cs typeface="Arial"/>
              </a:rPr>
              <a:t>ы</a:t>
            </a:r>
          </a:p>
          <a:p>
            <a:pPr algn="just"/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b="1" dirty="0">
                <a:latin typeface="Arial"/>
                <a:cs typeface="Arial"/>
              </a:rPr>
              <a:t>4.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в</a:t>
            </a:r>
            <a:r>
              <a:rPr lang="en-US" sz="2800" dirty="0" err="1" smtClean="0">
                <a:latin typeface="Arial"/>
                <a:cs typeface="Arial"/>
              </a:rPr>
              <a:t>идеоуроки</a:t>
            </a:r>
            <a:endParaRPr lang="ru-RU" sz="2800" dirty="0" smtClean="0">
              <a:latin typeface="Arial"/>
              <a:cs typeface="Arial"/>
            </a:endParaRPr>
          </a:p>
          <a:p>
            <a:pPr algn="just"/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b="1" dirty="0">
                <a:latin typeface="Arial"/>
                <a:cs typeface="Arial"/>
              </a:rPr>
              <a:t>5.</a:t>
            </a:r>
            <a:r>
              <a:rPr lang="en-US" sz="2800" dirty="0">
                <a:latin typeface="Arial"/>
                <a:cs typeface="Arial"/>
              </a:rPr>
              <a:t> как </a:t>
            </a:r>
            <a:r>
              <a:rPr lang="en-US" sz="2800" dirty="0" err="1">
                <a:latin typeface="Arial"/>
                <a:cs typeface="Arial"/>
              </a:rPr>
              <a:t>обычная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доска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для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обычной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работы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классом</a:t>
            </a:r>
            <a:endParaRPr lang="ru-RU"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08">
        <p:fade/>
      </p:transition>
    </mc:Choice>
    <mc:Fallback xmlns="">
      <p:transition spd="med" advTm="11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0" y="24194"/>
            <a:ext cx="2933388" cy="68338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-304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  <a:p>
            <a:pPr marL="342900" indent="-342900" algn="ctr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ПРЕЗЕНТАЦИИ:</a:t>
            </a:r>
            <a:endParaRPr lang="ru-RU" b="1" dirty="0" smtClean="0">
              <a:latin typeface="Arial"/>
              <a:cs typeface="Arial"/>
            </a:endParaRPr>
          </a:p>
          <a:p>
            <a:endParaRPr lang="ru-RU" dirty="0">
              <a:latin typeface="Arial"/>
              <a:cs typeface="Arial"/>
            </a:endParaRPr>
          </a:p>
          <a:p>
            <a:pPr algn="just"/>
            <a:r>
              <a:rPr lang="en-US" sz="2200" dirty="0" err="1" smtClean="0">
                <a:latin typeface="Arial"/>
                <a:cs typeface="Arial"/>
              </a:rPr>
              <a:t>Презентация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дает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возможность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учителю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проявить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творчество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индивидуальность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избежать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формального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подхода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к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проведению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уроков</a:t>
            </a:r>
            <a:r>
              <a:rPr lang="en-US" sz="2200" dirty="0" smtClean="0">
                <a:latin typeface="Arial"/>
                <a:cs typeface="Arial"/>
              </a:rPr>
              <a:t>.</a:t>
            </a:r>
            <a:r>
              <a:rPr lang="ru-RU" sz="2200" dirty="0" smtClean="0">
                <a:latin typeface="Arial"/>
                <a:cs typeface="Arial"/>
              </a:rPr>
              <a:t> Здесь можно использовать как свои презентации, так и скачивать готовые.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3" name="Изображение 2" descr="Снимок экрана 2015-04-08 в 20.32.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20">
            <a:off x="6237068" y="2638564"/>
            <a:ext cx="2030119" cy="4407736"/>
          </a:xfrm>
          <a:prstGeom prst="rect">
            <a:avLst/>
          </a:prstGeom>
        </p:spPr>
      </p:pic>
      <p:pic>
        <p:nvPicPr>
          <p:cNvPr id="5" name="Изображение 4" descr="Снимок экрана 2015-04-08 в 20.41.1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2964232" cy="2114226"/>
          </a:xfrm>
          <a:prstGeom prst="rect">
            <a:avLst/>
          </a:prstGeom>
        </p:spPr>
      </p:pic>
      <p:pic>
        <p:nvPicPr>
          <p:cNvPr id="4" name="Изображение 3" descr="slide_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981">
            <a:off x="408118" y="3106399"/>
            <a:ext cx="4064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27">
        <p:fade/>
      </p:transition>
    </mc:Choice>
    <mc:Fallback xmlns="">
      <p:transition spd="med" advTm="10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0" y="24194"/>
            <a:ext cx="2933388" cy="68338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319979"/>
            <a:ext cx="8763000" cy="658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Arial"/>
                <a:cs typeface="Arial"/>
              </a:rPr>
              <a:t>Варианты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применения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презентаций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в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работе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с</a:t>
            </a:r>
            <a:r>
              <a:rPr lang="en-US" sz="3200" b="1" u="sng" dirty="0">
                <a:latin typeface="Arial"/>
                <a:cs typeface="Arial"/>
              </a:rPr>
              <a:t> </a:t>
            </a:r>
            <a:r>
              <a:rPr lang="en-US" sz="3200" b="1" u="sng" dirty="0" err="1">
                <a:latin typeface="Arial"/>
                <a:cs typeface="Arial"/>
              </a:rPr>
              <a:t>учащимися</a:t>
            </a:r>
            <a:r>
              <a:rPr lang="en-US" sz="3200" b="1" u="sng" dirty="0">
                <a:latin typeface="Arial"/>
                <a:cs typeface="Arial"/>
              </a:rPr>
              <a:t>:</a:t>
            </a:r>
            <a:endParaRPr lang="ru-RU" sz="32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 </a:t>
            </a:r>
            <a:endParaRPr lang="ru-RU" sz="2800" b="1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>
                <a:latin typeface="Arial"/>
                <a:cs typeface="Arial"/>
              </a:rPr>
              <a:t>   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П</a:t>
            </a:r>
            <a:r>
              <a:rPr lang="en-US" sz="2800" dirty="0" err="1" smtClean="0">
                <a:latin typeface="Arial"/>
                <a:cs typeface="Arial"/>
              </a:rPr>
              <a:t>ри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объяснении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нового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материала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ru-RU" sz="2800" dirty="0" smtClean="0">
              <a:latin typeface="Arial"/>
              <a:cs typeface="Arial"/>
            </a:endParaRPr>
          </a:p>
          <a:p>
            <a:pPr algn="just"/>
            <a:r>
              <a:rPr lang="en-US" sz="2800" dirty="0">
                <a:latin typeface="Arial"/>
                <a:cs typeface="Arial"/>
              </a:rPr>
              <a:t> </a:t>
            </a:r>
            <a:endParaRPr lang="ru-RU" sz="28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П</a:t>
            </a:r>
            <a:r>
              <a:rPr lang="en-US" sz="2800" dirty="0" err="1" smtClean="0">
                <a:latin typeface="Arial"/>
                <a:cs typeface="Arial"/>
              </a:rPr>
              <a:t>ри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закреплении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ru-RU" sz="2800" dirty="0" smtClean="0">
                <a:latin typeface="Arial"/>
                <a:cs typeface="Arial"/>
              </a:rPr>
              <a:t>одной или нескольких </a:t>
            </a:r>
            <a:r>
              <a:rPr lang="en-US" sz="2800" dirty="0" err="1" smtClean="0">
                <a:latin typeface="Arial"/>
                <a:cs typeface="Arial"/>
              </a:rPr>
              <a:t>нескольких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тем</a:t>
            </a:r>
            <a:r>
              <a:rPr lang="en-US" sz="2800" dirty="0">
                <a:latin typeface="Arial"/>
                <a:cs typeface="Arial"/>
              </a:rPr>
              <a:t>. </a:t>
            </a:r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dirty="0">
                <a:latin typeface="Arial"/>
                <a:cs typeface="Arial"/>
              </a:rPr>
              <a:t> </a:t>
            </a:r>
            <a:endParaRPr lang="ru-RU" sz="28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ru-RU" sz="2800" dirty="0" err="1">
                <a:latin typeface="Arial"/>
                <a:cs typeface="Arial"/>
              </a:rPr>
              <a:t>П</a:t>
            </a:r>
            <a:r>
              <a:rPr lang="en-US" sz="2800" dirty="0" err="1" smtClean="0">
                <a:latin typeface="Arial"/>
                <a:cs typeface="Arial"/>
              </a:rPr>
              <a:t>ри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проведении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уроков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в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форме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игры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en-US" sz="2800" b="1" dirty="0" err="1">
                <a:latin typeface="Arial"/>
                <a:cs typeface="Arial"/>
              </a:rPr>
              <a:t>обобщающий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урок</a:t>
            </a:r>
            <a:r>
              <a:rPr lang="en-US" sz="2800" dirty="0">
                <a:latin typeface="Arial"/>
                <a:cs typeface="Arial"/>
              </a:rPr>
              <a:t> )</a:t>
            </a:r>
            <a:endParaRPr lang="ru-RU" sz="2800" dirty="0">
              <a:latin typeface="Arial"/>
              <a:cs typeface="Arial"/>
            </a:endParaRPr>
          </a:p>
          <a:p>
            <a:pPr algn="just"/>
            <a:endParaRPr lang="ru-RU" sz="28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dirty="0" err="1" smtClean="0">
                <a:latin typeface="Arial"/>
                <a:cs typeface="Arial"/>
              </a:rPr>
              <a:t>Презентация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по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результатам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выполнения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индивидуальных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или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групповых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проектов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ru-RU" sz="2800" dirty="0">
              <a:latin typeface="Arial"/>
              <a:cs typeface="Arial"/>
            </a:endParaRPr>
          </a:p>
          <a:p>
            <a:pPr algn="just"/>
            <a:r>
              <a:rPr lang="en-US" sz="2800" dirty="0">
                <a:latin typeface="Arial"/>
                <a:cs typeface="Arial"/>
              </a:rPr>
              <a:t> </a:t>
            </a:r>
            <a:endParaRPr lang="ru-RU" sz="2800" dirty="0">
              <a:latin typeface="Arial"/>
              <a:cs typeface="Arial"/>
            </a:endParaRPr>
          </a:p>
          <a:p>
            <a:pPr algn="just"/>
            <a:endParaRPr lang="ru-RU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32">
        <p:fade/>
      </p:transition>
    </mc:Choice>
    <mc:Fallback xmlns="">
      <p:transition spd="med" advTm="16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57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/>
                <a:cs typeface="Arial"/>
              </a:rPr>
              <a:t>   </a:t>
            </a:r>
            <a:r>
              <a:rPr lang="ru-RU" sz="2400" b="1" dirty="0" smtClean="0">
                <a:latin typeface="Arial"/>
                <a:cs typeface="Arial"/>
              </a:rPr>
              <a:t>Виртуальные </a:t>
            </a:r>
            <a:r>
              <a:rPr lang="ru-RU" sz="2400" b="1" dirty="0">
                <a:latin typeface="Arial"/>
                <a:cs typeface="Arial"/>
              </a:rPr>
              <a:t>экскурсии </a:t>
            </a:r>
            <a:r>
              <a:rPr lang="ru-RU" sz="2400" dirty="0">
                <a:latin typeface="Arial"/>
                <a:cs typeface="Arial"/>
              </a:rPr>
              <a:t>чаще всего используются на уроках развития речи и классных </a:t>
            </a:r>
            <a:r>
              <a:rPr lang="ru-RU" sz="2400" dirty="0" smtClean="0">
                <a:latin typeface="Arial"/>
                <a:cs typeface="Arial"/>
              </a:rPr>
              <a:t>часах</a:t>
            </a:r>
            <a:r>
              <a:rPr lang="ru-RU" sz="2400" dirty="0">
                <a:latin typeface="Arial"/>
                <a:cs typeface="Arial"/>
              </a:rPr>
              <a:t>. Они  дают возможность "побывать” в различных уголках нашей страны и всего земного </a:t>
            </a:r>
            <a:r>
              <a:rPr lang="ru-RU" sz="2400" dirty="0" smtClean="0">
                <a:latin typeface="Arial"/>
                <a:cs typeface="Arial"/>
              </a:rPr>
              <a:t>шара…</a:t>
            </a: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5" name="Изображение 4" descr="Снимок экрана 2015-04-08 в 21.38.0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2667000" cy="1786032"/>
          </a:xfrm>
          <a:prstGeom prst="rect">
            <a:avLst/>
          </a:prstGeom>
        </p:spPr>
      </p:pic>
      <p:pic>
        <p:nvPicPr>
          <p:cNvPr id="7" name="Изображение 6" descr="Снимок экрана 2015-04-08 в 21.38.1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590800" cy="1758652"/>
          </a:xfrm>
          <a:prstGeom prst="rect">
            <a:avLst/>
          </a:prstGeom>
        </p:spPr>
      </p:pic>
      <p:pic>
        <p:nvPicPr>
          <p:cNvPr id="9" name="Изображение 8" descr="Снимок экрана 2015-04-08 в 21.39.1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590800" cy="1777007"/>
          </a:xfrm>
          <a:prstGeom prst="rect">
            <a:avLst/>
          </a:prstGeom>
        </p:spPr>
      </p:pic>
      <p:pic>
        <p:nvPicPr>
          <p:cNvPr id="10" name="Изображение 9" descr="Снимок экрана 2015-04-08 в 21.39.2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400"/>
            <a:ext cx="2819400" cy="1938908"/>
          </a:xfrm>
          <a:prstGeom prst="rect">
            <a:avLst/>
          </a:prstGeom>
        </p:spPr>
      </p:pic>
      <p:pic>
        <p:nvPicPr>
          <p:cNvPr id="11" name="Изображение 10" descr="Снимок экрана 2015-04-08 в 21.42.0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2743200" cy="18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98">
        <p:fade/>
      </p:transition>
    </mc:Choice>
    <mc:Fallback xmlns="">
      <p:transition spd="med" advTm="13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1" y="0"/>
            <a:ext cx="29437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838200"/>
            <a:ext cx="86868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Arial"/>
              <a:cs typeface="Arial"/>
            </a:endParaRPr>
          </a:p>
          <a:p>
            <a:endParaRPr lang="ru-RU" sz="2200" dirty="0" smtClean="0">
              <a:latin typeface="Arial"/>
              <a:cs typeface="Arial"/>
            </a:endParaRPr>
          </a:p>
          <a:p>
            <a:endParaRPr lang="ru-RU" sz="2200" dirty="0">
              <a:latin typeface="Arial"/>
              <a:cs typeface="Arial"/>
            </a:endParaRPr>
          </a:p>
          <a:p>
            <a:endParaRPr lang="ru-RU" sz="2200" dirty="0" smtClean="0">
              <a:latin typeface="Arial"/>
              <a:cs typeface="Arial"/>
            </a:endParaRPr>
          </a:p>
          <a:p>
            <a:endParaRPr lang="ru-RU" sz="2200" dirty="0">
              <a:latin typeface="Arial"/>
              <a:cs typeface="Arial"/>
            </a:endParaRPr>
          </a:p>
          <a:p>
            <a:endParaRPr lang="ru-RU" sz="2200" dirty="0" smtClean="0">
              <a:latin typeface="Arial"/>
              <a:cs typeface="Arial"/>
            </a:endParaRPr>
          </a:p>
          <a:p>
            <a:endParaRPr lang="ru-RU" sz="2200" dirty="0">
              <a:latin typeface="Arial"/>
              <a:cs typeface="Arial"/>
            </a:endParaRPr>
          </a:p>
          <a:p>
            <a:endParaRPr lang="ru-RU" sz="2200" dirty="0" smtClean="0">
              <a:latin typeface="Arial"/>
              <a:cs typeface="Arial"/>
            </a:endParaRPr>
          </a:p>
          <a:p>
            <a:endParaRPr lang="ru-RU" sz="2200" dirty="0">
              <a:latin typeface="Arial"/>
              <a:cs typeface="Arial"/>
            </a:endParaRPr>
          </a:p>
          <a:p>
            <a:endParaRPr lang="ru-RU" sz="2200" dirty="0" smtClean="0">
              <a:latin typeface="Arial"/>
              <a:cs typeface="Arial"/>
            </a:endParaRPr>
          </a:p>
          <a:p>
            <a:endParaRPr lang="ru-RU" sz="2200" dirty="0">
              <a:latin typeface="Arial"/>
              <a:cs typeface="Arial"/>
            </a:endParaRPr>
          </a:p>
          <a:p>
            <a:pPr algn="just"/>
            <a:r>
              <a:rPr lang="ru-RU" sz="2200" dirty="0" smtClean="0">
                <a:latin typeface="Arial"/>
                <a:cs typeface="Arial"/>
              </a:rPr>
              <a:t>    </a:t>
            </a:r>
            <a:r>
              <a:rPr lang="en-US" sz="2200" dirty="0" smtClean="0">
                <a:latin typeface="Arial"/>
                <a:cs typeface="Arial"/>
              </a:rPr>
              <a:t>Использование </a:t>
            </a:r>
            <a:r>
              <a:rPr lang="en-US" sz="2200" dirty="0" err="1">
                <a:latin typeface="Arial"/>
                <a:cs typeface="Arial"/>
              </a:rPr>
              <a:t>электронного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учебника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на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уроках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позволяют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заинтересовать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учащихся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контролировать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их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деятельность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значительно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увеличить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темп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работы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решить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сразу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несколько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задач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dirty="0" err="1">
                <a:latin typeface="Arial"/>
                <a:cs typeface="Arial"/>
              </a:rPr>
              <a:t>изучить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новый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материал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закрепить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выполняя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практическую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работу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включающую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разные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виды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упражнений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углубить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знания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провести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контроль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6" name="Изображение 5" descr="Снимок экрана 2015-03-17 в 23.50.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279">
            <a:off x="565916" y="1198669"/>
            <a:ext cx="2286000" cy="3077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1557" y="12700"/>
            <a:ext cx="27710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Электроные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учебники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Изображение 4" descr="Снимок экрана 2015-04-08 в 20.48.1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828">
            <a:off x="6072591" y="888919"/>
            <a:ext cx="2667000" cy="3505200"/>
          </a:xfrm>
          <a:prstGeom prst="rect">
            <a:avLst/>
          </a:prstGeom>
        </p:spPr>
      </p:pic>
      <p:pic>
        <p:nvPicPr>
          <p:cNvPr id="7" name="Изображение 6" descr="Снимок экрана 2015-04-08 в 20.51.4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66800"/>
            <a:ext cx="2335895" cy="34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94">
        <p:fade/>
      </p:transition>
    </mc:Choice>
    <mc:Fallback xmlns="">
      <p:transition spd="med" advTm="193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0</TotalTime>
  <Words>780</Words>
  <Application>Microsoft Office PowerPoint</Application>
  <PresentationFormat>Экран (4:3)</PresentationFormat>
  <Paragraphs>144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Бриз</vt:lpstr>
      <vt:lpstr>Формирование положительной мотивации у учащихся с ограниченными возможностями здоровья к изучению предметов учебного плана через информационные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2015-04-10T10:04:33Z</dcterms:modified>
  <cp:category/>
</cp:coreProperties>
</file>